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69" r:id="rId2"/>
    <p:sldId id="256" r:id="rId3"/>
    <p:sldId id="258" r:id="rId4"/>
    <p:sldId id="263" r:id="rId5"/>
    <p:sldId id="259" r:id="rId6"/>
    <p:sldId id="271" r:id="rId7"/>
    <p:sldId id="260" r:id="rId8"/>
    <p:sldId id="261" r:id="rId9"/>
    <p:sldId id="262" r:id="rId10"/>
    <p:sldId id="264" r:id="rId11"/>
    <p:sldId id="265" r:id="rId12"/>
    <p:sldId id="270" r:id="rId13"/>
    <p:sldId id="266" r:id="rId14"/>
    <p:sldId id="267" r:id="rId15"/>
    <p:sldId id="272" r:id="rId16"/>
    <p:sldId id="268" r:id="rId17"/>
    <p:sldId id="257" r:id="rId18"/>
    <p:sldId id="273" r:id="rId1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5" Type="http://schemas.openxmlformats.org/officeDocument/2006/relationships/slide" Target="slides/slide11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smtClean="0"/>
              <a:t>Asıl metin stillerini düzenlemek için tıklatın</a:t>
            </a:r>
          </a:p>
          <a:p>
            <a:pPr lvl="1"/>
            <a:r>
              <a:rPr lang="tr-TR" altLang="tr-TR" noProof="0" smtClean="0"/>
              <a:t>İkinci düzey</a:t>
            </a:r>
          </a:p>
          <a:p>
            <a:pPr lvl="2"/>
            <a:r>
              <a:rPr lang="tr-TR" altLang="tr-TR" noProof="0" smtClean="0"/>
              <a:t>Üçüncü düzey</a:t>
            </a:r>
          </a:p>
          <a:p>
            <a:pPr lvl="3"/>
            <a:r>
              <a:rPr lang="tr-TR" altLang="tr-TR" noProof="0" smtClean="0"/>
              <a:t>Dördüncü düzey</a:t>
            </a:r>
          </a:p>
          <a:p>
            <a:pPr lvl="4"/>
            <a:r>
              <a:rPr lang="tr-TR" altLang="tr-TR" noProof="0" smtClean="0"/>
              <a:t>Beşinci düzey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CB23D4-55B9-475B-9729-AE95C0E8887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DD4DF3-473A-45D8-ABE1-5533FEEBE50E}" type="slidenum">
              <a:rPr lang="tr-TR" altLang="tr-TR" sz="1200" smtClean="0"/>
              <a:pPr/>
              <a:t>1</a:t>
            </a:fld>
            <a:endParaRPr lang="tr-TR" altLang="tr-TR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EAB4F4-AA4C-4628-95DC-13A43BBE1CE8}" type="slidenum">
              <a:rPr lang="tr-TR" altLang="tr-TR" sz="1200" smtClean="0"/>
              <a:pPr/>
              <a:t>10</a:t>
            </a:fld>
            <a:endParaRPr lang="tr-TR" altLang="tr-TR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65D0F1-A7B6-4B71-89E4-E3C00D231046}" type="slidenum">
              <a:rPr lang="tr-TR" altLang="tr-TR" sz="1200" smtClean="0"/>
              <a:pPr/>
              <a:t>11</a:t>
            </a:fld>
            <a:endParaRPr lang="tr-TR" altLang="tr-TR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32DE8C-0D2E-4C19-91C9-2660572475FE}" type="slidenum">
              <a:rPr lang="tr-TR" altLang="tr-TR" sz="1200" smtClean="0"/>
              <a:pPr/>
              <a:t>12</a:t>
            </a:fld>
            <a:endParaRPr lang="tr-TR" altLang="tr-TR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56E16F-E22F-4FE3-B2FD-1B9799781E95}" type="slidenum">
              <a:rPr lang="tr-TR" altLang="tr-TR" sz="1200" smtClean="0"/>
              <a:pPr/>
              <a:t>13</a:t>
            </a:fld>
            <a:endParaRPr lang="tr-TR" altLang="tr-TR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3BF919-4BBA-4A98-95AC-2BD0FCEAE17A}" type="slidenum">
              <a:rPr lang="tr-TR" altLang="tr-TR" sz="1200" smtClean="0"/>
              <a:pPr/>
              <a:t>14</a:t>
            </a:fld>
            <a:endParaRPr lang="tr-TR" altLang="tr-TR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3FABA8-24AC-4FB5-9DFF-4B1AA044E7AC}" type="slidenum">
              <a:rPr lang="tr-TR" altLang="tr-TR" sz="1200" smtClean="0"/>
              <a:pPr/>
              <a:t>15</a:t>
            </a:fld>
            <a:endParaRPr lang="tr-TR" altLang="tr-TR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67716F-9152-4E35-99B2-7E8CC8E4EE17}" type="slidenum">
              <a:rPr lang="tr-TR" altLang="tr-TR" sz="1200" smtClean="0"/>
              <a:pPr/>
              <a:t>16</a:t>
            </a:fld>
            <a:endParaRPr lang="tr-TR" altLang="tr-TR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21CE13-58F9-443B-A6D5-00420D000278}" type="slidenum">
              <a:rPr lang="tr-TR" altLang="tr-TR" sz="1200" smtClean="0"/>
              <a:pPr/>
              <a:t>17</a:t>
            </a:fld>
            <a:endParaRPr lang="tr-TR" altLang="tr-TR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70CB8D-3060-4335-87C5-823CB73C5C6B}" type="slidenum">
              <a:rPr lang="tr-TR" altLang="tr-TR" sz="1200" smtClean="0"/>
              <a:pPr/>
              <a:t>2</a:t>
            </a:fld>
            <a:endParaRPr lang="tr-TR" altLang="tr-TR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5A3D3C-D63F-4B54-8B7D-2794B9FE4B55}" type="slidenum">
              <a:rPr lang="tr-TR" altLang="tr-TR" sz="1200" smtClean="0"/>
              <a:pPr/>
              <a:t>3</a:t>
            </a:fld>
            <a:endParaRPr lang="tr-TR" altLang="tr-TR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DF6744-CCDC-4436-A12D-82A4729DC0DA}" type="slidenum">
              <a:rPr lang="tr-TR" altLang="tr-TR" sz="1200" smtClean="0"/>
              <a:pPr/>
              <a:t>4</a:t>
            </a:fld>
            <a:endParaRPr lang="tr-TR" altLang="tr-TR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20164-3FC5-4AFC-B001-D68CB2097301}" type="slidenum">
              <a:rPr lang="tr-TR" altLang="tr-TR" sz="1200" smtClean="0"/>
              <a:pPr/>
              <a:t>5</a:t>
            </a:fld>
            <a:endParaRPr lang="tr-TR" altLang="tr-TR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A1B2DF-FF00-4AE2-87A5-304536E5C4DA}" type="slidenum">
              <a:rPr lang="tr-TR" altLang="tr-TR" sz="1200" smtClean="0"/>
              <a:pPr/>
              <a:t>6</a:t>
            </a:fld>
            <a:endParaRPr lang="tr-TR" altLang="tr-TR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DFA533-86E8-4E9F-86C1-23EB9D73142F}" type="slidenum">
              <a:rPr lang="tr-TR" altLang="tr-TR" sz="1200" smtClean="0"/>
              <a:pPr/>
              <a:t>7</a:t>
            </a:fld>
            <a:endParaRPr lang="tr-TR" altLang="tr-TR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364D1F-B388-4B60-BDD9-AE2C506A79F9}" type="slidenum">
              <a:rPr lang="tr-TR" altLang="tr-TR" sz="1200" smtClean="0"/>
              <a:pPr/>
              <a:t>8</a:t>
            </a:fld>
            <a:endParaRPr lang="tr-TR" altLang="tr-TR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5F3B9B-D191-402E-9529-767B2513D879}" type="slidenum">
              <a:rPr lang="tr-TR" altLang="tr-TR" sz="1200" smtClean="0"/>
              <a:pPr/>
              <a:t>9</a:t>
            </a:fld>
            <a:endParaRPr lang="tr-TR" altLang="tr-TR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8732D2-FBA2-44F3-8E32-BA5E8C74DF2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791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16C6-43A5-4427-9BCB-624339E1E42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212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A84B-AD49-4C9C-BF82-99420E1F164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222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0FEA-97C9-4B1F-AF7A-D9C71EAB047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944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6DF4-DFFB-404E-AE4F-440DE62A149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7980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574B-65E4-4774-B047-B4E53E21299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01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7001-2114-43A3-86F1-AB9FD1BD926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785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57FA-F6CD-4A4B-8CFC-B1D0261E0C2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176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93EF-511A-469F-9DC5-1CA314CD088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151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59AD-C095-43E7-A7C3-A098C6437E0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10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A8FE-2249-471A-8DA0-F4B487279AA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36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F2A734CE-ECFE-4B6E-A7FA-BDD917B02F4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52600"/>
            <a:ext cx="8134672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b="1" dirty="0" smtClean="0"/>
              <a:t>An </a:t>
            </a:r>
            <a:r>
              <a:rPr lang="tr-TR" altLang="tr-TR" b="1" dirty="0" err="1" smtClean="0"/>
              <a:t>Overview</a:t>
            </a:r>
            <a:r>
              <a:rPr lang="tr-TR" altLang="tr-TR" b="1" dirty="0" smtClean="0"/>
              <a:t> of Gene </a:t>
            </a:r>
            <a:r>
              <a:rPr lang="tr-TR" altLang="tr-TR" b="1" dirty="0" err="1" smtClean="0"/>
              <a:t>Expression</a:t>
            </a:r>
            <a:endParaRPr lang="tr-TR" altLang="tr-TR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22802"/>
              </p:ext>
            </p:extLst>
          </p:nvPr>
        </p:nvGraphicFramePr>
        <p:xfrm>
          <a:off x="899592" y="1371600"/>
          <a:ext cx="7391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Photo Editor Photo" r:id="rId4" imgW="4191585" imgH="2666667" progId="MSPhotoEd.3">
                  <p:embed/>
                </p:oleObj>
              </mc:Choice>
              <mc:Fallback>
                <p:oleObj name="Photo Editor Photo" r:id="rId4" imgW="4191585" imgH="266666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371600"/>
                        <a:ext cx="7391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1560" y="381000"/>
            <a:ext cx="799904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3600" b="1" dirty="0" err="1">
                <a:solidFill>
                  <a:srgbClr val="FFFF00"/>
                </a:solidFill>
              </a:rPr>
              <a:t>reassociation</a:t>
            </a:r>
            <a:r>
              <a:rPr lang="tr-TR" altLang="tr-TR" sz="3600" b="1" dirty="0">
                <a:solidFill>
                  <a:srgbClr val="FFFF00"/>
                </a:solidFill>
              </a:rPr>
              <a:t> </a:t>
            </a:r>
            <a:r>
              <a:rPr lang="tr-TR" altLang="tr-TR" sz="3600" b="1" dirty="0" err="1">
                <a:solidFill>
                  <a:srgbClr val="FFFF00"/>
                </a:solidFill>
              </a:rPr>
              <a:t>kinetics</a:t>
            </a:r>
            <a:endParaRPr lang="tr-TR" alt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352928" cy="5009728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altLang="tr-TR" b="1" dirty="0" err="1" smtClean="0"/>
              <a:t>most</a:t>
            </a:r>
            <a:r>
              <a:rPr lang="tr-TR" altLang="tr-TR" b="1" dirty="0" smtClean="0"/>
              <a:t> of </a:t>
            </a:r>
            <a:r>
              <a:rPr lang="tr-TR" altLang="tr-TR" b="1" dirty="0" err="1" smtClean="0"/>
              <a:t>the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cellular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function</a:t>
            </a:r>
            <a:r>
              <a:rPr lang="tr-TR" altLang="tr-TR" b="1" dirty="0" err="1" smtClean="0"/>
              <a:t>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are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common</a:t>
            </a:r>
            <a:r>
              <a:rPr lang="tr-TR" altLang="tr-TR" b="1" dirty="0" smtClean="0"/>
              <a:t>, </a:t>
            </a:r>
            <a:r>
              <a:rPr lang="tr-TR" altLang="tr-TR" b="1" dirty="0" err="1" smtClean="0"/>
              <a:t>and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therefore</a:t>
            </a:r>
            <a:r>
              <a:rPr lang="tr-TR" altLang="tr-TR" b="1" dirty="0" smtClean="0"/>
              <a:t>, </a:t>
            </a:r>
            <a:r>
              <a:rPr lang="en-US" b="1" dirty="0"/>
              <a:t>many proteins are common to all </a:t>
            </a:r>
            <a:r>
              <a:rPr lang="en-US" b="1" dirty="0" smtClean="0"/>
              <a:t>cells</a:t>
            </a:r>
            <a:r>
              <a:rPr lang="tr-TR" b="1" dirty="0" smtClean="0"/>
              <a:t> (</a:t>
            </a:r>
            <a:r>
              <a:rPr lang="tr-TR" b="1" dirty="0" err="1" smtClean="0"/>
              <a:t>housekeeping</a:t>
            </a:r>
            <a:r>
              <a:rPr lang="tr-TR" b="1" dirty="0" smtClean="0"/>
              <a:t>)</a:t>
            </a:r>
          </a:p>
          <a:p>
            <a:pPr algn="ctr" eaLnBrk="1" hangingPunct="1">
              <a:defRPr/>
            </a:pPr>
            <a:endParaRPr lang="tr-TR" altLang="tr-TR" b="1" dirty="0" smtClean="0"/>
          </a:p>
          <a:p>
            <a:pPr algn="ctr" eaLnBrk="1" hangingPunct="1">
              <a:defRPr/>
            </a:pPr>
            <a:r>
              <a:rPr lang="tr-TR" altLang="tr-TR" b="1" dirty="0" err="1" smtClean="0"/>
              <a:t>some</a:t>
            </a:r>
            <a:r>
              <a:rPr lang="tr-TR" altLang="tr-TR" b="1" dirty="0" smtClean="0"/>
              <a:t> of </a:t>
            </a:r>
            <a:r>
              <a:rPr lang="tr-TR" altLang="tr-TR" b="1" dirty="0" err="1" smtClean="0"/>
              <a:t>the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proteins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are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expressed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only</a:t>
            </a:r>
            <a:r>
              <a:rPr lang="tr-TR" altLang="tr-TR" b="1" dirty="0" smtClean="0"/>
              <a:t> in a </a:t>
            </a:r>
            <a:r>
              <a:rPr lang="tr-TR" altLang="tr-TR" b="1" dirty="0" err="1" smtClean="0"/>
              <a:t>certain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cell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type</a:t>
            </a:r>
            <a:r>
              <a:rPr lang="tr-TR" altLang="tr-TR" b="1" dirty="0" smtClean="0"/>
              <a:t> (</a:t>
            </a:r>
            <a:r>
              <a:rPr lang="tr-TR" altLang="tr-TR" b="1" dirty="0" err="1" smtClean="0"/>
              <a:t>tissue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specific</a:t>
            </a:r>
            <a:r>
              <a:rPr lang="tr-TR" altLang="tr-TR" b="1" dirty="0" smtClean="0"/>
              <a:t>)</a:t>
            </a:r>
          </a:p>
          <a:p>
            <a:pPr algn="ctr" eaLnBrk="1" hangingPunct="1">
              <a:defRPr/>
            </a:pPr>
            <a:endParaRPr lang="tr-TR" altLang="tr-TR" b="1" dirty="0" smtClean="0"/>
          </a:p>
          <a:p>
            <a:pPr algn="ctr" eaLnBrk="1" hangingPunct="1">
              <a:defRPr/>
            </a:pPr>
            <a:r>
              <a:rPr lang="tr-TR" altLang="tr-TR" b="1" dirty="0" err="1" smtClean="0"/>
              <a:t>about</a:t>
            </a:r>
            <a:r>
              <a:rPr lang="tr-TR" altLang="tr-TR" b="1" dirty="0" smtClean="0"/>
              <a:t> 10.000-15.000 </a:t>
            </a:r>
            <a:r>
              <a:rPr lang="tr-TR" altLang="tr-TR" b="1" dirty="0" err="1" smtClean="0"/>
              <a:t>genes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are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expressed</a:t>
            </a:r>
            <a:r>
              <a:rPr lang="tr-TR" altLang="tr-TR" b="1" dirty="0" smtClean="0"/>
              <a:t> in a </a:t>
            </a:r>
            <a:r>
              <a:rPr lang="tr-TR" altLang="tr-TR" b="1" dirty="0" err="1" smtClean="0"/>
              <a:t>cell</a:t>
            </a:r>
            <a:r>
              <a:rPr lang="tr-TR" altLang="tr-TR" b="1" dirty="0" smtClean="0"/>
              <a:t>, </a:t>
            </a:r>
            <a:r>
              <a:rPr lang="tr-TR" altLang="tr-TR" b="1" dirty="0" err="1" smtClean="0"/>
              <a:t>and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expressed</a:t>
            </a:r>
            <a:r>
              <a:rPr lang="tr-TR" altLang="tr-TR" b="1" dirty="0" smtClean="0"/>
              <a:t> set of </a:t>
            </a:r>
            <a:r>
              <a:rPr lang="tr-TR" altLang="tr-TR" b="1" dirty="0" err="1" smtClean="0"/>
              <a:t>genes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differs</a:t>
            </a:r>
            <a:r>
              <a:rPr lang="tr-TR" altLang="tr-TR" b="1" dirty="0" smtClean="0"/>
              <a:t> in </a:t>
            </a:r>
            <a:r>
              <a:rPr lang="tr-TR" altLang="tr-TR" b="1" dirty="0" err="1" smtClean="0"/>
              <a:t>different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cell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types</a:t>
            </a:r>
            <a:endParaRPr lang="tr-TR" altLang="tr-TR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914400" y="914400"/>
          <a:ext cx="7391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Photo Editor Photo" r:id="rId4" imgW="4191585" imgH="2666667" progId="MSPhotoEd.3">
                  <p:embed/>
                </p:oleObj>
              </mc:Choice>
              <mc:Fallback>
                <p:oleObj name="Photo Editor Photo" r:id="rId4" imgW="4191585" imgH="266666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7391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440" y="1219200"/>
            <a:ext cx="8001000" cy="44545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altLang="tr-TR" b="1" dirty="0" smtClean="0"/>
              <a:t>a </a:t>
            </a:r>
            <a:r>
              <a:rPr lang="tr-TR" altLang="tr-TR" b="1" dirty="0" err="1" smtClean="0"/>
              <a:t>cell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may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change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its</a:t>
            </a:r>
            <a:r>
              <a:rPr lang="tr-TR" altLang="tr-TR" b="1" dirty="0" smtClean="0"/>
              <a:t> gene </a:t>
            </a:r>
            <a:r>
              <a:rPr lang="tr-TR" altLang="tr-TR" b="1" dirty="0" err="1" smtClean="0"/>
              <a:t>expression</a:t>
            </a:r>
            <a:r>
              <a:rPr lang="tr-TR" altLang="tr-TR" b="1" dirty="0" smtClean="0"/>
              <a:t> in </a:t>
            </a:r>
            <a:r>
              <a:rPr lang="tr-TR" altLang="tr-TR" b="1" dirty="0" err="1" smtClean="0"/>
              <a:t>response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to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external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signals</a:t>
            </a:r>
            <a:endParaRPr lang="tr-TR" altLang="tr-TR" b="1" dirty="0" smtClean="0"/>
          </a:p>
          <a:p>
            <a:pPr marL="0" indent="0" algn="ctr" eaLnBrk="1" hangingPunct="1">
              <a:buNone/>
              <a:defRPr/>
            </a:pPr>
            <a:endParaRPr lang="tr-TR" altLang="tr-TR" b="1" dirty="0" smtClean="0"/>
          </a:p>
          <a:p>
            <a:pPr algn="ctr" eaLnBrk="1" hangingPunct="1">
              <a:defRPr/>
            </a:pPr>
            <a:r>
              <a:rPr lang="tr-TR" altLang="tr-TR" b="1" dirty="0" err="1"/>
              <a:t>d</a:t>
            </a:r>
            <a:r>
              <a:rPr lang="tr-TR" altLang="tr-TR" b="1" dirty="0" err="1" smtClean="0"/>
              <a:t>ifferent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cell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types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may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respond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different</a:t>
            </a:r>
            <a:r>
              <a:rPr lang="tr-TR" altLang="tr-TR" b="1" dirty="0" smtClean="0"/>
              <a:t> in </a:t>
            </a:r>
            <a:r>
              <a:rPr lang="tr-TR" altLang="tr-TR" b="1" dirty="0" err="1" smtClean="0"/>
              <a:t>their</a:t>
            </a:r>
            <a:r>
              <a:rPr lang="tr-TR" altLang="tr-TR" b="1" dirty="0" smtClean="0"/>
              <a:t> gene </a:t>
            </a:r>
            <a:r>
              <a:rPr lang="tr-TR" altLang="tr-TR" b="1" dirty="0" err="1" smtClean="0"/>
              <a:t>expression</a:t>
            </a:r>
            <a:endParaRPr lang="tr-TR" altLang="tr-TR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971550" y="200025"/>
          <a:ext cx="7202488" cy="645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Photo Editor Photo" r:id="rId4" imgW="7201905" imgH="6458852" progId="MSPhotoEd.3">
                  <p:embed/>
                </p:oleObj>
              </mc:Choice>
              <mc:Fallback>
                <p:oleObj name="Photo Editor Photo" r:id="rId4" imgW="7201905" imgH="64588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0025"/>
                        <a:ext cx="7202488" cy="645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igure 7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7975"/>
            <a:ext cx="5145088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igure 7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5913"/>
            <a:ext cx="85344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</p:spPr>
        <p:txBody>
          <a:bodyPr/>
          <a:lstStyle/>
          <a:p>
            <a:pPr eaLnBrk="1" hangingPunct="1"/>
            <a:r>
              <a:rPr lang="tr-TR" altLang="tr-TR" sz="3600" b="1" dirty="0" smtClean="0">
                <a:solidFill>
                  <a:schemeClr val="tx1"/>
                </a:solidFill>
                <a:effectLst/>
              </a:rPr>
              <a:t>gene </a:t>
            </a:r>
            <a:r>
              <a:rPr lang="tr-TR" altLang="tr-TR" sz="3600" b="1" dirty="0" err="1" smtClean="0">
                <a:solidFill>
                  <a:schemeClr val="tx1"/>
                </a:solidFill>
                <a:effectLst/>
              </a:rPr>
              <a:t>expression</a:t>
            </a:r>
            <a:r>
              <a:rPr lang="tr-TR" altLang="tr-TR" sz="3600" b="1" dirty="0" smtClean="0">
                <a:solidFill>
                  <a:schemeClr val="tx1"/>
                </a:solidFill>
                <a:effectLst/>
              </a:rPr>
              <a:t> can be </a:t>
            </a:r>
            <a:r>
              <a:rPr lang="tr-TR" altLang="tr-TR" sz="3600" b="1" dirty="0" err="1" smtClean="0">
                <a:solidFill>
                  <a:schemeClr val="tx1"/>
                </a:solidFill>
                <a:effectLst/>
              </a:rPr>
              <a:t>regulated</a:t>
            </a:r>
            <a:r>
              <a:rPr lang="tr-TR" altLang="tr-TR" sz="3600" b="1" dirty="0" smtClean="0">
                <a:solidFill>
                  <a:schemeClr val="tx1"/>
                </a:solidFill>
                <a:effectLst/>
              </a:rPr>
              <a:t> at </a:t>
            </a:r>
            <a:r>
              <a:rPr lang="tr-TR" altLang="tr-TR" sz="3600" b="1" dirty="0" err="1" smtClean="0">
                <a:solidFill>
                  <a:schemeClr val="tx1"/>
                </a:solidFill>
                <a:effectLst/>
              </a:rPr>
              <a:t>different</a:t>
            </a:r>
            <a:r>
              <a:rPr lang="tr-TR" altLang="tr-TR" sz="36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altLang="tr-TR" sz="3600" b="1" dirty="0" err="1" smtClean="0">
                <a:solidFill>
                  <a:schemeClr val="tx1"/>
                </a:solidFill>
                <a:effectLst/>
              </a:rPr>
              <a:t>steps</a:t>
            </a:r>
            <a:endParaRPr lang="tr-TR" altLang="tr-TR" sz="3600" b="1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2286000"/>
          <a:ext cx="8305800" cy="32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Photo Editor Photo" r:id="rId4" imgW="5238095" imgH="2048161" progId="MSPhotoEd.3">
                  <p:embed/>
                </p:oleObj>
              </mc:Choice>
              <mc:Fallback>
                <p:oleObj name="Photo Editor Photo" r:id="rId4" imgW="5238095" imgH="204816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305800" cy="324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Unvan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792163"/>
          </a:xfrm>
        </p:spPr>
        <p:txBody>
          <a:bodyPr/>
          <a:lstStyle/>
          <a:p>
            <a:pPr>
              <a:defRPr/>
            </a:pPr>
            <a:r>
              <a:rPr lang="tr-TR" altLang="tr-TR" b="1" dirty="0" err="1" smtClean="0"/>
              <a:t>References</a:t>
            </a:r>
            <a:endParaRPr lang="tr-TR" altLang="tr-TR" b="1" dirty="0" smtClean="0"/>
          </a:p>
        </p:txBody>
      </p:sp>
      <p:sp>
        <p:nvSpPr>
          <p:cNvPr id="56323" name="Alt Başlık 2"/>
          <p:cNvSpPr>
            <a:spLocks noGrp="1"/>
          </p:cNvSpPr>
          <p:nvPr>
            <p:ph type="subTitle" idx="1"/>
          </p:nvPr>
        </p:nvSpPr>
        <p:spPr>
          <a:xfrm>
            <a:off x="539750" y="2349500"/>
            <a:ext cx="8135938" cy="2374900"/>
          </a:xfrm>
        </p:spPr>
        <p:txBody>
          <a:bodyPr/>
          <a:lstStyle/>
          <a:p>
            <a:pPr algn="l">
              <a:defRPr/>
            </a:pPr>
            <a:r>
              <a:rPr lang="tr-TR" altLang="tr-TR" sz="2400" b="1" smtClean="0"/>
              <a:t>Molecular Biology of the Cell, 6th Ed. 2015</a:t>
            </a:r>
          </a:p>
          <a:p>
            <a:pPr algn="l">
              <a:defRPr/>
            </a:pPr>
            <a:endParaRPr lang="tr-TR" altLang="tr-TR" sz="2400" b="1" smtClean="0"/>
          </a:p>
          <a:p>
            <a:pPr algn="l">
              <a:defRPr/>
            </a:pPr>
            <a:r>
              <a:rPr lang="tr-TR" altLang="tr-TR" sz="2400" b="1" smtClean="0"/>
              <a:t>Molecular Biology of the Gene, 7th Ed. 2014</a:t>
            </a:r>
          </a:p>
          <a:p>
            <a:pPr algn="l">
              <a:defRPr/>
            </a:pPr>
            <a:endParaRPr lang="tr-TR" altLang="tr-TR" sz="2400" b="1" smtClean="0"/>
          </a:p>
          <a:p>
            <a:pPr algn="l">
              <a:defRPr/>
            </a:pPr>
            <a:r>
              <a:rPr lang="tr-TR" altLang="tr-TR" sz="2400" b="1" smtClean="0"/>
              <a:t>Genes XII,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315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3600" b="1" dirty="0" smtClean="0"/>
              <a:t>DNA of an </a:t>
            </a:r>
            <a:r>
              <a:rPr lang="tr-TR" altLang="tr-TR" sz="3600" b="1" dirty="0" err="1" smtClean="0"/>
              <a:t>organism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encodes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all</a:t>
            </a:r>
            <a:r>
              <a:rPr lang="tr-TR" altLang="tr-TR" sz="3600" b="1" dirty="0" smtClean="0"/>
              <a:t> of </a:t>
            </a:r>
            <a:r>
              <a:rPr lang="tr-TR" altLang="tr-TR" sz="3600" b="1" dirty="0" err="1" smtClean="0"/>
              <a:t>the</a:t>
            </a:r>
            <a:r>
              <a:rPr lang="tr-TR" altLang="tr-TR" sz="3600" b="1" dirty="0" smtClean="0"/>
              <a:t> RNA </a:t>
            </a:r>
            <a:r>
              <a:rPr lang="tr-TR" altLang="tr-TR" sz="3600" b="1" dirty="0" err="1" smtClean="0"/>
              <a:t>and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proteins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needed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to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make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its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cells</a:t>
            </a:r>
            <a:endParaRPr lang="tr-TR" altLang="tr-TR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334616"/>
            <a:ext cx="7620000" cy="4038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tr-TR" altLang="tr-TR" sz="3600" b="1" dirty="0" smtClean="0">
                <a:effectLst/>
              </a:rPr>
              <a:t> - </a:t>
            </a:r>
            <a:r>
              <a:rPr lang="tr-TR" altLang="tr-TR" sz="3600" b="1" dirty="0" err="1" smtClean="0">
                <a:effectLst/>
              </a:rPr>
              <a:t>different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cell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types</a:t>
            </a:r>
            <a:r>
              <a:rPr lang="tr-TR" altLang="tr-TR" sz="3600" b="1" dirty="0" smtClean="0">
                <a:effectLst/>
              </a:rPr>
              <a:t> of an </a:t>
            </a:r>
            <a:r>
              <a:rPr lang="tr-TR" altLang="tr-TR" sz="3600" b="1" dirty="0" err="1" smtClean="0">
                <a:effectLst/>
              </a:rPr>
              <a:t>organism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differ</a:t>
            </a:r>
            <a:r>
              <a:rPr lang="tr-TR" altLang="tr-TR" sz="3600" b="1" dirty="0" smtClean="0">
                <a:effectLst/>
              </a:rPr>
              <a:t> in </a:t>
            </a:r>
            <a:r>
              <a:rPr lang="tr-TR" altLang="tr-TR" sz="3600" b="1" dirty="0" err="1" smtClean="0">
                <a:effectLst/>
              </a:rPr>
              <a:t>both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structure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and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function</a:t>
            </a:r>
            <a:endParaRPr lang="tr-TR" altLang="tr-TR" sz="3600" b="1" dirty="0" smtClean="0">
              <a:effectLst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tr-TR" altLang="tr-TR" sz="3600" b="1" dirty="0" smtClean="0">
                <a:effectLst/>
              </a:rPr>
              <a:t>- </a:t>
            </a:r>
            <a:r>
              <a:rPr lang="tr-TR" altLang="tr-TR" sz="3600" b="1" dirty="0" err="1" smtClean="0">
                <a:effectLst/>
              </a:rPr>
              <a:t>due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to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the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differences</a:t>
            </a:r>
            <a:r>
              <a:rPr lang="tr-TR" altLang="tr-TR" sz="3600" b="1" dirty="0" smtClean="0">
                <a:effectLst/>
              </a:rPr>
              <a:t> in gene </a:t>
            </a:r>
            <a:r>
              <a:rPr lang="tr-TR" altLang="tr-TR" sz="3600" b="1" dirty="0" err="1" smtClean="0">
                <a:effectLst/>
              </a:rPr>
              <a:t>expression</a:t>
            </a:r>
            <a:r>
              <a:rPr lang="tr-TR" altLang="tr-TR" sz="3600" b="1" dirty="0" smtClean="0">
                <a:effectLst/>
              </a:rPr>
              <a:t> in </a:t>
            </a:r>
            <a:r>
              <a:rPr lang="tr-TR" altLang="tr-TR" sz="3600" b="1" dirty="0" err="1" smtClean="0">
                <a:effectLst/>
              </a:rPr>
              <a:t>these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cell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types</a:t>
            </a:r>
            <a:endParaRPr lang="tr-TR" altLang="tr-TR" sz="3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990600"/>
            <a:ext cx="7772400" cy="3886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3600" b="1" dirty="0" err="1">
                <a:effectLst/>
              </a:rPr>
              <a:t>t</a:t>
            </a:r>
            <a:r>
              <a:rPr lang="tr-TR" altLang="tr-TR" sz="3600" b="1" dirty="0" err="1" smtClean="0">
                <a:effectLst/>
              </a:rPr>
              <a:t>he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difference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smtClean="0">
                <a:effectLst/>
              </a:rPr>
              <a:t>in gene </a:t>
            </a:r>
            <a:r>
              <a:rPr lang="tr-TR" altLang="tr-TR" sz="3600" b="1" dirty="0" err="1" smtClean="0">
                <a:effectLst/>
              </a:rPr>
              <a:t>expression</a:t>
            </a:r>
            <a:r>
              <a:rPr lang="tr-TR" altLang="tr-TR" sz="3600" b="1" dirty="0" smtClean="0">
                <a:effectLst/>
              </a:rPr>
              <a:t> in </a:t>
            </a:r>
            <a:r>
              <a:rPr lang="tr-TR" altLang="tr-TR" sz="3600" b="1" dirty="0" err="1" smtClean="0">
                <a:effectLst/>
              </a:rPr>
              <a:t>different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cell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types</a:t>
            </a:r>
            <a:r>
              <a:rPr lang="tr-TR" altLang="tr-TR" sz="3600" b="1" dirty="0" smtClean="0">
                <a:effectLst/>
              </a:rPr>
              <a:t> is </a:t>
            </a:r>
            <a:r>
              <a:rPr lang="tr-TR" altLang="tr-TR" sz="3600" b="1" dirty="0" err="1" smtClean="0">
                <a:effectLst/>
              </a:rPr>
              <a:t>due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to</a:t>
            </a:r>
            <a:r>
              <a:rPr lang="tr-TR" altLang="tr-TR" sz="3600" b="1" dirty="0" smtClean="0">
                <a:effectLst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3600" b="1" dirty="0" smtClean="0">
              <a:effectLst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the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difference</a:t>
            </a:r>
            <a:r>
              <a:rPr lang="tr-TR" altLang="tr-TR" sz="3600" b="1" dirty="0" smtClean="0">
                <a:effectLst/>
              </a:rPr>
              <a:t> in </a:t>
            </a:r>
            <a:r>
              <a:rPr lang="tr-TR" altLang="tr-TR" sz="3600" b="1" dirty="0" err="1" smtClean="0">
                <a:effectLst/>
              </a:rPr>
              <a:t>their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genome</a:t>
            </a:r>
            <a:r>
              <a:rPr lang="tr-TR" altLang="tr-TR" sz="3600" b="1" dirty="0" smtClean="0">
                <a:effectLst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the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difference</a:t>
            </a:r>
            <a:r>
              <a:rPr lang="tr-TR" altLang="tr-TR" sz="3600" b="1" dirty="0" smtClean="0">
                <a:effectLst/>
              </a:rPr>
              <a:t> in </a:t>
            </a:r>
            <a:r>
              <a:rPr lang="tr-TR" altLang="tr-TR" sz="3600" b="1" dirty="0" err="1" smtClean="0">
                <a:effectLst/>
              </a:rPr>
              <a:t>their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genome</a:t>
            </a:r>
            <a:r>
              <a:rPr lang="tr-TR" altLang="tr-TR" sz="3600" b="1" dirty="0" smtClean="0">
                <a:effectLst/>
              </a:rPr>
              <a:t> </a:t>
            </a:r>
            <a:r>
              <a:rPr lang="tr-TR" altLang="tr-TR" sz="3600" b="1" dirty="0" err="1" smtClean="0">
                <a:effectLst/>
              </a:rPr>
              <a:t>usage</a:t>
            </a:r>
            <a:r>
              <a:rPr lang="tr-TR" altLang="tr-TR" sz="3600" b="1" dirty="0" smtClean="0">
                <a:effectLst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838200" y="533400"/>
          <a:ext cx="75438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Photo Editor Photo" r:id="rId4" imgW="3772427" imgH="2685714" progId="MSPhotoEd.3">
                  <p:embed/>
                </p:oleObj>
              </mc:Choice>
              <mc:Fallback>
                <p:oleObj name="Photo Editor Photo" r:id="rId4" imgW="3772427" imgH="268571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75438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gure 7-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1675"/>
            <a:ext cx="8534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600200" y="533400"/>
          <a:ext cx="59436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Photo Editor Photo" r:id="rId4" imgW="2666667" imgH="2666667" progId="MSPhotoEd.3">
                  <p:embed/>
                </p:oleObj>
              </mc:Choice>
              <mc:Fallback>
                <p:oleObj name="Photo Editor Photo" r:id="rId4" imgW="2666667" imgH="266666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59436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7924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3600" b="1" dirty="0" err="1"/>
              <a:t>r</a:t>
            </a:r>
            <a:r>
              <a:rPr lang="tr-TR" altLang="tr-TR" sz="3600" b="1" dirty="0" err="1" smtClean="0"/>
              <a:t>ecombinant</a:t>
            </a:r>
            <a:r>
              <a:rPr lang="tr-TR" altLang="tr-TR" sz="3600" b="1" dirty="0" smtClean="0"/>
              <a:t> </a:t>
            </a:r>
            <a:r>
              <a:rPr lang="tr-TR" altLang="tr-TR" sz="3600" b="1" dirty="0" smtClean="0"/>
              <a:t>DNA </a:t>
            </a:r>
            <a:r>
              <a:rPr lang="tr-TR" altLang="tr-TR" sz="3600" b="1" dirty="0" err="1" smtClean="0"/>
              <a:t>techniques</a:t>
            </a:r>
            <a:r>
              <a:rPr lang="tr-TR" altLang="tr-TR" sz="3600" b="1" dirty="0" smtClean="0"/>
              <a:t> can be </a:t>
            </a:r>
            <a:r>
              <a:rPr lang="tr-TR" altLang="tr-TR" sz="3600" b="1" dirty="0" err="1" smtClean="0"/>
              <a:t>used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for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detailed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comparison</a:t>
            </a:r>
            <a:r>
              <a:rPr lang="tr-TR" altLang="tr-TR" sz="3600" b="1" dirty="0" smtClean="0"/>
              <a:t> of </a:t>
            </a:r>
            <a:r>
              <a:rPr lang="tr-TR" altLang="tr-TR" sz="3600" b="1" dirty="0" err="1" smtClean="0"/>
              <a:t>genomes</a:t>
            </a:r>
            <a:r>
              <a:rPr lang="tr-TR" altLang="tr-TR" sz="3600" b="1" dirty="0" smtClean="0"/>
              <a:t> of </a:t>
            </a:r>
            <a:r>
              <a:rPr lang="tr-TR" altLang="tr-TR" sz="3600" b="1" dirty="0" err="1" smtClean="0"/>
              <a:t>different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cell</a:t>
            </a:r>
            <a:r>
              <a:rPr lang="tr-TR" altLang="tr-TR" sz="3600" b="1" dirty="0" smtClean="0"/>
              <a:t> </a:t>
            </a:r>
            <a:r>
              <a:rPr lang="tr-TR" altLang="tr-TR" sz="3600" b="1" dirty="0" err="1" smtClean="0"/>
              <a:t>types</a:t>
            </a:r>
            <a:endParaRPr lang="tr-TR" altLang="tr-TR" sz="36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533400"/>
            <a:ext cx="7776864" cy="55626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tr-TR" altLang="tr-TR" b="1" dirty="0" smtClean="0"/>
              <a:t> </a:t>
            </a:r>
            <a:r>
              <a:rPr lang="tr-TR" altLang="tr-TR" b="1" dirty="0" err="1" smtClean="0"/>
              <a:t>all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cells</a:t>
            </a:r>
            <a:r>
              <a:rPr lang="tr-TR" altLang="tr-TR" b="1" dirty="0" smtClean="0"/>
              <a:t> of an </a:t>
            </a:r>
            <a:r>
              <a:rPr lang="tr-TR" altLang="tr-TR" b="1" dirty="0" err="1" smtClean="0"/>
              <a:t>organism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contain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the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same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genome</a:t>
            </a:r>
            <a:endParaRPr lang="tr-TR" altLang="tr-TR" b="1" dirty="0" smtClean="0"/>
          </a:p>
          <a:p>
            <a:pPr eaLnBrk="1" hangingPunct="1">
              <a:buFontTx/>
              <a:buChar char="-"/>
              <a:defRPr/>
            </a:pPr>
            <a:endParaRPr lang="tr-TR" altLang="tr-TR" b="1" dirty="0" smtClean="0"/>
          </a:p>
          <a:p>
            <a:pPr eaLnBrk="1" hangingPunct="1">
              <a:buFontTx/>
              <a:buChar char="-"/>
              <a:defRPr/>
            </a:pPr>
            <a:r>
              <a:rPr lang="tr-TR" altLang="tr-TR" b="1" dirty="0" smtClean="0"/>
              <a:t> </a:t>
            </a:r>
            <a:r>
              <a:rPr lang="tr-TR" altLang="tr-TR" b="1" dirty="0" err="1" smtClean="0"/>
              <a:t>differences</a:t>
            </a:r>
            <a:r>
              <a:rPr lang="tr-TR" altLang="tr-TR" b="1" dirty="0" smtClean="0"/>
              <a:t> in gene </a:t>
            </a:r>
            <a:r>
              <a:rPr lang="tr-TR" altLang="tr-TR" b="1" dirty="0" err="1" smtClean="0"/>
              <a:t>expression</a:t>
            </a:r>
            <a:r>
              <a:rPr lang="tr-TR" altLang="tr-TR" b="1" dirty="0" smtClean="0"/>
              <a:t> is not </a:t>
            </a:r>
            <a:r>
              <a:rPr lang="tr-TR" altLang="tr-TR" b="1" dirty="0" err="1" smtClean="0"/>
              <a:t>due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to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the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changes</a:t>
            </a:r>
            <a:r>
              <a:rPr lang="tr-TR" altLang="tr-TR" b="1" dirty="0"/>
              <a:t> </a:t>
            </a:r>
            <a:r>
              <a:rPr lang="tr-TR" altLang="tr-TR" b="1" dirty="0" err="1" smtClean="0"/>
              <a:t>or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rearrangements</a:t>
            </a:r>
            <a:r>
              <a:rPr lang="tr-TR" altLang="tr-TR" b="1" dirty="0" smtClean="0"/>
              <a:t> in </a:t>
            </a:r>
            <a:r>
              <a:rPr lang="tr-TR" altLang="tr-TR" b="1" dirty="0" err="1" smtClean="0"/>
              <a:t>nucleotide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sequence</a:t>
            </a:r>
            <a:endParaRPr lang="tr-TR" altLang="tr-TR" b="1" dirty="0" smtClean="0"/>
          </a:p>
          <a:p>
            <a:pPr eaLnBrk="1" hangingPunct="1">
              <a:buFontTx/>
              <a:buChar char="-"/>
              <a:defRPr/>
            </a:pPr>
            <a:endParaRPr lang="tr-TR" altLang="tr-TR" b="1" dirty="0" smtClean="0"/>
          </a:p>
          <a:p>
            <a:pPr eaLnBrk="1" hangingPunct="1">
              <a:buFontTx/>
              <a:buChar char="-"/>
              <a:defRPr/>
            </a:pPr>
            <a:r>
              <a:rPr lang="tr-TR" altLang="tr-TR" b="1" dirty="0" smtClean="0"/>
              <a:t> </a:t>
            </a:r>
            <a:r>
              <a:rPr lang="tr-TR" altLang="tr-TR" b="1" dirty="0" err="1" smtClean="0"/>
              <a:t>different</a:t>
            </a:r>
            <a:r>
              <a:rPr lang="tr-TR" altLang="tr-TR" b="1" dirty="0" smtClean="0"/>
              <a:t> RNA-protein </a:t>
            </a:r>
            <a:r>
              <a:rPr lang="tr-TR" altLang="tr-TR" b="1" dirty="0" err="1" smtClean="0"/>
              <a:t>sets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are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expressed</a:t>
            </a:r>
            <a:r>
              <a:rPr lang="tr-TR" altLang="tr-TR" b="1" dirty="0" smtClean="0"/>
              <a:t> in </a:t>
            </a:r>
            <a:r>
              <a:rPr lang="tr-TR" altLang="tr-TR" b="1" dirty="0" err="1" smtClean="0"/>
              <a:t>different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cell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types</a:t>
            </a:r>
            <a:endParaRPr lang="tr-TR" altLang="tr-TR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vi Köşegen">
  <a:themeElements>
    <a:clrScheme name="Mavi Köşegen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Mavi Köşeg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vi Köşegen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vi Köşegen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vi Köşege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vi Köşegen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Designs\Mavi Köşegen.pot</Template>
  <TotalTime>459</TotalTime>
  <Words>256</Words>
  <Application>Microsoft Office PowerPoint</Application>
  <PresentationFormat>Ekran Gösterisi (4:3)</PresentationFormat>
  <Paragraphs>47</Paragraphs>
  <Slides>18</Slides>
  <Notes>17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Wingdings</vt:lpstr>
      <vt:lpstr>Mavi Köşegen</vt:lpstr>
      <vt:lpstr>Photo Editor Photo</vt:lpstr>
      <vt:lpstr>An Overview of Gene Expression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gene expression can be regulated at different steps</vt:lpstr>
      <vt:lpstr>References</vt:lpstr>
    </vt:vector>
  </TitlesOfParts>
  <Company>AÜTF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Halil</dc:creator>
  <cp:lastModifiedBy>Windows Kullanıcısı</cp:lastModifiedBy>
  <cp:revision>34</cp:revision>
  <dcterms:created xsi:type="dcterms:W3CDTF">2007-10-14T16:52:24Z</dcterms:created>
  <dcterms:modified xsi:type="dcterms:W3CDTF">2020-10-09T10:44:49Z</dcterms:modified>
</cp:coreProperties>
</file>