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B29BE55-67A7-4C55-8351-7D7970151620}" type="doc">
      <dgm:prSet loTypeId="urn:microsoft.com/office/officeart/2005/8/layout/list1" loCatId="list" qsTypeId="urn:microsoft.com/office/officeart/2005/8/quickstyle/simple3" qsCatId="simple" csTypeId="urn:microsoft.com/office/officeart/2005/8/colors/accent3_2" csCatId="accent3" phldr="1"/>
      <dgm:spPr/>
      <dgm:t>
        <a:bodyPr/>
        <a:lstStyle/>
        <a:p>
          <a:endParaRPr lang="en-US"/>
        </a:p>
      </dgm:t>
    </dgm:pt>
    <dgm:pt modelId="{1D4ECE55-4ED9-434E-95FD-BC415FC37401}">
      <dgm:prSet phldrT="[Metin]" custT="1"/>
      <dgm:spPr/>
      <dgm:t>
        <a:bodyPr/>
        <a:lstStyle/>
        <a:p>
          <a:r>
            <a:rPr lang="tr-TR" sz="1600" dirty="0" smtClean="0"/>
            <a:t>Günümüzde örgütler/şirketler  ağır rekabet koşulları altında, yalnızca ayakta kalabilmek için değil, daha fazlasını elde edebilmek için hızlı değişim içine girmektedir.</a:t>
          </a:r>
          <a:endParaRPr lang="en-US" sz="1600" dirty="0"/>
        </a:p>
      </dgm:t>
    </dgm:pt>
    <dgm:pt modelId="{B56CA74F-1258-4D34-97DB-BEF35E05FD0D}" type="parTrans" cxnId="{4145A784-BD3D-4564-903C-759AD0B7E003}">
      <dgm:prSet/>
      <dgm:spPr/>
      <dgm:t>
        <a:bodyPr/>
        <a:lstStyle/>
        <a:p>
          <a:endParaRPr lang="en-US"/>
        </a:p>
      </dgm:t>
    </dgm:pt>
    <dgm:pt modelId="{67B907A9-0F8E-44D2-98DD-6AC0482A7BF8}" type="sibTrans" cxnId="{4145A784-BD3D-4564-903C-759AD0B7E003}">
      <dgm:prSet/>
      <dgm:spPr/>
      <dgm:t>
        <a:bodyPr/>
        <a:lstStyle/>
        <a:p>
          <a:endParaRPr lang="en-US"/>
        </a:p>
      </dgm:t>
    </dgm:pt>
    <dgm:pt modelId="{928B9605-1CC8-4A0D-98A1-CAE763C8C6A7}">
      <dgm:prSet phldrT="[Metin]" custT="1"/>
      <dgm:spPr/>
      <dgm:t>
        <a:bodyPr/>
        <a:lstStyle/>
        <a:p>
          <a:r>
            <a:rPr lang="tr-TR" sz="1600" dirty="0" smtClean="0"/>
            <a:t>Şirketler, müşteri isteklerine odaklanmış bir organizasyon yapısı oluşturma, ucuz, hızlı ve kaliteli  ürün üretme, sürekli gelişme, teknolojiye ayak uydurma, gerekirse kökten  değişme ve özellikle de küçülerek  büyüm  ve birleşme girişimleri  içindedir.</a:t>
          </a:r>
          <a:endParaRPr lang="en-US" sz="1600" dirty="0"/>
        </a:p>
      </dgm:t>
    </dgm:pt>
    <dgm:pt modelId="{9AA4FFEC-6433-4508-9E96-671091DA3F33}" type="parTrans" cxnId="{B23BEBFE-65DF-47AB-A43C-AA9DF71010B3}">
      <dgm:prSet/>
      <dgm:spPr/>
      <dgm:t>
        <a:bodyPr/>
        <a:lstStyle/>
        <a:p>
          <a:endParaRPr lang="en-US"/>
        </a:p>
      </dgm:t>
    </dgm:pt>
    <dgm:pt modelId="{1637C187-0069-43A0-BF1C-7A864785710F}" type="sibTrans" cxnId="{B23BEBFE-65DF-47AB-A43C-AA9DF71010B3}">
      <dgm:prSet/>
      <dgm:spPr/>
      <dgm:t>
        <a:bodyPr/>
        <a:lstStyle/>
        <a:p>
          <a:endParaRPr lang="en-US"/>
        </a:p>
      </dgm:t>
    </dgm:pt>
    <dgm:pt modelId="{66251308-6B7A-40D9-8432-535333B4E425}">
      <dgm:prSet phldrT="[Metin]" custT="1"/>
      <dgm:spPr/>
      <dgm:t>
        <a:bodyPr/>
        <a:lstStyle/>
        <a:p>
          <a:r>
            <a:rPr lang="tr-TR" sz="1600" dirty="0" smtClean="0"/>
            <a:t>Örgüt kültürü de şirketin faaliyetlerini geliştirmesinde, değişime ve teknolojiye ayak uydurmasında, yapısal  değişim süresinde önemli ve esnek olması gereken bir faktördür ancak bu şekilde  başarı elde edebilir.</a:t>
          </a:r>
          <a:endParaRPr lang="en-US" sz="1600" dirty="0"/>
        </a:p>
      </dgm:t>
    </dgm:pt>
    <dgm:pt modelId="{595F1C29-DB91-40BD-9F7C-524ECB1CC427}" type="parTrans" cxnId="{488BCB63-573B-40AB-A085-763BED27789F}">
      <dgm:prSet/>
      <dgm:spPr/>
      <dgm:t>
        <a:bodyPr/>
        <a:lstStyle/>
        <a:p>
          <a:endParaRPr lang="en-US"/>
        </a:p>
      </dgm:t>
    </dgm:pt>
    <dgm:pt modelId="{29452CB2-89BA-42AF-9C21-147EDABC5C11}" type="sibTrans" cxnId="{488BCB63-573B-40AB-A085-763BED27789F}">
      <dgm:prSet/>
      <dgm:spPr/>
      <dgm:t>
        <a:bodyPr/>
        <a:lstStyle/>
        <a:p>
          <a:endParaRPr lang="en-US"/>
        </a:p>
      </dgm:t>
    </dgm:pt>
    <dgm:pt modelId="{EA52AFDB-5892-41BA-8030-219487E243CC}" type="pres">
      <dgm:prSet presAssocID="{DB29BE55-67A7-4C55-8351-7D7970151620}" presName="linear" presStyleCnt="0">
        <dgm:presLayoutVars>
          <dgm:dir/>
          <dgm:animLvl val="lvl"/>
          <dgm:resizeHandles val="exact"/>
        </dgm:presLayoutVars>
      </dgm:prSet>
      <dgm:spPr/>
      <dgm:t>
        <a:bodyPr/>
        <a:lstStyle/>
        <a:p>
          <a:endParaRPr lang="en-US"/>
        </a:p>
      </dgm:t>
    </dgm:pt>
    <dgm:pt modelId="{87E45DAE-F41F-45CA-935B-8DB1A0362792}" type="pres">
      <dgm:prSet presAssocID="{1D4ECE55-4ED9-434E-95FD-BC415FC37401}" presName="parentLin" presStyleCnt="0"/>
      <dgm:spPr/>
    </dgm:pt>
    <dgm:pt modelId="{9DBE2C29-3B1F-4E96-8691-2EC0CDEDC199}" type="pres">
      <dgm:prSet presAssocID="{1D4ECE55-4ED9-434E-95FD-BC415FC37401}" presName="parentLeftMargin" presStyleLbl="node1" presStyleIdx="0" presStyleCnt="3"/>
      <dgm:spPr/>
      <dgm:t>
        <a:bodyPr/>
        <a:lstStyle/>
        <a:p>
          <a:endParaRPr lang="en-US"/>
        </a:p>
      </dgm:t>
    </dgm:pt>
    <dgm:pt modelId="{E330AE09-239C-47EC-A6E6-BB652E93ADC1}" type="pres">
      <dgm:prSet presAssocID="{1D4ECE55-4ED9-434E-95FD-BC415FC37401}" presName="parentText" presStyleLbl="node1" presStyleIdx="0" presStyleCnt="3" custLinFactNeighborX="-12281" custLinFactNeighborY="-1035">
        <dgm:presLayoutVars>
          <dgm:chMax val="0"/>
          <dgm:bulletEnabled val="1"/>
        </dgm:presLayoutVars>
      </dgm:prSet>
      <dgm:spPr/>
      <dgm:t>
        <a:bodyPr/>
        <a:lstStyle/>
        <a:p>
          <a:endParaRPr lang="en-US"/>
        </a:p>
      </dgm:t>
    </dgm:pt>
    <dgm:pt modelId="{E86F7AF0-6C36-4287-97BD-AEA280E391F3}" type="pres">
      <dgm:prSet presAssocID="{1D4ECE55-4ED9-434E-95FD-BC415FC37401}" presName="negativeSpace" presStyleCnt="0"/>
      <dgm:spPr/>
    </dgm:pt>
    <dgm:pt modelId="{0C288417-DC29-4A76-99C1-0756C1CA2B4E}" type="pres">
      <dgm:prSet presAssocID="{1D4ECE55-4ED9-434E-95FD-BC415FC37401}" presName="childText" presStyleLbl="conFgAcc1" presStyleIdx="0" presStyleCnt="3">
        <dgm:presLayoutVars>
          <dgm:bulletEnabled val="1"/>
        </dgm:presLayoutVars>
      </dgm:prSet>
      <dgm:spPr/>
    </dgm:pt>
    <dgm:pt modelId="{05B3647A-C2C4-48D0-A94E-047AA3D77253}" type="pres">
      <dgm:prSet presAssocID="{67B907A9-0F8E-44D2-98DD-6AC0482A7BF8}" presName="spaceBetweenRectangles" presStyleCnt="0"/>
      <dgm:spPr/>
    </dgm:pt>
    <dgm:pt modelId="{4D138F10-DC9B-4324-A5D2-AEC9C0FEC641}" type="pres">
      <dgm:prSet presAssocID="{928B9605-1CC8-4A0D-98A1-CAE763C8C6A7}" presName="parentLin" presStyleCnt="0"/>
      <dgm:spPr/>
    </dgm:pt>
    <dgm:pt modelId="{F20E4B24-4D89-41A1-80CE-911F1C16718A}" type="pres">
      <dgm:prSet presAssocID="{928B9605-1CC8-4A0D-98A1-CAE763C8C6A7}" presName="parentLeftMargin" presStyleLbl="node1" presStyleIdx="0" presStyleCnt="3"/>
      <dgm:spPr/>
      <dgm:t>
        <a:bodyPr/>
        <a:lstStyle/>
        <a:p>
          <a:endParaRPr lang="en-US"/>
        </a:p>
      </dgm:t>
    </dgm:pt>
    <dgm:pt modelId="{D0EB7FAA-7004-43A6-9C3B-23F878142761}" type="pres">
      <dgm:prSet presAssocID="{928B9605-1CC8-4A0D-98A1-CAE763C8C6A7}" presName="parentText" presStyleLbl="node1" presStyleIdx="1" presStyleCnt="3" custScaleY="128009">
        <dgm:presLayoutVars>
          <dgm:chMax val="0"/>
          <dgm:bulletEnabled val="1"/>
        </dgm:presLayoutVars>
      </dgm:prSet>
      <dgm:spPr/>
      <dgm:t>
        <a:bodyPr/>
        <a:lstStyle/>
        <a:p>
          <a:endParaRPr lang="en-US"/>
        </a:p>
      </dgm:t>
    </dgm:pt>
    <dgm:pt modelId="{276E6710-47F2-49E5-B5F7-46F6A2378631}" type="pres">
      <dgm:prSet presAssocID="{928B9605-1CC8-4A0D-98A1-CAE763C8C6A7}" presName="negativeSpace" presStyleCnt="0"/>
      <dgm:spPr/>
    </dgm:pt>
    <dgm:pt modelId="{BBADE2B2-4C2E-409C-B9C8-4B0DDADD50EF}" type="pres">
      <dgm:prSet presAssocID="{928B9605-1CC8-4A0D-98A1-CAE763C8C6A7}" presName="childText" presStyleLbl="conFgAcc1" presStyleIdx="1" presStyleCnt="3">
        <dgm:presLayoutVars>
          <dgm:bulletEnabled val="1"/>
        </dgm:presLayoutVars>
      </dgm:prSet>
      <dgm:spPr/>
    </dgm:pt>
    <dgm:pt modelId="{D9FF208C-C70E-4AFF-BD28-4ADB9CF51439}" type="pres">
      <dgm:prSet presAssocID="{1637C187-0069-43A0-BF1C-7A864785710F}" presName="spaceBetweenRectangles" presStyleCnt="0"/>
      <dgm:spPr/>
    </dgm:pt>
    <dgm:pt modelId="{CF7E7B12-9196-4E85-A39A-884A6BE95A52}" type="pres">
      <dgm:prSet presAssocID="{66251308-6B7A-40D9-8432-535333B4E425}" presName="parentLin" presStyleCnt="0"/>
      <dgm:spPr/>
    </dgm:pt>
    <dgm:pt modelId="{1949CDFD-6F94-4331-9CB4-1AD37CA1D8FD}" type="pres">
      <dgm:prSet presAssocID="{66251308-6B7A-40D9-8432-535333B4E425}" presName="parentLeftMargin" presStyleLbl="node1" presStyleIdx="1" presStyleCnt="3"/>
      <dgm:spPr/>
      <dgm:t>
        <a:bodyPr/>
        <a:lstStyle/>
        <a:p>
          <a:endParaRPr lang="en-US"/>
        </a:p>
      </dgm:t>
    </dgm:pt>
    <dgm:pt modelId="{C22C65C6-550E-4E43-800A-571E50947975}" type="pres">
      <dgm:prSet presAssocID="{66251308-6B7A-40D9-8432-535333B4E425}" presName="parentText" presStyleLbl="node1" presStyleIdx="2" presStyleCnt="3" custLinFactNeighborX="26316" custLinFactNeighborY="3662">
        <dgm:presLayoutVars>
          <dgm:chMax val="0"/>
          <dgm:bulletEnabled val="1"/>
        </dgm:presLayoutVars>
      </dgm:prSet>
      <dgm:spPr/>
      <dgm:t>
        <a:bodyPr/>
        <a:lstStyle/>
        <a:p>
          <a:endParaRPr lang="en-US"/>
        </a:p>
      </dgm:t>
    </dgm:pt>
    <dgm:pt modelId="{34197C87-1126-449F-9049-153DB4C99FD9}" type="pres">
      <dgm:prSet presAssocID="{66251308-6B7A-40D9-8432-535333B4E425}" presName="negativeSpace" presStyleCnt="0"/>
      <dgm:spPr/>
    </dgm:pt>
    <dgm:pt modelId="{28D947C9-93EE-4B75-BAC2-0AB7BDE3A441}" type="pres">
      <dgm:prSet presAssocID="{66251308-6B7A-40D9-8432-535333B4E425}" presName="childText" presStyleLbl="conFgAcc1" presStyleIdx="2" presStyleCnt="3">
        <dgm:presLayoutVars>
          <dgm:bulletEnabled val="1"/>
        </dgm:presLayoutVars>
      </dgm:prSet>
      <dgm:spPr/>
    </dgm:pt>
  </dgm:ptLst>
  <dgm:cxnLst>
    <dgm:cxn modelId="{25FE61AD-04A5-44FF-A060-2EAE512B64E9}" type="presOf" srcId="{66251308-6B7A-40D9-8432-535333B4E425}" destId="{C22C65C6-550E-4E43-800A-571E50947975}" srcOrd="1" destOrd="0" presId="urn:microsoft.com/office/officeart/2005/8/layout/list1"/>
    <dgm:cxn modelId="{48F4362F-5BF3-4C90-BC71-A3953DE5507D}" type="presOf" srcId="{928B9605-1CC8-4A0D-98A1-CAE763C8C6A7}" destId="{F20E4B24-4D89-41A1-80CE-911F1C16718A}" srcOrd="0" destOrd="0" presId="urn:microsoft.com/office/officeart/2005/8/layout/list1"/>
    <dgm:cxn modelId="{BC9A7FDD-9C8A-4951-852C-7E89967023EF}" type="presOf" srcId="{66251308-6B7A-40D9-8432-535333B4E425}" destId="{1949CDFD-6F94-4331-9CB4-1AD37CA1D8FD}" srcOrd="0" destOrd="0" presId="urn:microsoft.com/office/officeart/2005/8/layout/list1"/>
    <dgm:cxn modelId="{4F3A6517-E0EB-41F6-8DB6-DBE5D40CCD1F}" type="presOf" srcId="{928B9605-1CC8-4A0D-98A1-CAE763C8C6A7}" destId="{D0EB7FAA-7004-43A6-9C3B-23F878142761}" srcOrd="1" destOrd="0" presId="urn:microsoft.com/office/officeart/2005/8/layout/list1"/>
    <dgm:cxn modelId="{488BCB63-573B-40AB-A085-763BED27789F}" srcId="{DB29BE55-67A7-4C55-8351-7D7970151620}" destId="{66251308-6B7A-40D9-8432-535333B4E425}" srcOrd="2" destOrd="0" parTransId="{595F1C29-DB91-40BD-9F7C-524ECB1CC427}" sibTransId="{29452CB2-89BA-42AF-9C21-147EDABC5C11}"/>
    <dgm:cxn modelId="{56DD2CAD-C7AC-4F3B-8196-1E45AD1D065D}" type="presOf" srcId="{DB29BE55-67A7-4C55-8351-7D7970151620}" destId="{EA52AFDB-5892-41BA-8030-219487E243CC}" srcOrd="0" destOrd="0" presId="urn:microsoft.com/office/officeart/2005/8/layout/list1"/>
    <dgm:cxn modelId="{B23BEBFE-65DF-47AB-A43C-AA9DF71010B3}" srcId="{DB29BE55-67A7-4C55-8351-7D7970151620}" destId="{928B9605-1CC8-4A0D-98A1-CAE763C8C6A7}" srcOrd="1" destOrd="0" parTransId="{9AA4FFEC-6433-4508-9E96-671091DA3F33}" sibTransId="{1637C187-0069-43A0-BF1C-7A864785710F}"/>
    <dgm:cxn modelId="{135EBC04-EBE7-48AC-831E-D6482602B64D}" type="presOf" srcId="{1D4ECE55-4ED9-434E-95FD-BC415FC37401}" destId="{9DBE2C29-3B1F-4E96-8691-2EC0CDEDC199}" srcOrd="0" destOrd="0" presId="urn:microsoft.com/office/officeart/2005/8/layout/list1"/>
    <dgm:cxn modelId="{4145A784-BD3D-4564-903C-759AD0B7E003}" srcId="{DB29BE55-67A7-4C55-8351-7D7970151620}" destId="{1D4ECE55-4ED9-434E-95FD-BC415FC37401}" srcOrd="0" destOrd="0" parTransId="{B56CA74F-1258-4D34-97DB-BEF35E05FD0D}" sibTransId="{67B907A9-0F8E-44D2-98DD-6AC0482A7BF8}"/>
    <dgm:cxn modelId="{4B9FD94C-E86A-480C-B7B5-507E02F4FC63}" type="presOf" srcId="{1D4ECE55-4ED9-434E-95FD-BC415FC37401}" destId="{E330AE09-239C-47EC-A6E6-BB652E93ADC1}" srcOrd="1" destOrd="0" presId="urn:microsoft.com/office/officeart/2005/8/layout/list1"/>
    <dgm:cxn modelId="{41028B1B-8449-4DAD-9ABE-F3AB53BEFFD0}" type="presParOf" srcId="{EA52AFDB-5892-41BA-8030-219487E243CC}" destId="{87E45DAE-F41F-45CA-935B-8DB1A0362792}" srcOrd="0" destOrd="0" presId="urn:microsoft.com/office/officeart/2005/8/layout/list1"/>
    <dgm:cxn modelId="{FFC89952-0EB8-446A-8D14-39573477D8E8}" type="presParOf" srcId="{87E45DAE-F41F-45CA-935B-8DB1A0362792}" destId="{9DBE2C29-3B1F-4E96-8691-2EC0CDEDC199}" srcOrd="0" destOrd="0" presId="urn:microsoft.com/office/officeart/2005/8/layout/list1"/>
    <dgm:cxn modelId="{31A34FA9-7CB5-4C0A-B26B-78D21BFA2EC6}" type="presParOf" srcId="{87E45DAE-F41F-45CA-935B-8DB1A0362792}" destId="{E330AE09-239C-47EC-A6E6-BB652E93ADC1}" srcOrd="1" destOrd="0" presId="urn:microsoft.com/office/officeart/2005/8/layout/list1"/>
    <dgm:cxn modelId="{8CF6869B-00E9-4973-97F0-999A5873A7EA}" type="presParOf" srcId="{EA52AFDB-5892-41BA-8030-219487E243CC}" destId="{E86F7AF0-6C36-4287-97BD-AEA280E391F3}" srcOrd="1" destOrd="0" presId="urn:microsoft.com/office/officeart/2005/8/layout/list1"/>
    <dgm:cxn modelId="{6900514D-E62A-4ADA-B0A5-B9563429B284}" type="presParOf" srcId="{EA52AFDB-5892-41BA-8030-219487E243CC}" destId="{0C288417-DC29-4A76-99C1-0756C1CA2B4E}" srcOrd="2" destOrd="0" presId="urn:microsoft.com/office/officeart/2005/8/layout/list1"/>
    <dgm:cxn modelId="{CEC03F36-8FBC-435A-9D49-4E790F6DE057}" type="presParOf" srcId="{EA52AFDB-5892-41BA-8030-219487E243CC}" destId="{05B3647A-C2C4-48D0-A94E-047AA3D77253}" srcOrd="3" destOrd="0" presId="urn:microsoft.com/office/officeart/2005/8/layout/list1"/>
    <dgm:cxn modelId="{9213E4D1-F9C4-47C9-BF92-F185F5E25FAF}" type="presParOf" srcId="{EA52AFDB-5892-41BA-8030-219487E243CC}" destId="{4D138F10-DC9B-4324-A5D2-AEC9C0FEC641}" srcOrd="4" destOrd="0" presId="urn:microsoft.com/office/officeart/2005/8/layout/list1"/>
    <dgm:cxn modelId="{2AAA5ACA-4046-4C6B-8F04-8BA0EAEA6048}" type="presParOf" srcId="{4D138F10-DC9B-4324-A5D2-AEC9C0FEC641}" destId="{F20E4B24-4D89-41A1-80CE-911F1C16718A}" srcOrd="0" destOrd="0" presId="urn:microsoft.com/office/officeart/2005/8/layout/list1"/>
    <dgm:cxn modelId="{6E29A665-E9BB-477D-A2E8-53D702C731F5}" type="presParOf" srcId="{4D138F10-DC9B-4324-A5D2-AEC9C0FEC641}" destId="{D0EB7FAA-7004-43A6-9C3B-23F878142761}" srcOrd="1" destOrd="0" presId="urn:microsoft.com/office/officeart/2005/8/layout/list1"/>
    <dgm:cxn modelId="{17287044-C727-439C-8C3B-36145ADD85C9}" type="presParOf" srcId="{EA52AFDB-5892-41BA-8030-219487E243CC}" destId="{276E6710-47F2-49E5-B5F7-46F6A2378631}" srcOrd="5" destOrd="0" presId="urn:microsoft.com/office/officeart/2005/8/layout/list1"/>
    <dgm:cxn modelId="{6E248C7A-AD4B-4D4B-913C-5A23AA865C8D}" type="presParOf" srcId="{EA52AFDB-5892-41BA-8030-219487E243CC}" destId="{BBADE2B2-4C2E-409C-B9C8-4B0DDADD50EF}" srcOrd="6" destOrd="0" presId="urn:microsoft.com/office/officeart/2005/8/layout/list1"/>
    <dgm:cxn modelId="{12B3FA70-7E60-4D8E-B9AF-AC0B317C1661}" type="presParOf" srcId="{EA52AFDB-5892-41BA-8030-219487E243CC}" destId="{D9FF208C-C70E-4AFF-BD28-4ADB9CF51439}" srcOrd="7" destOrd="0" presId="urn:microsoft.com/office/officeart/2005/8/layout/list1"/>
    <dgm:cxn modelId="{4060F098-6D30-4400-8AA7-20B6E76361E1}" type="presParOf" srcId="{EA52AFDB-5892-41BA-8030-219487E243CC}" destId="{CF7E7B12-9196-4E85-A39A-884A6BE95A52}" srcOrd="8" destOrd="0" presId="urn:microsoft.com/office/officeart/2005/8/layout/list1"/>
    <dgm:cxn modelId="{90CFED94-BD12-4C6A-98DF-33EDD4ADC18F}" type="presParOf" srcId="{CF7E7B12-9196-4E85-A39A-884A6BE95A52}" destId="{1949CDFD-6F94-4331-9CB4-1AD37CA1D8FD}" srcOrd="0" destOrd="0" presId="urn:microsoft.com/office/officeart/2005/8/layout/list1"/>
    <dgm:cxn modelId="{A9CB5F47-8E4A-4E68-8CF4-6132EC3AEB50}" type="presParOf" srcId="{CF7E7B12-9196-4E85-A39A-884A6BE95A52}" destId="{C22C65C6-550E-4E43-800A-571E50947975}" srcOrd="1" destOrd="0" presId="urn:microsoft.com/office/officeart/2005/8/layout/list1"/>
    <dgm:cxn modelId="{16A43B5F-6657-4CD8-9959-A41F3722CCB1}" type="presParOf" srcId="{EA52AFDB-5892-41BA-8030-219487E243CC}" destId="{34197C87-1126-449F-9049-153DB4C99FD9}" srcOrd="9" destOrd="0" presId="urn:microsoft.com/office/officeart/2005/8/layout/list1"/>
    <dgm:cxn modelId="{BDA0DE83-2787-488E-9862-01A805151653}" type="presParOf" srcId="{EA52AFDB-5892-41BA-8030-219487E243CC}" destId="{28D947C9-93EE-4B75-BAC2-0AB7BDE3A441}" srcOrd="10" destOrd="0" presId="urn:microsoft.com/office/officeart/2005/8/layout/list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0C288417-DC29-4A76-99C1-0756C1CA2B4E}">
      <dsp:nvSpPr>
        <dsp:cNvPr id="0" name=""/>
        <dsp:cNvSpPr/>
      </dsp:nvSpPr>
      <dsp:spPr>
        <a:xfrm>
          <a:off x="0" y="497164"/>
          <a:ext cx="8208912" cy="8316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E330AE09-239C-47EC-A6E6-BB652E93ADC1}">
      <dsp:nvSpPr>
        <dsp:cNvPr id="0" name=""/>
        <dsp:cNvSpPr/>
      </dsp:nvSpPr>
      <dsp:spPr>
        <a:xfrm>
          <a:off x="360038" y="1"/>
          <a:ext cx="5746238" cy="974160"/>
        </a:xfrm>
        <a:prstGeom prst="roundRect">
          <a:avLst/>
        </a:prstGeom>
        <a:gradFill rotWithShape="0">
          <a:gsLst>
            <a:gs pos="0">
              <a:schemeClr val="accent3">
                <a:hueOff val="0"/>
                <a:satOff val="0"/>
                <a:lumOff val="0"/>
                <a:alphaOff val="0"/>
                <a:tint val="35000"/>
                <a:satMod val="260000"/>
              </a:schemeClr>
            </a:gs>
            <a:gs pos="30000">
              <a:schemeClr val="accent3">
                <a:hueOff val="0"/>
                <a:satOff val="0"/>
                <a:lumOff val="0"/>
                <a:alphaOff val="0"/>
                <a:tint val="38000"/>
                <a:satMod val="260000"/>
              </a:schemeClr>
            </a:gs>
            <a:gs pos="75000">
              <a:schemeClr val="accent3">
                <a:hueOff val="0"/>
                <a:satOff val="0"/>
                <a:lumOff val="0"/>
                <a:alphaOff val="0"/>
                <a:tint val="55000"/>
                <a:satMod val="255000"/>
              </a:schemeClr>
            </a:gs>
            <a:gs pos="100000">
              <a:schemeClr val="accent3">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194" tIns="0" rIns="217194" bIns="0" numCol="1" spcCol="1270" anchor="ctr" anchorCtr="0">
          <a:noAutofit/>
        </a:bodyPr>
        <a:lstStyle/>
        <a:p>
          <a:pPr lvl="0" algn="l" defTabSz="711200">
            <a:lnSpc>
              <a:spcPct val="90000"/>
            </a:lnSpc>
            <a:spcBef>
              <a:spcPct val="0"/>
            </a:spcBef>
            <a:spcAft>
              <a:spcPct val="35000"/>
            </a:spcAft>
          </a:pPr>
          <a:r>
            <a:rPr lang="tr-TR" sz="1600" kern="1200" dirty="0" smtClean="0"/>
            <a:t>Günümüzde örgütler/şirketler  ağır rekabet koşulları altında, yalnızca ayakta kalabilmek için değil, daha fazlasını elde edebilmek için hızlı değişim içine girmektedir.</a:t>
          </a:r>
          <a:endParaRPr lang="en-US" sz="1600" kern="1200" dirty="0"/>
        </a:p>
      </dsp:txBody>
      <dsp:txXfrm>
        <a:off x="360038" y="1"/>
        <a:ext cx="5746238" cy="974160"/>
      </dsp:txXfrm>
    </dsp:sp>
    <dsp:sp modelId="{BBADE2B2-4C2E-409C-B9C8-4B0DDADD50EF}">
      <dsp:nvSpPr>
        <dsp:cNvPr id="0" name=""/>
        <dsp:cNvSpPr/>
      </dsp:nvSpPr>
      <dsp:spPr>
        <a:xfrm>
          <a:off x="0" y="2266896"/>
          <a:ext cx="8208912" cy="8316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D0EB7FAA-7004-43A6-9C3B-23F878142761}">
      <dsp:nvSpPr>
        <dsp:cNvPr id="0" name=""/>
        <dsp:cNvSpPr/>
      </dsp:nvSpPr>
      <dsp:spPr>
        <a:xfrm>
          <a:off x="410445" y="1506964"/>
          <a:ext cx="5746238" cy="1247012"/>
        </a:xfrm>
        <a:prstGeom prst="roundRect">
          <a:avLst/>
        </a:prstGeom>
        <a:gradFill rotWithShape="0">
          <a:gsLst>
            <a:gs pos="0">
              <a:schemeClr val="accent3">
                <a:hueOff val="0"/>
                <a:satOff val="0"/>
                <a:lumOff val="0"/>
                <a:alphaOff val="0"/>
                <a:tint val="35000"/>
                <a:satMod val="260000"/>
              </a:schemeClr>
            </a:gs>
            <a:gs pos="30000">
              <a:schemeClr val="accent3">
                <a:hueOff val="0"/>
                <a:satOff val="0"/>
                <a:lumOff val="0"/>
                <a:alphaOff val="0"/>
                <a:tint val="38000"/>
                <a:satMod val="260000"/>
              </a:schemeClr>
            </a:gs>
            <a:gs pos="75000">
              <a:schemeClr val="accent3">
                <a:hueOff val="0"/>
                <a:satOff val="0"/>
                <a:lumOff val="0"/>
                <a:alphaOff val="0"/>
                <a:tint val="55000"/>
                <a:satMod val="255000"/>
              </a:schemeClr>
            </a:gs>
            <a:gs pos="100000">
              <a:schemeClr val="accent3">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194" tIns="0" rIns="217194" bIns="0" numCol="1" spcCol="1270" anchor="ctr" anchorCtr="0">
          <a:noAutofit/>
        </a:bodyPr>
        <a:lstStyle/>
        <a:p>
          <a:pPr lvl="0" algn="l" defTabSz="711200">
            <a:lnSpc>
              <a:spcPct val="90000"/>
            </a:lnSpc>
            <a:spcBef>
              <a:spcPct val="0"/>
            </a:spcBef>
            <a:spcAft>
              <a:spcPct val="35000"/>
            </a:spcAft>
          </a:pPr>
          <a:r>
            <a:rPr lang="tr-TR" sz="1600" kern="1200" dirty="0" smtClean="0"/>
            <a:t>Şirketler, müşteri isteklerine odaklanmış bir organizasyon yapısı oluşturma, ucuz, hızlı ve kaliteli  ürün üretme, sürekli gelişme, teknolojiye ayak uydurma, gerekirse kökten  değişme ve özellikle de küçülerek  büyüm  ve birleşme girişimleri  içindedir.</a:t>
          </a:r>
          <a:endParaRPr lang="en-US" sz="1600" kern="1200" dirty="0"/>
        </a:p>
      </dsp:txBody>
      <dsp:txXfrm>
        <a:off x="410445" y="1506964"/>
        <a:ext cx="5746238" cy="1247012"/>
      </dsp:txXfrm>
    </dsp:sp>
    <dsp:sp modelId="{28D947C9-93EE-4B75-BAC2-0AB7BDE3A441}">
      <dsp:nvSpPr>
        <dsp:cNvPr id="0" name=""/>
        <dsp:cNvSpPr/>
      </dsp:nvSpPr>
      <dsp:spPr>
        <a:xfrm>
          <a:off x="0" y="3763776"/>
          <a:ext cx="8208912" cy="8316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 modelId="{C22C65C6-550E-4E43-800A-571E50947975}">
      <dsp:nvSpPr>
        <dsp:cNvPr id="0" name=""/>
        <dsp:cNvSpPr/>
      </dsp:nvSpPr>
      <dsp:spPr>
        <a:xfrm>
          <a:off x="518458" y="3312370"/>
          <a:ext cx="5746238" cy="974160"/>
        </a:xfrm>
        <a:prstGeom prst="roundRect">
          <a:avLst/>
        </a:prstGeom>
        <a:gradFill rotWithShape="0">
          <a:gsLst>
            <a:gs pos="0">
              <a:schemeClr val="accent3">
                <a:hueOff val="0"/>
                <a:satOff val="0"/>
                <a:lumOff val="0"/>
                <a:alphaOff val="0"/>
                <a:tint val="35000"/>
                <a:satMod val="260000"/>
              </a:schemeClr>
            </a:gs>
            <a:gs pos="30000">
              <a:schemeClr val="accent3">
                <a:hueOff val="0"/>
                <a:satOff val="0"/>
                <a:lumOff val="0"/>
                <a:alphaOff val="0"/>
                <a:tint val="38000"/>
                <a:satMod val="260000"/>
              </a:schemeClr>
            </a:gs>
            <a:gs pos="75000">
              <a:schemeClr val="accent3">
                <a:hueOff val="0"/>
                <a:satOff val="0"/>
                <a:lumOff val="0"/>
                <a:alphaOff val="0"/>
                <a:tint val="55000"/>
                <a:satMod val="255000"/>
              </a:schemeClr>
            </a:gs>
            <a:gs pos="100000">
              <a:schemeClr val="accent3">
                <a:hueOff val="0"/>
                <a:satOff val="0"/>
                <a:lumOff val="0"/>
                <a:alphaOff val="0"/>
                <a:tint val="70000"/>
                <a:satMod val="255000"/>
              </a:schemeClr>
            </a:gs>
          </a:gsLst>
          <a:path path="circle">
            <a:fillToRect l="5000" t="100000" r="120000" b="10000"/>
          </a:path>
        </a:gradFill>
        <a:ln>
          <a:noFill/>
        </a:ln>
        <a:effectLst>
          <a:outerShdw blurRad="50800" dist="25000" dir="5400000" rotWithShape="0">
            <a:srgbClr val="000000">
              <a:alpha val="40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17194" tIns="0" rIns="217194" bIns="0" numCol="1" spcCol="1270" anchor="ctr" anchorCtr="0">
          <a:noAutofit/>
        </a:bodyPr>
        <a:lstStyle/>
        <a:p>
          <a:pPr lvl="0" algn="l" defTabSz="711200">
            <a:lnSpc>
              <a:spcPct val="90000"/>
            </a:lnSpc>
            <a:spcBef>
              <a:spcPct val="0"/>
            </a:spcBef>
            <a:spcAft>
              <a:spcPct val="35000"/>
            </a:spcAft>
          </a:pPr>
          <a:r>
            <a:rPr lang="tr-TR" sz="1600" kern="1200" dirty="0" smtClean="0"/>
            <a:t>Örgüt kültürü de şirketin faaliyetlerini geliştirmesinde, değişime ve teknolojiye ayak uydurmasında, yapısal  değişim süresinde önemli ve esnek olması gereken bir faktördür ancak bu şekilde  başarı elde edebilir.</a:t>
          </a:r>
          <a:endParaRPr lang="en-US" sz="1600" kern="1200" dirty="0"/>
        </a:p>
      </dsp:txBody>
      <dsp:txXfrm>
        <a:off x="518458" y="3312370"/>
        <a:ext cx="5746238" cy="97416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2286000" y="3124200"/>
            <a:ext cx="61722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7764621" y="1174097"/>
            <a:ext cx="2286000" cy="381000"/>
          </a:xfrm>
        </p:spPr>
        <p:txBody>
          <a:bodyPr/>
          <a:lstStyle/>
          <a:p>
            <a:fld id="{D9F75050-0E15-4C5B-92B0-66D068882F1F}" type="datetimeFigureOut">
              <a:rPr lang="tr-TR" smtClean="0"/>
              <a:pPr/>
              <a:t>4.4.2018</a:t>
            </a:fld>
            <a:endParaRPr lang="tr-TR"/>
          </a:p>
        </p:txBody>
      </p:sp>
      <p:sp>
        <p:nvSpPr>
          <p:cNvPr id="17" name="16 Altbilgi Yer Tutucusu"/>
          <p:cNvSpPr>
            <a:spLocks noGrp="1"/>
          </p:cNvSpPr>
          <p:nvPr>
            <p:ph type="ftr" sz="quarter" idx="11"/>
          </p:nvPr>
        </p:nvSpPr>
        <p:spPr bwMode="auto">
          <a:xfrm rot="5400000">
            <a:off x="7077269" y="4181669"/>
            <a:ext cx="3657600" cy="384048"/>
          </a:xfrm>
        </p:spPr>
        <p:txBody>
          <a:bodyPr/>
          <a:lstStyle/>
          <a:p>
            <a:endParaRPr lang="tr-TR"/>
          </a:p>
        </p:txBody>
      </p:sp>
      <p:sp>
        <p:nvSpPr>
          <p:cNvPr id="10" name="9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13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18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19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21 Düz Bağlayıcı"/>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26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23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Oval"/>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24 Oval"/>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28 Slayt Numarası Yer Tutucusu"/>
          <p:cNvSpPr>
            <a:spLocks noGrp="1"/>
          </p:cNvSpPr>
          <p:nvPr>
            <p:ph type="sldNum" sz="quarter" idx="12"/>
          </p:nvPr>
        </p:nvSpPr>
        <p:spPr bwMode="auto">
          <a:xfrm>
            <a:off x="1325544" y="4928702"/>
            <a:ext cx="609600" cy="517524"/>
          </a:xfrm>
        </p:spPr>
        <p:txBody>
          <a:bodyPr/>
          <a:lstStyle/>
          <a:p>
            <a:fld id="{B1DEFA8C-F947-479F-BE07-76B6B3F80BF1}"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9"/>
            <a:ext cx="16764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274638"/>
            <a:ext cx="60198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457200" y="1600200"/>
            <a:ext cx="74676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9" name="8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2286000" y="2895600"/>
            <a:ext cx="61722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7763256" y="1170432"/>
            <a:ext cx="2286000" cy="381000"/>
          </a:xfrm>
        </p:spPr>
        <p:txBody>
          <a:bodyPr/>
          <a:lstStyle/>
          <a:p>
            <a:fld id="{D9F75050-0E15-4C5B-92B0-66D068882F1F}" type="datetimeFigureOut">
              <a:rPr lang="tr-TR" smtClean="0"/>
              <a:pPr/>
              <a:t>4.4.2018</a:t>
            </a:fld>
            <a:endParaRPr lang="tr-TR"/>
          </a:p>
        </p:txBody>
      </p:sp>
      <p:sp>
        <p:nvSpPr>
          <p:cNvPr id="5" name="4 Altbilgi Yer Tutucusu"/>
          <p:cNvSpPr>
            <a:spLocks noGrp="1"/>
          </p:cNvSpPr>
          <p:nvPr>
            <p:ph type="ftr" sz="quarter" idx="11"/>
          </p:nvPr>
        </p:nvSpPr>
        <p:spPr bwMode="auto">
          <a:xfrm rot="5400000">
            <a:off x="7077456" y="4178808"/>
            <a:ext cx="3657600" cy="384048"/>
          </a:xfrm>
        </p:spPr>
        <p:txBody>
          <a:bodyPr/>
          <a:lstStyle/>
          <a:p>
            <a:endParaRPr lang="tr-TR"/>
          </a:p>
        </p:txBody>
      </p:sp>
      <p:sp>
        <p:nvSpPr>
          <p:cNvPr id="9" name="8 Dikdörtgen"/>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Düz Bağlayıcı"/>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14 Düz Bağlayıcı"/>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15 Düz Bağlayıcı"/>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16 Düz Bağlayıcı"/>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17 Dikdörtgen"/>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18 Oval"/>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19 Oval"/>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20 Oval"/>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21 Oval"/>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Oval"/>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25 Düz Bağlayıcı"/>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5 Slayt Numarası Yer Tutucusu"/>
          <p:cNvSpPr>
            <a:spLocks noGrp="1"/>
          </p:cNvSpPr>
          <p:nvPr>
            <p:ph type="sldNum" sz="quarter" idx="12"/>
          </p:nvPr>
        </p:nvSpPr>
        <p:spPr bwMode="auto">
          <a:xfrm>
            <a:off x="1340616" y="4928702"/>
            <a:ext cx="609600" cy="517524"/>
          </a:xfrm>
        </p:spPr>
        <p:txBody>
          <a:bodyPr/>
          <a:lstStyle/>
          <a:p>
            <a:fld id="{B1DEFA8C-F947-479F-BE07-76B6B3F80BF1}"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9" name="8 İçerik Yer Tutucusu"/>
          <p:cNvSpPr>
            <a:spLocks noGrp="1"/>
          </p:cNvSpPr>
          <p:nvPr>
            <p:ph sz="quarter" idx="1"/>
          </p:nvPr>
        </p:nvSpPr>
        <p:spPr>
          <a:xfrm>
            <a:off x="457200"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270248" y="1600200"/>
            <a:ext cx="36576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75438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
        <p:nvSpPr>
          <p:cNvPr id="11" name="10 İçerik Yer Tutucusu"/>
          <p:cNvSpPr>
            <a:spLocks noGrp="1"/>
          </p:cNvSpPr>
          <p:nvPr>
            <p:ph sz="quarter" idx="2"/>
          </p:nvPr>
        </p:nvSpPr>
        <p:spPr>
          <a:xfrm>
            <a:off x="457200"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4371975" y="2362200"/>
            <a:ext cx="36576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7" name="6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4.4.2018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1 Başlık"/>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8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10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13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17 İçerik Yer Tutucusu"/>
          <p:cNvSpPr>
            <a:spLocks noGrp="1"/>
          </p:cNvSpPr>
          <p:nvPr>
            <p:ph sz="quarter" idx="1"/>
          </p:nvPr>
        </p:nvSpPr>
        <p:spPr>
          <a:xfrm>
            <a:off x="304800" y="274320"/>
            <a:ext cx="56388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D9F75050-0E15-4C5B-92B0-66D068882F1F}" type="datetimeFigureOut">
              <a:rPr lang="tr-TR" smtClean="0"/>
              <a:pPr/>
              <a:t>4.4.2018</a:t>
            </a:fld>
            <a:endParaRPr lang="tr-TR"/>
          </a:p>
        </p:txBody>
      </p:sp>
      <p:sp>
        <p:nvSpPr>
          <p:cNvPr id="22" name="21 Slayt Numarası Yer Tutucusu"/>
          <p:cNvSpPr>
            <a:spLocks noGrp="1"/>
          </p:cNvSpPr>
          <p:nvPr>
            <p:ph type="sldNum" sz="quarter" idx="15"/>
          </p:nvPr>
        </p:nvSpPr>
        <p:spPr/>
        <p:txBody>
          <a:bodyPr rtlCol="0"/>
          <a:lstStyle/>
          <a:p>
            <a:fld id="{B1DEFA8C-F947-479F-BE07-76B6B3F80BF1}"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1 Başlık"/>
          <p:cNvSpPr>
            <a:spLocks noGrp="1"/>
          </p:cNvSpPr>
          <p:nvPr>
            <p:ph type="title"/>
          </p:nvPr>
        </p:nvSpPr>
        <p:spPr>
          <a:xfrm rot="5400000">
            <a:off x="3350133" y="3200400"/>
            <a:ext cx="6309360" cy="4572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10 Dikdörtgen"/>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18 Düz Bağlayıcı"/>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19 Düz Bağlayıcı"/>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16 Veri Yer Tutucusu"/>
          <p:cNvSpPr>
            <a:spLocks noGrp="1"/>
          </p:cNvSpPr>
          <p:nvPr>
            <p:ph type="dt" sz="half" idx="10"/>
          </p:nvPr>
        </p:nvSpPr>
        <p:spPr/>
        <p:txBody>
          <a:bodyPr rtlCol="0"/>
          <a:lstStyle/>
          <a:p>
            <a:fld id="{D9F75050-0E15-4C5B-92B0-66D068882F1F}" type="datetimeFigureOut">
              <a:rPr lang="tr-TR" smtClean="0"/>
              <a:pPr/>
              <a:t>4.4.2018</a:t>
            </a:fld>
            <a:endParaRPr lang="tr-TR"/>
          </a:p>
        </p:txBody>
      </p:sp>
      <p:sp>
        <p:nvSpPr>
          <p:cNvPr id="18" name="17 Slayt Numarası Yer Tutucusu"/>
          <p:cNvSpPr>
            <a:spLocks noGrp="1"/>
          </p:cNvSpPr>
          <p:nvPr>
            <p:ph type="sldNum" sz="quarter" idx="11"/>
          </p:nvPr>
        </p:nvSpPr>
        <p:spPr/>
        <p:txBody>
          <a:bodyPr rtlCol="0"/>
          <a:lstStyle/>
          <a:p>
            <a:fld id="{B1DEFA8C-F947-479F-BE07-76B6B3F80BF1}"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21 Başlık Yer Tutucusu"/>
          <p:cNvSpPr>
            <a:spLocks noGrp="1"/>
          </p:cNvSpPr>
          <p:nvPr>
            <p:ph type="title"/>
          </p:nvPr>
        </p:nvSpPr>
        <p:spPr>
          <a:xfrm>
            <a:off x="457200" y="274638"/>
            <a:ext cx="74676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D9F75050-0E15-4C5B-92B0-66D068882F1F}" type="datetimeFigureOut">
              <a:rPr lang="tr-TR" smtClean="0"/>
              <a:pPr/>
              <a:t>4.4.2018</a:t>
            </a:fld>
            <a:endParaRPr lang="tr-TR"/>
          </a:p>
        </p:txBody>
      </p:sp>
      <p:sp>
        <p:nvSpPr>
          <p:cNvPr id="3" name="2 Altbilgi Yer Tutucusu"/>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r-TR"/>
          </a:p>
        </p:txBody>
      </p:sp>
      <p:sp>
        <p:nvSpPr>
          <p:cNvPr id="7" name="6 Düz Bağlayıcı"/>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8 Düz Bağlayıcı"/>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9 Dikdörtgen"/>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üz Bağlayıcı"/>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11 Oval"/>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22 Slayt Numarası Yer Tutucusu"/>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cabukkaya@gmail.com" TargetMode="External"/><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Alt Başlık 2"/>
          <p:cNvSpPr>
            <a:spLocks noGrp="1"/>
          </p:cNvSpPr>
          <p:nvPr>
            <p:ph type="subTitle" idx="1"/>
          </p:nvPr>
        </p:nvSpPr>
        <p:spPr>
          <a:xfrm>
            <a:off x="971550" y="3860800"/>
            <a:ext cx="7407275" cy="1752600"/>
          </a:xfrm>
        </p:spPr>
        <p:txBody>
          <a:bodyPr>
            <a:normAutofit lnSpcReduction="10000"/>
          </a:bodyPr>
          <a:lstStyle/>
          <a:p>
            <a:pPr marR="0" eaLnBrk="1" hangingPunct="1">
              <a:lnSpc>
                <a:spcPct val="90000"/>
              </a:lnSpc>
            </a:pPr>
            <a:r>
              <a:rPr lang="tr-TR" sz="2000" smtClean="0"/>
              <a:t>Prof. Dr. Nilay ÇABUK KAYA</a:t>
            </a:r>
          </a:p>
          <a:p>
            <a:pPr marR="0" eaLnBrk="1" hangingPunct="1">
              <a:lnSpc>
                <a:spcPct val="90000"/>
              </a:lnSpc>
            </a:pPr>
            <a:r>
              <a:rPr lang="tr-TR" sz="2000" smtClean="0"/>
              <a:t>Ankara Üniversitesi</a:t>
            </a:r>
          </a:p>
          <a:p>
            <a:pPr marR="0" eaLnBrk="1" hangingPunct="1">
              <a:lnSpc>
                <a:spcPct val="90000"/>
              </a:lnSpc>
            </a:pPr>
            <a:r>
              <a:rPr lang="tr-TR" sz="2000" smtClean="0"/>
              <a:t>Dil ve Tarih-Coğrafya Fakültesi</a:t>
            </a:r>
          </a:p>
          <a:p>
            <a:pPr marR="0" eaLnBrk="1" hangingPunct="1">
              <a:lnSpc>
                <a:spcPct val="90000"/>
              </a:lnSpc>
            </a:pPr>
            <a:r>
              <a:rPr lang="tr-TR" sz="2000" smtClean="0"/>
              <a:t>Sosyoloji Bölümü</a:t>
            </a:r>
          </a:p>
          <a:p>
            <a:pPr marR="0" eaLnBrk="1" hangingPunct="1">
              <a:lnSpc>
                <a:spcPct val="90000"/>
              </a:lnSpc>
            </a:pPr>
            <a:r>
              <a:rPr lang="tr-TR" sz="2000" smtClean="0"/>
              <a:t>E-mail: </a:t>
            </a:r>
            <a:r>
              <a:rPr lang="tr-TR" sz="2000" smtClean="0">
                <a:hlinkClick r:id="rId3"/>
              </a:rPr>
              <a:t>cabukkaya@gmail.com</a:t>
            </a:r>
            <a:endParaRPr lang="tr-TR" sz="2000" smtClean="0"/>
          </a:p>
          <a:p>
            <a:pPr marR="0" eaLnBrk="1" hangingPunct="1">
              <a:lnSpc>
                <a:spcPct val="90000"/>
              </a:lnSpc>
            </a:pPr>
            <a:endParaRPr lang="tr-TR" sz="2000" smtClean="0"/>
          </a:p>
          <a:p>
            <a:pPr marR="0" eaLnBrk="1" hangingPunct="1">
              <a:lnSpc>
                <a:spcPct val="90000"/>
              </a:lnSpc>
            </a:pPr>
            <a:endParaRPr lang="tr-TR" smtClean="0"/>
          </a:p>
        </p:txBody>
      </p:sp>
      <p:sp>
        <p:nvSpPr>
          <p:cNvPr id="4" name="Dikdörtgen 3"/>
          <p:cNvSpPr/>
          <p:nvPr/>
        </p:nvSpPr>
        <p:spPr>
          <a:xfrm>
            <a:off x="1043608" y="1556792"/>
            <a:ext cx="6927663" cy="1754326"/>
          </a:xfrm>
          <a:prstGeom prst="rect">
            <a:avLst/>
          </a:prstGeom>
          <a:noFill/>
        </p:spPr>
        <p:txBody>
          <a:bodyPr>
            <a:spAutoFit/>
          </a:bodyPr>
          <a:lstStyle/>
          <a:p>
            <a:pPr algn="ctr" fontAlgn="auto">
              <a:spcBef>
                <a:spcPts val="0"/>
              </a:spcBef>
              <a:spcAft>
                <a:spcPts val="0"/>
              </a:spcAft>
              <a:defRPr/>
            </a:pPr>
            <a:r>
              <a:rPr lang="tr-TR" sz="5400" b="1"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latin typeface="+mn-lt"/>
                <a:cs typeface="+mn-cs"/>
              </a:rPr>
              <a:t>ÖRGÜTSEL SOSYOLOJİ</a:t>
            </a:r>
          </a:p>
        </p:txBody>
      </p:sp>
    </p:spTree>
  </p:cSld>
  <p:clrMapOvr>
    <a:masterClrMapping/>
  </p:clrMapOvr>
  <p:transition spd="slow">
    <p:push dir="u"/>
    <p:sndAc>
      <p:stSnd>
        <p:snd r:embed="rId2" name="wind.wav"/>
      </p:stSnd>
    </p:sndAc>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Başlık 1"/>
          <p:cNvSpPr>
            <a:spLocks noGrp="1"/>
          </p:cNvSpPr>
          <p:nvPr>
            <p:ph type="title"/>
          </p:nvPr>
        </p:nvSpPr>
        <p:spPr/>
        <p:txBody>
          <a:bodyPr/>
          <a:lstStyle/>
          <a:p>
            <a:pPr eaLnBrk="1" hangingPunct="1"/>
            <a:r>
              <a:rPr lang="tr-TR" smtClean="0"/>
              <a:t>Alt Kültürler</a:t>
            </a:r>
            <a:endParaRPr lang="en-US" smtClean="0"/>
          </a:p>
        </p:txBody>
      </p:sp>
      <p:sp>
        <p:nvSpPr>
          <p:cNvPr id="14339" name="İçerik Yer Tutucusu 2"/>
          <p:cNvSpPr>
            <a:spLocks noGrp="1"/>
          </p:cNvSpPr>
          <p:nvPr>
            <p:ph sz="quarter" idx="1"/>
          </p:nvPr>
        </p:nvSpPr>
        <p:spPr/>
        <p:txBody>
          <a:bodyPr/>
          <a:lstStyle/>
          <a:p>
            <a:pPr eaLnBrk="1" hangingPunct="1">
              <a:lnSpc>
                <a:spcPct val="90000"/>
              </a:lnSpc>
            </a:pPr>
            <a:r>
              <a:rPr lang="tr-TR" sz="2400" smtClean="0"/>
              <a:t>Toplum kültürünün özelliklerini en fazla yansıtan alt kültür, ailedir. Etnik ve dinsel gruplar, siyasi partiler, ekonomik kuruluşlar, eğitim kurumları birer alt kültür topluluğudur.</a:t>
            </a:r>
          </a:p>
          <a:p>
            <a:pPr eaLnBrk="1" hangingPunct="1">
              <a:lnSpc>
                <a:spcPct val="90000"/>
              </a:lnSpc>
            </a:pPr>
            <a:r>
              <a:rPr lang="tr-TR" sz="2400" smtClean="0"/>
              <a:t>İşletmeler ve tüm organizasyonlar toplum kültürünün birer alt kültürüdür.</a:t>
            </a:r>
          </a:p>
          <a:p>
            <a:pPr eaLnBrk="1" hangingPunct="1">
              <a:lnSpc>
                <a:spcPct val="90000"/>
              </a:lnSpc>
            </a:pPr>
            <a:r>
              <a:rPr lang="tr-TR" sz="2400" smtClean="0"/>
              <a:t>Her işletmenin kendine özgü hedefleri, bunlara ulaşılmasını sağlayan kaynakları ve faaliyet yapısı vardır. bunların etkisiyle, aynı toplumun birer alt kültürü olan işletmelerin birbirinden farklı yapısal özelliklere sahiptir.</a:t>
            </a:r>
          </a:p>
        </p:txBody>
      </p:sp>
    </p:spTree>
  </p:cSld>
  <p:clrMapOvr>
    <a:masterClrMapping/>
  </p:clrMapOvr>
  <p:transition spd="med">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Başlık 1"/>
          <p:cNvSpPr>
            <a:spLocks noGrp="1"/>
          </p:cNvSpPr>
          <p:nvPr>
            <p:ph type="title"/>
          </p:nvPr>
        </p:nvSpPr>
        <p:spPr/>
        <p:txBody>
          <a:bodyPr/>
          <a:lstStyle/>
          <a:p>
            <a:pPr eaLnBrk="1" hangingPunct="1"/>
            <a:r>
              <a:rPr lang="tr-TR" smtClean="0"/>
              <a:t>Örgüt İklimi</a:t>
            </a:r>
            <a:endParaRPr lang="en-US" smtClean="0"/>
          </a:p>
        </p:txBody>
      </p:sp>
      <p:sp>
        <p:nvSpPr>
          <p:cNvPr id="15363" name="İçerik Yer Tutucusu 2"/>
          <p:cNvSpPr>
            <a:spLocks noGrp="1"/>
          </p:cNvSpPr>
          <p:nvPr>
            <p:ph sz="quarter" idx="1"/>
          </p:nvPr>
        </p:nvSpPr>
        <p:spPr/>
        <p:txBody>
          <a:bodyPr/>
          <a:lstStyle/>
          <a:p>
            <a:pPr eaLnBrk="1" hangingPunct="1">
              <a:lnSpc>
                <a:spcPct val="90000"/>
              </a:lnSpc>
            </a:pPr>
            <a:r>
              <a:rPr lang="tr-TR" sz="2800" smtClean="0"/>
              <a:t>Örgüt iklimi, örgüt kültürünün organizasyon içinde yarattığı hava ya da atmosferdir.</a:t>
            </a:r>
          </a:p>
          <a:p>
            <a:pPr eaLnBrk="1" hangingPunct="1">
              <a:lnSpc>
                <a:spcPct val="90000"/>
              </a:lnSpc>
            </a:pPr>
            <a:r>
              <a:rPr lang="tr-TR" sz="2800" smtClean="0"/>
              <a:t>Örgüt iklimi, çalışanların çeşitli uygulamalara ve yöneticilerin davranışlarına ilişkin algılamaları sonucu oluşan psikolojik çevreyi ifade eder.</a:t>
            </a:r>
          </a:p>
          <a:p>
            <a:pPr eaLnBrk="1" hangingPunct="1">
              <a:lnSpc>
                <a:spcPct val="90000"/>
              </a:lnSpc>
            </a:pPr>
            <a:r>
              <a:rPr lang="tr-TR" sz="2800" smtClean="0"/>
              <a:t>Uygulamalar farklı bireylerce farklı algılanabilir.</a:t>
            </a:r>
          </a:p>
          <a:p>
            <a:pPr eaLnBrk="1" hangingPunct="1">
              <a:lnSpc>
                <a:spcPct val="90000"/>
              </a:lnSpc>
            </a:pPr>
            <a:r>
              <a:rPr lang="tr-TR" sz="2800" smtClean="0"/>
              <a:t>Her birey kendi algılaması yönünde tutum ve davranışlar girer. Burada önemli olan bireysel algıların genel iklime ve amaçlara ters düşmemesidir.</a:t>
            </a:r>
          </a:p>
          <a:p>
            <a:pPr eaLnBrk="1" hangingPunct="1"/>
            <a:endParaRPr lang="en-US" smtClean="0"/>
          </a:p>
        </p:txBody>
      </p:sp>
    </p:spTree>
  </p:cSld>
  <p:clrMapOvr>
    <a:masterClrMapping/>
  </p:clrMapOvr>
  <p:transition spd="slow">
    <p:dissolv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Başlık 1"/>
          <p:cNvSpPr>
            <a:spLocks noGrp="1"/>
          </p:cNvSpPr>
          <p:nvPr>
            <p:ph type="title"/>
          </p:nvPr>
        </p:nvSpPr>
        <p:spPr>
          <a:xfrm>
            <a:off x="323850" y="404813"/>
            <a:ext cx="8362950" cy="1008062"/>
          </a:xfrm>
        </p:spPr>
        <p:txBody>
          <a:bodyPr/>
          <a:lstStyle/>
          <a:p>
            <a:pPr eaLnBrk="1" hangingPunct="1"/>
            <a:r>
              <a:rPr lang="tr-TR" sz="3200" b="1" smtClean="0"/>
              <a:t>ÖRGÜT KÜLTÜRÜ NEDİR?-1</a:t>
            </a:r>
            <a:endParaRPr lang="en-US" sz="3200" b="1" smtClean="0"/>
          </a:p>
        </p:txBody>
      </p:sp>
      <p:sp>
        <p:nvSpPr>
          <p:cNvPr id="16387" name="İçerik Yer Tutucusu 2"/>
          <p:cNvSpPr>
            <a:spLocks noGrp="1"/>
          </p:cNvSpPr>
          <p:nvPr>
            <p:ph sz="quarter" idx="1"/>
          </p:nvPr>
        </p:nvSpPr>
        <p:spPr>
          <a:xfrm>
            <a:off x="323850" y="1700213"/>
            <a:ext cx="8362950" cy="4624387"/>
          </a:xfrm>
        </p:spPr>
        <p:txBody>
          <a:bodyPr/>
          <a:lstStyle/>
          <a:p>
            <a:pPr eaLnBrk="1" hangingPunct="1"/>
            <a:endParaRPr lang="en-US" smtClean="0"/>
          </a:p>
        </p:txBody>
      </p:sp>
      <p:sp>
        <p:nvSpPr>
          <p:cNvPr id="4" name="Oval Belirtme Çizgisi 3"/>
          <p:cNvSpPr/>
          <p:nvPr/>
        </p:nvSpPr>
        <p:spPr>
          <a:xfrm>
            <a:off x="703263" y="2205038"/>
            <a:ext cx="2303462" cy="1150937"/>
          </a:xfrm>
          <a:prstGeom prst="wedgeEllipseCallou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400" dirty="0">
                <a:solidFill>
                  <a:schemeClr val="tx1"/>
                </a:solidFill>
              </a:rPr>
              <a:t>Bir organizasyonun üyeleri tarafından paylaşılan değerler bütünü</a:t>
            </a:r>
            <a:endParaRPr lang="en-US" sz="1400" dirty="0">
              <a:solidFill>
                <a:schemeClr val="tx1"/>
              </a:solidFill>
            </a:endParaRPr>
          </a:p>
        </p:txBody>
      </p:sp>
      <p:sp>
        <p:nvSpPr>
          <p:cNvPr id="5" name="Oval Belirtme Çizgisi 4"/>
          <p:cNvSpPr/>
          <p:nvPr/>
        </p:nvSpPr>
        <p:spPr>
          <a:xfrm>
            <a:off x="6246813" y="1700213"/>
            <a:ext cx="2374900" cy="1008062"/>
          </a:xfrm>
          <a:prstGeom prst="wedgeEllipseCallout">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400" dirty="0"/>
              <a:t>Güçlü, geniş ölçüde paylaşılan değerledir</a:t>
            </a:r>
            <a:endParaRPr lang="en-US" sz="1400" dirty="0"/>
          </a:p>
        </p:txBody>
      </p:sp>
      <p:sp>
        <p:nvSpPr>
          <p:cNvPr id="7" name="Oval Belirtme Çizgisi 6"/>
          <p:cNvSpPr/>
          <p:nvPr/>
        </p:nvSpPr>
        <p:spPr>
          <a:xfrm>
            <a:off x="684213" y="3933825"/>
            <a:ext cx="3095625" cy="1582738"/>
          </a:xfrm>
          <a:prstGeom prst="wedgeEllipseCallou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dirty="0">
                <a:solidFill>
                  <a:schemeClr val="tx1"/>
                </a:solidFill>
              </a:rPr>
              <a:t>İşler burada böyle yürür biçiminde ifade edilen  yargılardır.</a:t>
            </a:r>
            <a:endParaRPr lang="en-US" dirty="0">
              <a:solidFill>
                <a:schemeClr val="tx1"/>
              </a:solidFill>
            </a:endParaRPr>
          </a:p>
        </p:txBody>
      </p:sp>
      <p:sp>
        <p:nvSpPr>
          <p:cNvPr id="8" name="Oval Belirtme Çizgisi 7"/>
          <p:cNvSpPr/>
          <p:nvPr/>
        </p:nvSpPr>
        <p:spPr>
          <a:xfrm>
            <a:off x="6659563" y="4149725"/>
            <a:ext cx="2592387" cy="215900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400" dirty="0"/>
              <a:t>İş yaşamında  yaratılan sürekli ve semboller aracılığı ile iletilen inanç ve değerler bütünüdür.</a:t>
            </a:r>
            <a:endParaRPr lang="en-US" sz="1400" dirty="0"/>
          </a:p>
        </p:txBody>
      </p:sp>
      <p:sp>
        <p:nvSpPr>
          <p:cNvPr id="9" name="Bulut Belirtme Çizgisi 8"/>
          <p:cNvSpPr/>
          <p:nvPr/>
        </p:nvSpPr>
        <p:spPr>
          <a:xfrm>
            <a:off x="3619500" y="2505075"/>
            <a:ext cx="3455988" cy="3003550"/>
          </a:xfrm>
          <a:prstGeom prst="cloudCallout">
            <a:avLst/>
          </a:prstGeom>
          <a:solidFill>
            <a:srgbClr val="BDA3B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dirty="0"/>
              <a:t>Öyküler, kahramanlar, sloganlar, logolar gibi sembolik anlamlar  içeren  iç tutarlılığa sahip paylaşılan değerlerdir.</a:t>
            </a:r>
            <a:endParaRPr lang="en-US" dirty="0"/>
          </a:p>
        </p:txBody>
      </p:sp>
    </p:spTree>
  </p:cSld>
  <p:clrMapOvr>
    <a:masterClrMapping/>
  </p:clrMapOvr>
  <p:transition spd="slow">
    <p:wip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Başlık 1"/>
          <p:cNvSpPr>
            <a:spLocks noGrp="1"/>
          </p:cNvSpPr>
          <p:nvPr>
            <p:ph type="title"/>
          </p:nvPr>
        </p:nvSpPr>
        <p:spPr/>
        <p:txBody>
          <a:bodyPr/>
          <a:lstStyle/>
          <a:p>
            <a:r>
              <a:rPr lang="tr-TR" sz="3200" b="1" smtClean="0"/>
              <a:t>ÖRGÜT KÜLTÜRÜ NEDİR?-2</a:t>
            </a:r>
            <a:endParaRPr lang="en-US" sz="3200" smtClean="0"/>
          </a:p>
        </p:txBody>
      </p:sp>
      <p:sp>
        <p:nvSpPr>
          <p:cNvPr id="17411" name="İçerik Yer Tutucusu 2"/>
          <p:cNvSpPr>
            <a:spLocks noGrp="1"/>
          </p:cNvSpPr>
          <p:nvPr>
            <p:ph sz="quarter" idx="1"/>
          </p:nvPr>
        </p:nvSpPr>
        <p:spPr/>
        <p:txBody>
          <a:bodyPr/>
          <a:lstStyle/>
          <a:p>
            <a:r>
              <a:rPr lang="tr-TR" smtClean="0"/>
              <a:t>İçeriği son  derece geniş ve kapsamlıdır bu nedenle tanımlanması oldukça zordur.</a:t>
            </a:r>
          </a:p>
          <a:p>
            <a:pPr lvl="1"/>
            <a:r>
              <a:rPr lang="tr-TR" smtClean="0"/>
              <a:t>İş yapma ve yürütme biçimi</a:t>
            </a:r>
          </a:p>
          <a:p>
            <a:pPr lvl="1"/>
            <a:r>
              <a:rPr lang="tr-TR" smtClean="0"/>
              <a:t>Örgüt içinde çalışan grupların keşfettiği, geliştirdiği temel fikirler ve düşüncelerdir.</a:t>
            </a:r>
          </a:p>
          <a:p>
            <a:pPr lvl="1"/>
            <a:r>
              <a:rPr lang="tr-TR" smtClean="0"/>
              <a:t>Baskın ve paylaşılan değerlerden oluşan çalışanlara sembolik anlamlarla yansıyan, örgüt içindeki  hikayeler, inançlar, sloganlar ve masallardan meydana gelmiş bir yapıdır.</a:t>
            </a:r>
            <a:endParaRPr lang="en-US" smtClean="0"/>
          </a:p>
        </p:txBody>
      </p:sp>
    </p:spTree>
  </p:cSld>
  <p:clrMapOvr>
    <a:masterClrMapping/>
  </p:clrMapOvr>
  <p:transition spd="slow">
    <p:randomBar dir="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Başlık 1"/>
          <p:cNvSpPr>
            <a:spLocks noGrp="1"/>
          </p:cNvSpPr>
          <p:nvPr>
            <p:ph type="title"/>
          </p:nvPr>
        </p:nvSpPr>
        <p:spPr>
          <a:xfrm>
            <a:off x="323850" y="404813"/>
            <a:ext cx="8218488" cy="563562"/>
          </a:xfrm>
        </p:spPr>
        <p:txBody>
          <a:bodyPr/>
          <a:lstStyle/>
          <a:p>
            <a:pPr eaLnBrk="1" hangingPunct="1"/>
            <a:r>
              <a:rPr lang="tr-TR" smtClean="0"/>
              <a:t>Örgüt Kültürü Kavramı</a:t>
            </a:r>
            <a:endParaRPr lang="en-US" smtClean="0"/>
          </a:p>
        </p:txBody>
      </p:sp>
      <p:sp>
        <p:nvSpPr>
          <p:cNvPr id="18435" name="İçerik Yer Tutucusu 2"/>
          <p:cNvSpPr>
            <a:spLocks noGrp="1"/>
          </p:cNvSpPr>
          <p:nvPr>
            <p:ph sz="quarter" idx="1"/>
          </p:nvPr>
        </p:nvSpPr>
        <p:spPr>
          <a:xfrm>
            <a:off x="395288" y="981075"/>
            <a:ext cx="8291512" cy="5343525"/>
          </a:xfrm>
        </p:spPr>
        <p:txBody>
          <a:bodyPr/>
          <a:lstStyle/>
          <a:p>
            <a:pPr eaLnBrk="1" hangingPunct="1">
              <a:lnSpc>
                <a:spcPct val="80000"/>
              </a:lnSpc>
            </a:pPr>
            <a:r>
              <a:rPr lang="tr-TR" sz="2800" smtClean="0"/>
              <a:t>Örgüt kültürü kavramı, kurum kültürü, şirket kültürü ya da işletme kültürü ile eş anlamlıdır.</a:t>
            </a:r>
          </a:p>
          <a:p>
            <a:pPr eaLnBrk="1" hangingPunct="1">
              <a:lnSpc>
                <a:spcPct val="80000"/>
              </a:lnSpc>
            </a:pPr>
            <a:r>
              <a:rPr lang="tr-TR" sz="2800" smtClean="0"/>
              <a:t>Bir organizasyonda ya da işletmede, insanla ilgili herşey örgüt kültürüdür.</a:t>
            </a:r>
          </a:p>
          <a:p>
            <a:pPr eaLnBrk="1" hangingPunct="1">
              <a:lnSpc>
                <a:spcPct val="80000"/>
              </a:lnSpc>
            </a:pPr>
            <a:r>
              <a:rPr lang="tr-TR" sz="2800" smtClean="0"/>
              <a:t>İşletmelerde amaçları destekleyen ve hedeflere ulaşmayı sağlayan bir ortam, bir sistem oluşturulmaya çalışılır. Politika ve stratejiler, çalışma ilkeleri, roller, tutum ve davranışlar, normlar, gelenekler bu sistemin parçalarıdır. Bunlar işletme için bir “kimlik” oluşturur. İşletmenin her bir üyesinin uyum göstermesinin beklendiği bu kimlik örgüt kültürüdür.</a:t>
            </a:r>
          </a:p>
          <a:p>
            <a:pPr eaLnBrk="1" hangingPunct="1">
              <a:lnSpc>
                <a:spcPct val="80000"/>
              </a:lnSpc>
            </a:pPr>
            <a:r>
              <a:rPr lang="tr-TR" sz="2800" smtClean="0"/>
              <a:t>Her işletme ve organizasyon bir kimlik yani bir örgüt kültürüne sahiptir.</a:t>
            </a:r>
          </a:p>
          <a:p>
            <a:pPr eaLnBrk="1" hangingPunct="1"/>
            <a:endParaRPr lang="en-US" smtClean="0"/>
          </a:p>
        </p:txBody>
      </p:sp>
    </p:spTree>
  </p:cSld>
  <p:clrMapOvr>
    <a:masterClrMapping/>
  </p:clrMapOvr>
  <p:transition spd="slow">
    <p:cove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Başlık 1"/>
          <p:cNvSpPr>
            <a:spLocks noGrp="1"/>
          </p:cNvSpPr>
          <p:nvPr>
            <p:ph type="title"/>
          </p:nvPr>
        </p:nvSpPr>
        <p:spPr>
          <a:xfrm>
            <a:off x="611188" y="476250"/>
            <a:ext cx="8075612" cy="865188"/>
          </a:xfrm>
        </p:spPr>
        <p:txBody>
          <a:bodyPr/>
          <a:lstStyle/>
          <a:p>
            <a:pPr eaLnBrk="1" hangingPunct="1"/>
            <a:r>
              <a:rPr lang="tr-TR" smtClean="0"/>
              <a:t>Örgüt Kültürü Kavramı</a:t>
            </a:r>
            <a:endParaRPr lang="en-US" smtClean="0"/>
          </a:p>
        </p:txBody>
      </p:sp>
      <p:sp>
        <p:nvSpPr>
          <p:cNvPr id="18435" name="İçerik Yer Tutucusu 2"/>
          <p:cNvSpPr>
            <a:spLocks noGrp="1"/>
          </p:cNvSpPr>
          <p:nvPr>
            <p:ph sz="quarter" idx="1"/>
          </p:nvPr>
        </p:nvSpPr>
        <p:spPr>
          <a:xfrm>
            <a:off x="852488" y="1484313"/>
            <a:ext cx="8291512" cy="4911725"/>
          </a:xfrm>
        </p:spPr>
        <p:txBody>
          <a:bodyPr/>
          <a:lstStyle/>
          <a:p>
            <a:pPr eaLnBrk="1" hangingPunct="1">
              <a:defRPr/>
            </a:pPr>
            <a:r>
              <a:rPr lang="tr-TR" sz="2400" dirty="0" smtClean="0"/>
              <a:t>Organizasyonların sahip olduğu örgüt kültürleri arasındaki benzerlikler aynı toplumun birer alt kültürü olmalarından kaynaklanır.</a:t>
            </a:r>
          </a:p>
          <a:p>
            <a:pPr eaLnBrk="1" hangingPunct="1">
              <a:defRPr/>
            </a:pPr>
            <a:r>
              <a:rPr lang="tr-TR" sz="2400" dirty="0" smtClean="0"/>
              <a:t>Örgüt kültürleri arasındaki farklılıklar, organizasyonların kendilerine ait amaçlarından ve faaliyet yapılarından kaynaklanır</a:t>
            </a:r>
          </a:p>
          <a:p>
            <a:pPr marL="0" indent="0" eaLnBrk="1" hangingPunct="1">
              <a:buFont typeface="Wingdings 2" pitchFamily="18" charset="2"/>
              <a:buNone/>
              <a:defRPr/>
            </a:pPr>
            <a:r>
              <a:rPr lang="tr-TR" sz="2400" dirty="0" smtClean="0"/>
              <a:t>Sonuç olarak;</a:t>
            </a:r>
            <a:endParaRPr lang="en-US" sz="2400" dirty="0" smtClean="0"/>
          </a:p>
        </p:txBody>
      </p:sp>
      <p:sp>
        <p:nvSpPr>
          <p:cNvPr id="2" name="Oval 1"/>
          <p:cNvSpPr/>
          <p:nvPr/>
        </p:nvSpPr>
        <p:spPr>
          <a:xfrm>
            <a:off x="1258888" y="4005263"/>
            <a:ext cx="7561262" cy="244792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dirty="0"/>
              <a:t>Örgüt kültürü; birtakım değerlerden oluşmuş, bu değerlerin olduğu gibi kabul edildiği ve örgüt içinde çalışanlar tarafınsan ortaya atılmış  bir kavramdır.  Bu değerler örgüt içindeki çalışanların istendik ve istenmedik davranışlarını belirlerler ve </a:t>
            </a:r>
            <a:r>
              <a:rPr lang="tr-TR" dirty="0" err="1"/>
              <a:t>işgörenlerin</a:t>
            </a:r>
            <a:r>
              <a:rPr lang="tr-TR" dirty="0"/>
              <a:t> birbirleriyle kurmuş oldukları iletişim ile kazanılır ve öğrenilir.</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Başlık 1"/>
          <p:cNvSpPr>
            <a:spLocks noGrp="1"/>
          </p:cNvSpPr>
          <p:nvPr>
            <p:ph type="title"/>
          </p:nvPr>
        </p:nvSpPr>
        <p:spPr>
          <a:xfrm>
            <a:off x="539750" y="404813"/>
            <a:ext cx="8158163" cy="863600"/>
          </a:xfrm>
        </p:spPr>
        <p:txBody>
          <a:bodyPr/>
          <a:lstStyle/>
          <a:p>
            <a:pPr eaLnBrk="1" hangingPunct="1"/>
            <a:r>
              <a:rPr lang="tr-TR" sz="3600" b="1" smtClean="0"/>
              <a:t>Örgüt Kültürünü Oluşturan Unsurlar</a:t>
            </a:r>
            <a:endParaRPr lang="en-US" sz="3600" b="1" smtClean="0"/>
          </a:p>
        </p:txBody>
      </p:sp>
      <p:sp>
        <p:nvSpPr>
          <p:cNvPr id="20483" name="İçerik Yer Tutucusu 2"/>
          <p:cNvSpPr>
            <a:spLocks noGrp="1"/>
          </p:cNvSpPr>
          <p:nvPr>
            <p:ph sz="quarter" idx="1"/>
          </p:nvPr>
        </p:nvSpPr>
        <p:spPr>
          <a:xfrm>
            <a:off x="395288" y="1268413"/>
            <a:ext cx="8291512" cy="5056187"/>
          </a:xfrm>
        </p:spPr>
        <p:txBody>
          <a:bodyPr/>
          <a:lstStyle/>
          <a:p>
            <a:pPr eaLnBrk="1" hangingPunct="1"/>
            <a:r>
              <a:rPr lang="tr-TR" smtClean="0"/>
              <a:t>Örgüt kültürünü çeşitli unsurlar oluşturur. Bu unsurlar:</a:t>
            </a:r>
          </a:p>
          <a:p>
            <a:pPr lvl="1" eaLnBrk="1" hangingPunct="1"/>
            <a:r>
              <a:rPr lang="tr-TR" smtClean="0"/>
              <a:t>Örgütsel değerler</a:t>
            </a:r>
          </a:p>
          <a:p>
            <a:pPr lvl="1" eaLnBrk="1" hangingPunct="1"/>
            <a:r>
              <a:rPr lang="tr-TR" smtClean="0"/>
              <a:t>Semboller</a:t>
            </a:r>
          </a:p>
          <a:p>
            <a:pPr lvl="1" eaLnBrk="1" hangingPunct="1"/>
            <a:r>
              <a:rPr lang="tr-TR" smtClean="0"/>
              <a:t>Hikayeler, masallardır</a:t>
            </a:r>
            <a:endParaRPr lang="en-US" smtClean="0"/>
          </a:p>
        </p:txBody>
      </p:sp>
      <p:sp>
        <p:nvSpPr>
          <p:cNvPr id="2" name="Yuvarlatılmış Dikdörtgen 1"/>
          <p:cNvSpPr/>
          <p:nvPr/>
        </p:nvSpPr>
        <p:spPr>
          <a:xfrm>
            <a:off x="1042988" y="3500438"/>
            <a:ext cx="7489825" cy="24495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dirty="0"/>
              <a:t>Örgüt içinde bireyler tarafından paylaşılan değerler vardır.  Örgütün kültürünü oluşturan değerler olduğu gibi kabul edilir. Bunlar herhangi bir kitapta yazılı olmayıp, çalışanlara verilen eğitim programlarında yansıtılmayıp, çalışanların kendi geliştirdikleri fikir ve inançlardan oluşmasıdır. Örgüt içi değerler, çalışanlar için taşıdıkları sembolik anlamlardır. Bu anlamlar örgüt içinde çalışan insanların birbirleriyle kurmuş oldukları etkileşim ile öğrenilir.</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Başlık 1"/>
          <p:cNvSpPr>
            <a:spLocks noGrp="1"/>
          </p:cNvSpPr>
          <p:nvPr>
            <p:ph type="title"/>
          </p:nvPr>
        </p:nvSpPr>
        <p:spPr>
          <a:xfrm>
            <a:off x="468313" y="404813"/>
            <a:ext cx="8218487" cy="1079500"/>
          </a:xfrm>
        </p:spPr>
        <p:txBody>
          <a:bodyPr/>
          <a:lstStyle/>
          <a:p>
            <a:pPr eaLnBrk="1" hangingPunct="1"/>
            <a:r>
              <a:rPr lang="tr-TR" smtClean="0"/>
              <a:t>Örgütsel Değerler</a:t>
            </a:r>
            <a:endParaRPr lang="en-US" smtClean="0"/>
          </a:p>
        </p:txBody>
      </p:sp>
      <p:sp>
        <p:nvSpPr>
          <p:cNvPr id="21507" name="İçerik Yer Tutucusu 2"/>
          <p:cNvSpPr>
            <a:spLocks noGrp="1"/>
          </p:cNvSpPr>
          <p:nvPr>
            <p:ph sz="quarter" idx="1"/>
          </p:nvPr>
        </p:nvSpPr>
        <p:spPr>
          <a:xfrm>
            <a:off x="539750" y="1557338"/>
            <a:ext cx="8147050" cy="4767262"/>
          </a:xfrm>
        </p:spPr>
        <p:txBody>
          <a:bodyPr/>
          <a:lstStyle/>
          <a:p>
            <a:pPr eaLnBrk="1" hangingPunct="1">
              <a:lnSpc>
                <a:spcPct val="90000"/>
              </a:lnSpc>
            </a:pPr>
            <a:r>
              <a:rPr lang="tr-TR" sz="2400" smtClean="0"/>
              <a:t>Organizasyon üyeleri tarafından paylaşılan, nelerin iyi veya kötü, nelerin onaylanan veya onaylanmayan olduğunu belirleyen görüşlerdir.</a:t>
            </a:r>
          </a:p>
          <a:p>
            <a:pPr eaLnBrk="1" hangingPunct="1">
              <a:lnSpc>
                <a:spcPct val="90000"/>
              </a:lnSpc>
            </a:pPr>
            <a:r>
              <a:rPr lang="tr-TR" sz="2400" smtClean="0"/>
              <a:t>Kalite, temizlik, iyi servis, müşteriye güleryüz örgütsel değerlere verilebilecek birkaç örnektir.</a:t>
            </a:r>
          </a:p>
          <a:p>
            <a:pPr eaLnBrk="1" hangingPunct="1">
              <a:lnSpc>
                <a:spcPct val="90000"/>
              </a:lnSpc>
            </a:pPr>
            <a:r>
              <a:rPr lang="tr-TR" sz="2400" smtClean="0"/>
              <a:t>Toplumsal değerler konusunda olduğu gibi, örgütsel değerlere uyum da önemlidir.</a:t>
            </a:r>
          </a:p>
          <a:p>
            <a:pPr eaLnBrk="1" hangingPunct="1">
              <a:lnSpc>
                <a:spcPct val="90000"/>
              </a:lnSpc>
            </a:pPr>
            <a:r>
              <a:rPr lang="tr-TR" sz="2400" smtClean="0"/>
              <a:t>Bir organizasyonun benimsenen bir üyesi olmak, değerleri benimseyip uymakla mümkündür.</a:t>
            </a:r>
          </a:p>
          <a:p>
            <a:pPr eaLnBrk="1" hangingPunct="1"/>
            <a:endParaRPr lang="en-US"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Başlık 1"/>
          <p:cNvSpPr>
            <a:spLocks noGrp="1"/>
          </p:cNvSpPr>
          <p:nvPr>
            <p:ph type="title"/>
          </p:nvPr>
        </p:nvSpPr>
        <p:spPr>
          <a:xfrm>
            <a:off x="539750" y="404813"/>
            <a:ext cx="8147050" cy="1008062"/>
          </a:xfrm>
        </p:spPr>
        <p:txBody>
          <a:bodyPr/>
          <a:lstStyle/>
          <a:p>
            <a:pPr eaLnBrk="1" hangingPunct="1"/>
            <a:r>
              <a:rPr lang="tr-TR" smtClean="0"/>
              <a:t>Semboller</a:t>
            </a:r>
            <a:endParaRPr lang="en-US" smtClean="0"/>
          </a:p>
        </p:txBody>
      </p:sp>
      <p:sp>
        <p:nvSpPr>
          <p:cNvPr id="22531" name="İçerik Yer Tutucusu 2"/>
          <p:cNvSpPr>
            <a:spLocks noGrp="1"/>
          </p:cNvSpPr>
          <p:nvPr>
            <p:ph sz="quarter" idx="1"/>
          </p:nvPr>
        </p:nvSpPr>
        <p:spPr>
          <a:xfrm>
            <a:off x="468313" y="1412875"/>
            <a:ext cx="8218487" cy="4911725"/>
          </a:xfrm>
        </p:spPr>
        <p:txBody>
          <a:bodyPr/>
          <a:lstStyle/>
          <a:p>
            <a:pPr eaLnBrk="1" hangingPunct="1">
              <a:lnSpc>
                <a:spcPct val="90000"/>
              </a:lnSpc>
            </a:pPr>
            <a:r>
              <a:rPr lang="tr-TR" sz="2400" smtClean="0"/>
              <a:t>Şekiller, giysiler, binalar, etkinlikler, sloganlar gibi organizasyon kimliğini vurgulayan unsurlardır.</a:t>
            </a:r>
          </a:p>
          <a:p>
            <a:pPr eaLnBrk="1" hangingPunct="1">
              <a:lnSpc>
                <a:spcPct val="90000"/>
              </a:lnSpc>
            </a:pPr>
            <a:r>
              <a:rPr lang="tr-TR" sz="2400" smtClean="0"/>
              <a:t>Şirket amblemi, kuruluş yıldönümü etkinlikleri, amblemli özel iş giysileri, üniversite üyelerinin akademik giysilerini örnek verilebilir.</a:t>
            </a:r>
          </a:p>
          <a:p>
            <a:pPr eaLnBrk="1" hangingPunct="1">
              <a:lnSpc>
                <a:spcPct val="90000"/>
              </a:lnSpc>
            </a:pPr>
            <a:r>
              <a:rPr lang="tr-TR" sz="2400" smtClean="0"/>
              <a:t>Semboller, bireylere kendini organizasyonun bir parçası olduğu duygusunu verir.</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Başlık 1"/>
          <p:cNvSpPr>
            <a:spLocks noGrp="1"/>
          </p:cNvSpPr>
          <p:nvPr>
            <p:ph type="title"/>
          </p:nvPr>
        </p:nvSpPr>
        <p:spPr>
          <a:xfrm>
            <a:off x="468313" y="404813"/>
            <a:ext cx="8218487" cy="1008062"/>
          </a:xfrm>
        </p:spPr>
        <p:txBody>
          <a:bodyPr/>
          <a:lstStyle/>
          <a:p>
            <a:pPr eaLnBrk="1" hangingPunct="1"/>
            <a:r>
              <a:rPr lang="tr-TR" smtClean="0"/>
              <a:t>Hikayeler, Masallar</a:t>
            </a:r>
            <a:endParaRPr lang="en-US" smtClean="0"/>
          </a:p>
        </p:txBody>
      </p:sp>
      <p:sp>
        <p:nvSpPr>
          <p:cNvPr id="23555" name="İçerik Yer Tutucusu 2"/>
          <p:cNvSpPr>
            <a:spLocks noGrp="1"/>
          </p:cNvSpPr>
          <p:nvPr>
            <p:ph sz="quarter" idx="1"/>
          </p:nvPr>
        </p:nvSpPr>
        <p:spPr>
          <a:xfrm>
            <a:off x="468313" y="1412875"/>
            <a:ext cx="8218487" cy="4911725"/>
          </a:xfrm>
        </p:spPr>
        <p:txBody>
          <a:bodyPr/>
          <a:lstStyle/>
          <a:p>
            <a:pPr eaLnBrk="1" hangingPunct="1">
              <a:lnSpc>
                <a:spcPct val="80000"/>
              </a:lnSpc>
            </a:pPr>
            <a:r>
              <a:rPr lang="tr-TR" sz="2400" smtClean="0"/>
              <a:t>Organizasyonun kuruluşu, geçmişi ya da başarıları ile ilgili olarak anlatılan gerçek veya yaratılan olaylardır. </a:t>
            </a:r>
          </a:p>
          <a:p>
            <a:pPr eaLnBrk="1" hangingPunct="1">
              <a:lnSpc>
                <a:spcPct val="80000"/>
              </a:lnSpc>
            </a:pPr>
            <a:r>
              <a:rPr lang="tr-TR" sz="2400" smtClean="0"/>
              <a:t>Bunlar özellikle köklü geçmişe sahip kuruluşlarda etkilidir, bir nesilden diğerine aktarılır ve değerlerin pekişmesinde rol oynar.</a:t>
            </a:r>
          </a:p>
          <a:p>
            <a:pPr eaLnBrk="1" hangingPunct="1">
              <a:lnSpc>
                <a:spcPct val="80000"/>
              </a:lnSpc>
            </a:pPr>
            <a:r>
              <a:rPr lang="tr-TR" sz="2400" smtClean="0"/>
              <a:t>Hikayeler ya da masalların organizasyon içinde kulaktan kulağa anlatılması, yazılı kurallardan çok daha etkili olabilir.</a:t>
            </a:r>
          </a:p>
          <a:p>
            <a:pPr eaLnBrk="1" hangingPunct="1">
              <a:lnSpc>
                <a:spcPct val="80000"/>
              </a:lnSpc>
            </a:pPr>
            <a:r>
              <a:rPr lang="tr-TR" sz="2400" smtClean="0"/>
              <a:t>Özellikle kurucular ya da başarılı yöneticilerin kişiliğine yönelik hikayeler, üyeleri güdüleyici rol oynar.</a:t>
            </a:r>
          </a:p>
          <a:p>
            <a:pPr eaLnBrk="1" hangingPunct="1"/>
            <a:endParaRPr lang="en-US" smtClean="0"/>
          </a:p>
        </p:txBody>
      </p:sp>
    </p:spTree>
  </p:cSld>
  <p:clrMapOvr>
    <a:masterClrMapping/>
  </p:clrMapOvr>
  <p:transition spd="slow">
    <p:cove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323850" y="1557338"/>
            <a:ext cx="7600950" cy="2519362"/>
          </a:xfrm>
        </p:spPr>
        <p:txBody>
          <a:bodyPr/>
          <a:lstStyle/>
          <a:p>
            <a:pPr algn="ctr" eaLnBrk="1" hangingPunct="1"/>
            <a:r>
              <a:rPr lang="tr-TR" b="1" smtClean="0"/>
              <a:t>ÖRGÜT KÜLTÜRÜ</a:t>
            </a:r>
          </a:p>
        </p:txBody>
      </p:sp>
    </p:spTree>
  </p:cSld>
  <p:clrMapOvr>
    <a:masterClrMapping/>
  </p:clrMapOvr>
  <p:transition spd="slow">
    <p:wip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53" presetClass="entr" presetSubtype="16" fill="hold" grpId="1" nodeType="clickEffect">
                                  <p:stCondLst>
                                    <p:cond delay="0"/>
                                  </p:stCondLst>
                                  <p:childTnLst>
                                    <p:set>
                                      <p:cBhvr>
                                        <p:cTn id="12" dur="1" fill="hold">
                                          <p:stCondLst>
                                            <p:cond delay="0"/>
                                          </p:stCondLst>
                                        </p:cTn>
                                        <p:tgtEl>
                                          <p:spTgt spid="2"/>
                                        </p:tgtEl>
                                        <p:attrNameLst>
                                          <p:attrName>style.visibility</p:attrName>
                                        </p:attrNameLst>
                                      </p:cBhvr>
                                      <p:to>
                                        <p:strVal val="visible"/>
                                      </p:to>
                                    </p:set>
                                    <p:anim calcmode="lin" valueType="num">
                                      <p:cBhvr>
                                        <p:cTn id="13" dur="500" fill="hold"/>
                                        <p:tgtEl>
                                          <p:spTgt spid="2"/>
                                        </p:tgtEl>
                                        <p:attrNameLst>
                                          <p:attrName>ppt_w</p:attrName>
                                        </p:attrNameLst>
                                      </p:cBhvr>
                                      <p:tavLst>
                                        <p:tav tm="0">
                                          <p:val>
                                            <p:fltVal val="0"/>
                                          </p:val>
                                        </p:tav>
                                        <p:tav tm="100000">
                                          <p:val>
                                            <p:strVal val="#ppt_w"/>
                                          </p:val>
                                        </p:tav>
                                      </p:tavLst>
                                    </p:anim>
                                    <p:anim calcmode="lin" valueType="num">
                                      <p:cBhvr>
                                        <p:cTn id="14" dur="500" fill="hold"/>
                                        <p:tgtEl>
                                          <p:spTgt spid="2"/>
                                        </p:tgtEl>
                                        <p:attrNameLst>
                                          <p:attrName>ppt_h</p:attrName>
                                        </p:attrNameLst>
                                      </p:cBhvr>
                                      <p:tavLst>
                                        <p:tav tm="0">
                                          <p:val>
                                            <p:fltVal val="0"/>
                                          </p:val>
                                        </p:tav>
                                        <p:tav tm="100000">
                                          <p:val>
                                            <p:strVal val="#ppt_h"/>
                                          </p:val>
                                        </p:tav>
                                      </p:tavLst>
                                    </p:anim>
                                    <p:animEffect transition="in" filter="fad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Başlık 1"/>
          <p:cNvSpPr>
            <a:spLocks noGrp="1"/>
          </p:cNvSpPr>
          <p:nvPr>
            <p:ph type="title"/>
          </p:nvPr>
        </p:nvSpPr>
        <p:spPr>
          <a:xfrm>
            <a:off x="539750" y="704850"/>
            <a:ext cx="8147050" cy="779463"/>
          </a:xfrm>
        </p:spPr>
        <p:txBody>
          <a:bodyPr/>
          <a:lstStyle/>
          <a:p>
            <a:pPr eaLnBrk="1" hangingPunct="1"/>
            <a:r>
              <a:rPr lang="tr-TR" sz="3200" b="1" smtClean="0"/>
              <a:t>Örgüt Kültürünü Belirleyen Temel Özellikle</a:t>
            </a:r>
            <a:endParaRPr lang="en-US" sz="3200" b="1" smtClean="0"/>
          </a:p>
        </p:txBody>
      </p:sp>
      <p:sp>
        <p:nvSpPr>
          <p:cNvPr id="24579" name="İçerik Yer Tutucusu 2"/>
          <p:cNvSpPr>
            <a:spLocks noGrp="1"/>
          </p:cNvSpPr>
          <p:nvPr>
            <p:ph sz="quarter" idx="1"/>
          </p:nvPr>
        </p:nvSpPr>
        <p:spPr>
          <a:xfrm>
            <a:off x="323850" y="1557338"/>
            <a:ext cx="8374063" cy="4967287"/>
          </a:xfrm>
        </p:spPr>
        <p:txBody>
          <a:bodyPr/>
          <a:lstStyle/>
          <a:p>
            <a:pPr eaLnBrk="1" hangingPunct="1">
              <a:lnSpc>
                <a:spcPct val="80000"/>
              </a:lnSpc>
            </a:pPr>
            <a:r>
              <a:rPr lang="tr-TR" sz="2800" smtClean="0"/>
              <a:t>Bireysel insiyatif: Bireylerin organizasyon içinde sahip oldukları sorumluluk ve insiyatif kullanabilme derecesi.</a:t>
            </a:r>
          </a:p>
          <a:p>
            <a:pPr eaLnBrk="1" hangingPunct="1">
              <a:lnSpc>
                <a:spcPct val="80000"/>
              </a:lnSpc>
            </a:pPr>
            <a:r>
              <a:rPr lang="tr-TR" sz="2800" smtClean="0"/>
              <a:t>Risk alma derecesi: Bireylerin işle ilgili olarak üstlendikleri risk derecesi.</a:t>
            </a:r>
          </a:p>
          <a:p>
            <a:pPr eaLnBrk="1" hangingPunct="1">
              <a:lnSpc>
                <a:spcPct val="80000"/>
              </a:lnSpc>
            </a:pPr>
            <a:r>
              <a:rPr lang="tr-TR" sz="2800" smtClean="0"/>
              <a:t>Amaç ve hedefler: Organizasyonun ulaşmayı öngördüğü amaçların gerçekleşmesine ilişkin beklenti derecesi.</a:t>
            </a:r>
          </a:p>
          <a:p>
            <a:pPr eaLnBrk="1" hangingPunct="1">
              <a:lnSpc>
                <a:spcPct val="80000"/>
              </a:lnSpc>
            </a:pPr>
            <a:r>
              <a:rPr lang="tr-TR" sz="2800" smtClean="0"/>
              <a:t>Bütünleşme: Organizasyon içindeki bölümlerin uyumlu ve işbirliği ortamında faaliyet göstermesi için, üst yönetimin sağladığı destek.</a:t>
            </a:r>
          </a:p>
          <a:p>
            <a:pPr eaLnBrk="1" hangingPunct="1">
              <a:lnSpc>
                <a:spcPct val="80000"/>
              </a:lnSpc>
            </a:pPr>
            <a:r>
              <a:rPr lang="tr-TR" sz="2800" smtClean="0"/>
              <a:t>Yönetim desteği: Üstlerin astları ile kurduğu iletişim ve verdiği desteğin derecesi.</a:t>
            </a:r>
          </a:p>
          <a:p>
            <a:pPr eaLnBrk="1" hangingPunct="1">
              <a:lnSpc>
                <a:spcPct val="80000"/>
              </a:lnSpc>
            </a:pPr>
            <a:endParaRPr lang="tr-TR" sz="2800" smtClean="0"/>
          </a:p>
          <a:p>
            <a:pPr eaLnBrk="1" hangingPunct="1"/>
            <a:endParaRPr lang="en-US"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Başlık 1"/>
          <p:cNvSpPr>
            <a:spLocks noGrp="1"/>
          </p:cNvSpPr>
          <p:nvPr>
            <p:ph type="title"/>
          </p:nvPr>
        </p:nvSpPr>
        <p:spPr>
          <a:xfrm>
            <a:off x="539750" y="476250"/>
            <a:ext cx="8075613" cy="852488"/>
          </a:xfrm>
        </p:spPr>
        <p:txBody>
          <a:bodyPr/>
          <a:lstStyle/>
          <a:p>
            <a:pPr eaLnBrk="1" hangingPunct="1"/>
            <a:r>
              <a:rPr lang="tr-TR" sz="3200" b="1" smtClean="0"/>
              <a:t>Örgüt Kültürünü Belirleyen Temel Özellikler</a:t>
            </a:r>
            <a:endParaRPr lang="en-US" sz="3200" b="1" smtClean="0"/>
          </a:p>
        </p:txBody>
      </p:sp>
      <p:sp>
        <p:nvSpPr>
          <p:cNvPr id="25603" name="İçerik Yer Tutucusu 2"/>
          <p:cNvSpPr>
            <a:spLocks noGrp="1"/>
          </p:cNvSpPr>
          <p:nvPr>
            <p:ph sz="quarter" idx="1"/>
          </p:nvPr>
        </p:nvSpPr>
        <p:spPr>
          <a:xfrm>
            <a:off x="323850" y="1412875"/>
            <a:ext cx="8362950" cy="4911725"/>
          </a:xfrm>
        </p:spPr>
        <p:txBody>
          <a:bodyPr/>
          <a:lstStyle/>
          <a:p>
            <a:pPr eaLnBrk="1" hangingPunct="1">
              <a:lnSpc>
                <a:spcPct val="90000"/>
              </a:lnSpc>
            </a:pPr>
            <a:r>
              <a:rPr lang="tr-TR" sz="2400" smtClean="0"/>
              <a:t>Denetim: Faaliyetlerin ve bireylerin denetimini sağlayan bir yapılaşma oranı.</a:t>
            </a:r>
          </a:p>
          <a:p>
            <a:pPr eaLnBrk="1" hangingPunct="1">
              <a:lnSpc>
                <a:spcPct val="90000"/>
              </a:lnSpc>
            </a:pPr>
            <a:r>
              <a:rPr lang="tr-TR" sz="2400" smtClean="0"/>
              <a:t>Kimlik oluşumu: Bireylerin kendini, organizasyon ya da içinde bulundukları grup ile özdeşleştirme derecesi.</a:t>
            </a:r>
          </a:p>
          <a:p>
            <a:pPr eaLnBrk="1" hangingPunct="1">
              <a:lnSpc>
                <a:spcPct val="90000"/>
              </a:lnSpc>
            </a:pPr>
            <a:r>
              <a:rPr lang="tr-TR" sz="2400" smtClean="0"/>
              <a:t>Ödül sistemi: Ücret, yükselme gibi ödüllerin çalışanların başarı oranına göre düzenlenmiş olma oranı.</a:t>
            </a:r>
          </a:p>
          <a:p>
            <a:pPr eaLnBrk="1" hangingPunct="1">
              <a:lnSpc>
                <a:spcPct val="90000"/>
              </a:lnSpc>
            </a:pPr>
            <a:r>
              <a:rPr lang="tr-TR" sz="2400" smtClean="0"/>
              <a:t>Organizasyon içi çatışma toleransı: Bireylerin birbirini ve organizasyonu eleştirebilme derecesi.</a:t>
            </a:r>
          </a:p>
          <a:p>
            <a:pPr eaLnBrk="1" hangingPunct="1">
              <a:lnSpc>
                <a:spcPct val="90000"/>
              </a:lnSpc>
            </a:pPr>
            <a:r>
              <a:rPr lang="tr-TR" sz="2400" smtClean="0"/>
              <a:t>İletişim kanallarının yapısı: Organizasyon içindeki iletişim kanallarının çalışma biçimi ve sınırlılıkları</a:t>
            </a:r>
            <a:endParaRPr lang="en-US" sz="2400" smtClean="0"/>
          </a:p>
        </p:txBody>
      </p:sp>
    </p:spTree>
  </p:cSld>
  <p:clrMapOvr>
    <a:masterClrMapping/>
  </p:clrMapOvr>
  <p:transition spd="slow">
    <p:push dir="u"/>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Başlık 1"/>
          <p:cNvSpPr>
            <a:spLocks noGrp="1"/>
          </p:cNvSpPr>
          <p:nvPr>
            <p:ph type="title"/>
          </p:nvPr>
        </p:nvSpPr>
        <p:spPr>
          <a:xfrm>
            <a:off x="539750" y="333375"/>
            <a:ext cx="8147050" cy="1008063"/>
          </a:xfrm>
        </p:spPr>
        <p:txBody>
          <a:bodyPr/>
          <a:lstStyle/>
          <a:p>
            <a:pPr eaLnBrk="1" hangingPunct="1"/>
            <a:r>
              <a:rPr lang="tr-TR" sz="2800" b="1" smtClean="0"/>
              <a:t>Örgüt Kültürünün İşletmeler Açısından Önemi</a:t>
            </a:r>
            <a:endParaRPr lang="en-US" sz="2800" b="1" smtClean="0"/>
          </a:p>
        </p:txBody>
      </p:sp>
      <p:sp>
        <p:nvSpPr>
          <p:cNvPr id="26627" name="İçerik Yer Tutucusu 2"/>
          <p:cNvSpPr>
            <a:spLocks noGrp="1"/>
          </p:cNvSpPr>
          <p:nvPr>
            <p:ph sz="quarter" idx="1"/>
          </p:nvPr>
        </p:nvSpPr>
        <p:spPr>
          <a:xfrm>
            <a:off x="395288" y="1484313"/>
            <a:ext cx="8291512" cy="4840287"/>
          </a:xfrm>
        </p:spPr>
        <p:txBody>
          <a:bodyPr/>
          <a:lstStyle/>
          <a:p>
            <a:pPr eaLnBrk="1" hangingPunct="1">
              <a:lnSpc>
                <a:spcPct val="80000"/>
              </a:lnSpc>
            </a:pPr>
            <a:r>
              <a:rPr lang="tr-TR" sz="2000" smtClean="0"/>
              <a:t>İşletmelerin hedeflerine ulaşıp başarılı sonuçlar almasında etkili unsur yalnızca çalışanların yetenekleri değildir. Organizasyonun yapısı ya da faaliyetlerin bölümlendirilmesi de değildir.</a:t>
            </a:r>
          </a:p>
          <a:p>
            <a:pPr eaLnBrk="1" hangingPunct="1">
              <a:lnSpc>
                <a:spcPct val="80000"/>
              </a:lnSpc>
            </a:pPr>
            <a:r>
              <a:rPr lang="tr-TR" sz="2000" smtClean="0"/>
              <a:t>Tüm unsurların bir arada uyumlu bir bitin oluşturması gerekir.</a:t>
            </a:r>
          </a:p>
          <a:p>
            <a:pPr eaLnBrk="1" hangingPunct="1">
              <a:lnSpc>
                <a:spcPct val="80000"/>
              </a:lnSpc>
            </a:pPr>
            <a:r>
              <a:rPr lang="tr-TR" sz="2000" smtClean="0"/>
              <a:t>İşletmenin iç ve dış çevrede algılanabilen bir tarzı, bir karakteri olmalıdır.</a:t>
            </a:r>
          </a:p>
          <a:p>
            <a:pPr eaLnBrk="1" hangingPunct="1">
              <a:lnSpc>
                <a:spcPct val="80000"/>
              </a:lnSpc>
            </a:pPr>
            <a:r>
              <a:rPr lang="tr-TR" sz="2000" smtClean="0"/>
              <a:t>Bir işletme diğer işletmelerden farklı bir kimlik ortaya koyabilmelidir. Bu kimlik örgüt kültürüdür.</a:t>
            </a:r>
          </a:p>
          <a:p>
            <a:pPr eaLnBrk="1" hangingPunct="1">
              <a:lnSpc>
                <a:spcPct val="80000"/>
              </a:lnSpc>
            </a:pPr>
            <a:endParaRPr lang="tr-TR" sz="2000" smtClean="0"/>
          </a:p>
          <a:p>
            <a:pPr eaLnBrk="1" hangingPunct="1">
              <a:lnSpc>
                <a:spcPct val="80000"/>
              </a:lnSpc>
            </a:pPr>
            <a:r>
              <a:rPr lang="tr-TR" sz="2000" smtClean="0"/>
              <a:t>Örgüt kültürünün yarattığı kimlik çalışanlar üzerinde, yazılı kurallardan ya da üstlerin yetki kullanımından çok daha etkili olabilir.</a:t>
            </a:r>
          </a:p>
          <a:p>
            <a:pPr eaLnBrk="1" hangingPunct="1">
              <a:lnSpc>
                <a:spcPct val="80000"/>
              </a:lnSpc>
            </a:pPr>
            <a:r>
              <a:rPr lang="tr-TR" sz="2000" smtClean="0"/>
              <a:t>Örgüt kültürü, işletme ve amaçlarının anlaşılmasını, benimsenmesini, bunlara yönelik bütünleşik davranışlar içinde olunmasını sağlar.</a:t>
            </a:r>
          </a:p>
          <a:p>
            <a:pPr eaLnBrk="1" hangingPunct="1"/>
            <a:endParaRPr lang="en-US" smtClean="0"/>
          </a:p>
        </p:txBody>
      </p:sp>
    </p:spTree>
  </p:cSld>
  <p:clrMapOvr>
    <a:masterClrMapping/>
  </p:clrMapOvr>
  <p:transition spd="slow">
    <p:pull/>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Başlık 1"/>
          <p:cNvSpPr>
            <a:spLocks noGrp="1"/>
          </p:cNvSpPr>
          <p:nvPr>
            <p:ph type="title"/>
          </p:nvPr>
        </p:nvSpPr>
        <p:spPr>
          <a:xfrm>
            <a:off x="539750" y="549275"/>
            <a:ext cx="8147050" cy="563563"/>
          </a:xfrm>
        </p:spPr>
        <p:txBody>
          <a:bodyPr/>
          <a:lstStyle/>
          <a:p>
            <a:pPr eaLnBrk="1" hangingPunct="1"/>
            <a:r>
              <a:rPr lang="tr-TR" sz="3200" b="1" smtClean="0"/>
              <a:t>Örgüt Kültürünün İşletmeler Açısından Önemi</a:t>
            </a:r>
            <a:endParaRPr lang="en-US" sz="3200" b="1" smtClean="0"/>
          </a:p>
        </p:txBody>
      </p:sp>
      <p:sp>
        <p:nvSpPr>
          <p:cNvPr id="27651" name="İçerik Yer Tutucusu 2"/>
          <p:cNvSpPr>
            <a:spLocks noGrp="1"/>
          </p:cNvSpPr>
          <p:nvPr>
            <p:ph sz="quarter" idx="1"/>
          </p:nvPr>
        </p:nvSpPr>
        <p:spPr>
          <a:xfrm>
            <a:off x="468313" y="1196975"/>
            <a:ext cx="8218487" cy="5127625"/>
          </a:xfrm>
        </p:spPr>
        <p:txBody>
          <a:bodyPr/>
          <a:lstStyle/>
          <a:p>
            <a:pPr eaLnBrk="1" hangingPunct="1">
              <a:lnSpc>
                <a:spcPct val="90000"/>
              </a:lnSpc>
            </a:pPr>
            <a:r>
              <a:rPr lang="tr-TR" sz="2400" smtClean="0"/>
              <a:t>İşletmeler birer açık sistemdir. Örgüt kültürü, bir işletmeyi dış çevreden ayıran sınırları çizer.</a:t>
            </a:r>
          </a:p>
          <a:p>
            <a:pPr eaLnBrk="1" hangingPunct="1">
              <a:lnSpc>
                <a:spcPct val="90000"/>
              </a:lnSpc>
            </a:pPr>
            <a:r>
              <a:rPr lang="tr-TR" sz="2400" smtClean="0"/>
              <a:t>Örgüt kültürü yeterince güçlü etkiye sahip ise, işletmeyi faaliyetleriyle, çalışanlarıyla, tüm donanımı bir bir arada tutar.</a:t>
            </a:r>
          </a:p>
          <a:p>
            <a:pPr eaLnBrk="1" hangingPunct="1">
              <a:lnSpc>
                <a:spcPct val="90000"/>
              </a:lnSpc>
            </a:pPr>
            <a:r>
              <a:rPr lang="tr-TR" sz="2400" smtClean="0"/>
              <a:t>Örgüt kültürü, tutum ve davranışları konusunda çalışanlara yol gösterici bir rol oynar. Özellikle işletmeye yeni katılanlar için bu destek gereklidir.</a:t>
            </a:r>
          </a:p>
          <a:p>
            <a:pPr eaLnBrk="1" hangingPunct="1">
              <a:lnSpc>
                <a:spcPct val="90000"/>
              </a:lnSpc>
              <a:buFont typeface="Wingdings" pitchFamily="2" charset="2"/>
              <a:buNone/>
            </a:pPr>
            <a:endParaRPr lang="tr-TR" sz="2400" smtClean="0"/>
          </a:p>
          <a:p>
            <a:pPr eaLnBrk="1" hangingPunct="1"/>
            <a:endParaRPr lang="en-US" smtClean="0"/>
          </a:p>
        </p:txBody>
      </p:sp>
    </p:spTree>
  </p:cSld>
  <p:clrMapOvr>
    <a:masterClrMapping/>
  </p:clrMapOvr>
  <p:transition spd="slow">
    <p:cove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Başlık 1"/>
          <p:cNvSpPr>
            <a:spLocks noGrp="1"/>
          </p:cNvSpPr>
          <p:nvPr>
            <p:ph type="title"/>
          </p:nvPr>
        </p:nvSpPr>
        <p:spPr>
          <a:xfrm>
            <a:off x="468313" y="549275"/>
            <a:ext cx="8218487" cy="708025"/>
          </a:xfrm>
        </p:spPr>
        <p:txBody>
          <a:bodyPr/>
          <a:lstStyle/>
          <a:p>
            <a:pPr eaLnBrk="1" hangingPunct="1"/>
            <a:r>
              <a:rPr lang="tr-TR" sz="5400" smtClean="0"/>
              <a:t>Örgüt Kültüründe İki Boyut</a:t>
            </a:r>
            <a:endParaRPr lang="en-US" smtClean="0"/>
          </a:p>
        </p:txBody>
      </p:sp>
      <p:sp>
        <p:nvSpPr>
          <p:cNvPr id="28675" name="Text Box 6"/>
          <p:cNvSpPr>
            <a:spLocks noGrp="1" noChangeArrowheads="1"/>
          </p:cNvSpPr>
          <p:nvPr>
            <p:ph sz="quarter" idx="1"/>
          </p:nvPr>
        </p:nvSpPr>
        <p:spPr>
          <a:xfrm>
            <a:off x="395288" y="1412875"/>
            <a:ext cx="8291512" cy="4911725"/>
          </a:xfrm>
        </p:spPr>
        <p:txBody>
          <a:bodyPr>
            <a:spAutoFit/>
          </a:bodyPr>
          <a:lstStyle/>
          <a:p>
            <a:pPr algn="ctr" eaLnBrk="1" hangingPunct="1">
              <a:spcBef>
                <a:spcPct val="50000"/>
              </a:spcBef>
            </a:pPr>
            <a:r>
              <a:rPr lang="tr-TR" sz="2400" smtClean="0">
                <a:latin typeface="Verdana" pitchFamily="34" charset="0"/>
              </a:rPr>
              <a:t>Görülebilen Boyut</a:t>
            </a:r>
          </a:p>
          <a:p>
            <a:pPr algn="ctr" eaLnBrk="1" hangingPunct="1">
              <a:spcBef>
                <a:spcPct val="50000"/>
              </a:spcBef>
            </a:pPr>
            <a:r>
              <a:rPr lang="tr-TR" sz="2000" smtClean="0">
                <a:latin typeface="Verdana" pitchFamily="34" charset="0"/>
              </a:rPr>
              <a:t>(Semboller, sloganlar, giysiler, büro yerleşimi, törenler ve benzeri unsurlar)</a:t>
            </a:r>
          </a:p>
        </p:txBody>
      </p:sp>
      <p:sp>
        <p:nvSpPr>
          <p:cNvPr id="28676" name="Text Box 7"/>
          <p:cNvSpPr txBox="1">
            <a:spLocks noChangeArrowheads="1"/>
          </p:cNvSpPr>
          <p:nvPr/>
        </p:nvSpPr>
        <p:spPr bwMode="auto">
          <a:xfrm>
            <a:off x="900113" y="4114800"/>
            <a:ext cx="7488237" cy="1230313"/>
          </a:xfrm>
          <a:prstGeom prst="rect">
            <a:avLst/>
          </a:prstGeom>
          <a:noFill/>
          <a:ln w="9525">
            <a:noFill/>
            <a:miter lim="800000"/>
            <a:headEnd/>
            <a:tailEnd/>
          </a:ln>
          <a:effectLst/>
        </p:spPr>
        <p:txBody>
          <a:bodyPr>
            <a:spAutoFit/>
          </a:bodyPr>
          <a:lstStyle/>
          <a:p>
            <a:pPr algn="ctr">
              <a:spcBef>
                <a:spcPct val="50000"/>
              </a:spcBef>
            </a:pPr>
            <a:r>
              <a:rPr lang="tr-TR" sz="2400">
                <a:latin typeface="Verdana" pitchFamily="34" charset="0"/>
              </a:rPr>
              <a:t>Görülemeyen Boyut</a:t>
            </a:r>
          </a:p>
          <a:p>
            <a:pPr>
              <a:spcBef>
                <a:spcPct val="50000"/>
              </a:spcBef>
            </a:pPr>
            <a:r>
              <a:rPr lang="tr-TR" sz="2000">
                <a:latin typeface="Verdana" pitchFamily="34" charset="0"/>
              </a:rPr>
              <a:t>(Organizasyon üyelerince paylaşılan değerler ve anlayış biçimi)</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Başlık 1"/>
          <p:cNvSpPr>
            <a:spLocks noGrp="1"/>
          </p:cNvSpPr>
          <p:nvPr>
            <p:ph type="title"/>
          </p:nvPr>
        </p:nvSpPr>
        <p:spPr>
          <a:xfrm>
            <a:off x="468313" y="549275"/>
            <a:ext cx="8218487" cy="792163"/>
          </a:xfrm>
        </p:spPr>
        <p:txBody>
          <a:bodyPr/>
          <a:lstStyle/>
          <a:p>
            <a:pPr eaLnBrk="1" hangingPunct="1"/>
            <a:r>
              <a:rPr lang="tr-TR" sz="3600" b="1" smtClean="0"/>
              <a:t>Örgüt Kültüründe İki Boyut</a:t>
            </a:r>
            <a:endParaRPr lang="en-US" sz="3600" b="1" smtClean="0"/>
          </a:p>
        </p:txBody>
      </p:sp>
      <p:sp>
        <p:nvSpPr>
          <p:cNvPr id="29699" name="İçerik Yer Tutucusu 2"/>
          <p:cNvSpPr>
            <a:spLocks noGrp="1"/>
          </p:cNvSpPr>
          <p:nvPr>
            <p:ph sz="quarter" idx="1"/>
          </p:nvPr>
        </p:nvSpPr>
        <p:spPr>
          <a:xfrm>
            <a:off x="395288" y="1412875"/>
            <a:ext cx="8291512" cy="4911725"/>
          </a:xfrm>
        </p:spPr>
        <p:txBody>
          <a:bodyPr/>
          <a:lstStyle/>
          <a:p>
            <a:pPr eaLnBrk="1" hangingPunct="1">
              <a:lnSpc>
                <a:spcPct val="80000"/>
              </a:lnSpc>
            </a:pPr>
            <a:r>
              <a:rPr lang="tr-TR" sz="2400" smtClean="0"/>
              <a:t>Örgüt kültürü görünen ve görünmeyen iki boyutu vardır. Bireyin bunları doğru algılaması işletmeyi tanıması ve benimsemesi sürecinde temel katkıyı yapar.</a:t>
            </a:r>
          </a:p>
          <a:p>
            <a:pPr eaLnBrk="1" hangingPunct="1">
              <a:lnSpc>
                <a:spcPct val="80000"/>
              </a:lnSpc>
            </a:pPr>
            <a:r>
              <a:rPr lang="tr-TR" sz="2400" smtClean="0"/>
              <a:t>Örgüt kültürünün gözle görünen boyutu semboller, sloganlar, törenler, özel giysiler ve benzeri somut unsurları içerir. Bunların bireyler tarafından algılanması kullanımı ile mümkündür. Bir organizasyonun üyesi olan herkes bir anlamda zorunlu olarak bu unsurları benimser ve uygular.</a:t>
            </a:r>
          </a:p>
          <a:p>
            <a:pPr eaLnBrk="1" hangingPunct="1">
              <a:lnSpc>
                <a:spcPct val="80000"/>
              </a:lnSpc>
            </a:pPr>
            <a:r>
              <a:rPr lang="tr-TR" sz="2400" smtClean="0"/>
              <a:t>Örgüt kültürünün bireyler tarafından anlaşılması ve algılanması güç olan boyutu ise, gözle görülemeyen unsurları kapsar. Değerler, olaylara ve insanlara yaklaşım, yönetim anlayışı ve benzeri konuların bireylerce öğrenilmesi güç ve uzun bir süreç gerektirir.</a:t>
            </a:r>
          </a:p>
          <a:p>
            <a:pPr eaLnBrk="1" hangingPunct="1">
              <a:lnSpc>
                <a:spcPct val="80000"/>
              </a:lnSpc>
            </a:pPr>
            <a:r>
              <a:rPr lang="tr-TR" sz="2400" smtClean="0"/>
              <a:t>Örgüt kültürünün işletmenin hedeflerine bir katkı aracı olması, somut ve soyut boyutlarının organizasyonun üyeleri tarafından doğru algılanıp doğru öğrenilmesine bağlıdır.</a:t>
            </a:r>
          </a:p>
          <a:p>
            <a:pPr eaLnBrk="1" hangingPunct="1">
              <a:lnSpc>
                <a:spcPct val="80000"/>
              </a:lnSpc>
            </a:pPr>
            <a:endParaRPr lang="tr-TR" sz="2400" smtClean="0"/>
          </a:p>
          <a:p>
            <a:pPr eaLnBrk="1" hangingPunct="1">
              <a:lnSpc>
                <a:spcPct val="80000"/>
              </a:lnSpc>
            </a:pPr>
            <a:endParaRPr lang="tr-TR" sz="2400" smtClean="0"/>
          </a:p>
          <a:p>
            <a:pPr eaLnBrk="1" hangingPunct="1"/>
            <a:endParaRPr lang="en-US" sz="240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68313" y="476250"/>
            <a:ext cx="7467600" cy="1143000"/>
          </a:xfrm>
        </p:spPr>
        <p:txBody>
          <a:bodyPr>
            <a:normAutofit fontScale="90000"/>
          </a:bodyPr>
          <a:lstStyle/>
          <a:p>
            <a:pPr eaLnBrk="1" fontAlgn="auto" hangingPunct="1">
              <a:spcAft>
                <a:spcPts val="0"/>
              </a:spcAft>
              <a:defRPr/>
            </a:pPr>
            <a:r>
              <a:rPr lang="tr-TR" dirty="0"/>
              <a:t/>
            </a:r>
            <a:br>
              <a:rPr lang="tr-TR" dirty="0"/>
            </a:br>
            <a:r>
              <a:rPr lang="tr-TR" dirty="0"/>
              <a:t/>
            </a:r>
            <a:br>
              <a:rPr lang="tr-TR" dirty="0"/>
            </a:br>
            <a:r>
              <a:rPr lang="tr-TR" dirty="0" smtClean="0"/>
              <a:t>İÇERİK</a:t>
            </a:r>
            <a:endParaRPr lang="tr-TR" b="1" dirty="0">
              <a:solidFill>
                <a:srgbClr val="C00000"/>
              </a:solidFill>
            </a:endParaRPr>
          </a:p>
        </p:txBody>
      </p:sp>
      <p:sp>
        <p:nvSpPr>
          <p:cNvPr id="3" name="İçerik Yer Tutucusu 2"/>
          <p:cNvSpPr>
            <a:spLocks noGrp="1"/>
          </p:cNvSpPr>
          <p:nvPr>
            <p:ph sz="quarter" idx="1"/>
          </p:nvPr>
        </p:nvSpPr>
        <p:spPr/>
        <p:txBody>
          <a:bodyPr>
            <a:normAutofit/>
          </a:bodyPr>
          <a:lstStyle/>
          <a:p>
            <a:pPr marL="0" indent="0" eaLnBrk="1" fontAlgn="auto" hangingPunct="1">
              <a:spcAft>
                <a:spcPts val="0"/>
              </a:spcAft>
              <a:buClr>
                <a:schemeClr val="accent3"/>
              </a:buClr>
              <a:buFont typeface="Wingdings 2"/>
              <a:buNone/>
              <a:defRPr/>
            </a:pPr>
            <a:r>
              <a:rPr lang="tr-TR" sz="2800" dirty="0" smtClean="0"/>
              <a:t>1-Giriş</a:t>
            </a:r>
          </a:p>
          <a:p>
            <a:pPr marL="0" indent="0" eaLnBrk="1" fontAlgn="auto" hangingPunct="1">
              <a:spcAft>
                <a:spcPts val="0"/>
              </a:spcAft>
              <a:buClr>
                <a:schemeClr val="accent3"/>
              </a:buClr>
              <a:buFont typeface="Wingdings 2"/>
              <a:buNone/>
              <a:defRPr/>
            </a:pPr>
            <a:r>
              <a:rPr lang="tr-TR" sz="2800" dirty="0" smtClean="0"/>
              <a:t>2- Kültür ve ilgili kavramlar</a:t>
            </a:r>
          </a:p>
          <a:p>
            <a:pPr marL="0" indent="0" eaLnBrk="1" fontAlgn="auto" hangingPunct="1">
              <a:spcAft>
                <a:spcPts val="0"/>
              </a:spcAft>
              <a:buClr>
                <a:schemeClr val="accent3"/>
              </a:buClr>
              <a:buFont typeface="Wingdings 2"/>
              <a:buNone/>
              <a:defRPr/>
            </a:pPr>
            <a:r>
              <a:rPr lang="tr-TR" sz="2800" dirty="0" smtClean="0"/>
              <a:t>3- Örgüt Kültürü Kavramı</a:t>
            </a:r>
          </a:p>
          <a:p>
            <a:pPr marL="0" indent="0" eaLnBrk="1" fontAlgn="auto" hangingPunct="1">
              <a:spcAft>
                <a:spcPts val="0"/>
              </a:spcAft>
              <a:buClr>
                <a:schemeClr val="accent3"/>
              </a:buClr>
              <a:buFont typeface="Wingdings 2"/>
              <a:buNone/>
              <a:defRPr/>
            </a:pPr>
            <a:r>
              <a:rPr lang="tr-TR" sz="2800" dirty="0" smtClean="0"/>
              <a:t>4-Örgüt Kültürünü Oluşturan Unsurlar</a:t>
            </a:r>
          </a:p>
          <a:p>
            <a:pPr marL="0" indent="0" eaLnBrk="1" fontAlgn="auto" hangingPunct="1">
              <a:spcAft>
                <a:spcPts val="0"/>
              </a:spcAft>
              <a:buClr>
                <a:schemeClr val="accent3"/>
              </a:buClr>
              <a:buFont typeface="Wingdings 2"/>
              <a:buNone/>
              <a:defRPr/>
            </a:pPr>
            <a:r>
              <a:rPr lang="tr-TR" sz="2800" dirty="0" smtClean="0"/>
              <a:t>5- Örgüt Kültürünün İşletmeler Açısından Önemi</a:t>
            </a:r>
          </a:p>
          <a:p>
            <a:pPr marL="0" indent="0" eaLnBrk="1" fontAlgn="auto" hangingPunct="1">
              <a:spcAft>
                <a:spcPts val="0"/>
              </a:spcAft>
              <a:buClr>
                <a:schemeClr val="accent3"/>
              </a:buClr>
              <a:buFont typeface="Wingdings 2"/>
              <a:buNone/>
              <a:defRPr/>
            </a:pPr>
            <a:r>
              <a:rPr lang="tr-TR" sz="2800" dirty="0" smtClean="0"/>
              <a:t>6- Örgüt Kültürü Türleri</a:t>
            </a:r>
          </a:p>
          <a:p>
            <a:pPr marL="0" indent="0" eaLnBrk="1" fontAlgn="auto" hangingPunct="1">
              <a:spcAft>
                <a:spcPts val="0"/>
              </a:spcAft>
              <a:buClr>
                <a:schemeClr val="accent3"/>
              </a:buClr>
              <a:buFont typeface="Wingdings 2"/>
              <a:buNone/>
              <a:defRPr/>
            </a:pPr>
            <a:r>
              <a:rPr lang="tr-TR" sz="2800" dirty="0" smtClean="0"/>
              <a:t>7- Örgüt Kültürünü Etkileyen  Unsurlar</a:t>
            </a:r>
          </a:p>
          <a:p>
            <a:pPr marL="0" indent="0" eaLnBrk="1" fontAlgn="auto" hangingPunct="1">
              <a:spcAft>
                <a:spcPts val="0"/>
              </a:spcAft>
              <a:buClr>
                <a:schemeClr val="accent3"/>
              </a:buClr>
              <a:buFont typeface="Wingdings 2"/>
              <a:buNone/>
              <a:defRPr/>
            </a:pPr>
            <a:endParaRPr lang="tr-TR" sz="2800" dirty="0" smtClean="0"/>
          </a:p>
          <a:p>
            <a:pPr marL="0" indent="0" eaLnBrk="1" fontAlgn="auto" hangingPunct="1">
              <a:spcAft>
                <a:spcPts val="0"/>
              </a:spcAft>
              <a:buClr>
                <a:schemeClr val="accent3"/>
              </a:buClr>
              <a:buFont typeface="Wingdings 2"/>
              <a:buNone/>
              <a:defRPr/>
            </a:pPr>
            <a:endParaRPr lang="tr-TR" sz="2800" dirty="0" smtClean="0"/>
          </a:p>
          <a:p>
            <a:pPr marL="0" indent="0" eaLnBrk="1" fontAlgn="auto" hangingPunct="1">
              <a:spcAft>
                <a:spcPts val="0"/>
              </a:spcAft>
              <a:buClr>
                <a:schemeClr val="accent3"/>
              </a:buClr>
              <a:buFont typeface="Wingdings 2"/>
              <a:buNone/>
              <a:defRPr/>
            </a:pPr>
            <a:endParaRPr lang="tr-TR" sz="2800" dirty="0" smtClean="0"/>
          </a:p>
          <a:p>
            <a:pPr marL="0" indent="0" eaLnBrk="1" fontAlgn="auto" hangingPunct="1">
              <a:spcAft>
                <a:spcPts val="0"/>
              </a:spcAft>
              <a:buClr>
                <a:schemeClr val="accent3"/>
              </a:buClr>
              <a:buFont typeface="Wingdings 2"/>
              <a:buNone/>
              <a:defRPr/>
            </a:pPr>
            <a:endParaRPr lang="tr-TR" sz="2800" dirty="0" smtClean="0"/>
          </a:p>
        </p:txBody>
      </p:sp>
    </p:spTree>
  </p:cSld>
  <p:clrMapOvr>
    <a:masterClrMapping/>
  </p:clrMapOvr>
  <p:transition spd="slow">
    <p:dissolve/>
    <p:sndAc>
      <p:stSnd>
        <p:snd r:embed="rId2" name="typ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Başlık 1"/>
          <p:cNvSpPr>
            <a:spLocks noGrp="1"/>
          </p:cNvSpPr>
          <p:nvPr>
            <p:ph type="title"/>
          </p:nvPr>
        </p:nvSpPr>
        <p:spPr>
          <a:xfrm>
            <a:off x="539750" y="404813"/>
            <a:ext cx="8147050" cy="936625"/>
          </a:xfrm>
        </p:spPr>
        <p:txBody>
          <a:bodyPr/>
          <a:lstStyle/>
          <a:p>
            <a:pPr eaLnBrk="1" hangingPunct="1"/>
            <a:r>
              <a:rPr lang="tr-TR" smtClean="0"/>
              <a:t>GİRİŞ</a:t>
            </a:r>
            <a:endParaRPr lang="en-US" smtClean="0"/>
          </a:p>
        </p:txBody>
      </p:sp>
      <p:graphicFrame>
        <p:nvGraphicFramePr>
          <p:cNvPr id="4" name="İçerik Yer Tutucusu 3"/>
          <p:cNvGraphicFramePr>
            <a:graphicFrameLocks noGrp="1"/>
          </p:cNvGraphicFramePr>
          <p:nvPr>
            <p:ph sz="quarter" idx="1"/>
          </p:nvPr>
        </p:nvGraphicFramePr>
        <p:xfrm>
          <a:off x="467544" y="1340768"/>
          <a:ext cx="8208912" cy="46054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spd="slow">
    <p:blinds dir="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Başlık 1"/>
          <p:cNvSpPr>
            <a:spLocks noGrp="1"/>
          </p:cNvSpPr>
          <p:nvPr>
            <p:ph type="title"/>
          </p:nvPr>
        </p:nvSpPr>
        <p:spPr>
          <a:xfrm>
            <a:off x="539750" y="704850"/>
            <a:ext cx="8147050" cy="779463"/>
          </a:xfrm>
        </p:spPr>
        <p:txBody>
          <a:bodyPr/>
          <a:lstStyle/>
          <a:p>
            <a:pPr eaLnBrk="1" hangingPunct="1"/>
            <a:r>
              <a:rPr lang="tr-TR" smtClean="0"/>
              <a:t>Kültür</a:t>
            </a:r>
            <a:endParaRPr lang="en-US" smtClean="0"/>
          </a:p>
        </p:txBody>
      </p:sp>
      <p:sp>
        <p:nvSpPr>
          <p:cNvPr id="9219" name="İçerik Yer Tutucusu 2"/>
          <p:cNvSpPr>
            <a:spLocks noGrp="1"/>
          </p:cNvSpPr>
          <p:nvPr>
            <p:ph sz="quarter" idx="1"/>
          </p:nvPr>
        </p:nvSpPr>
        <p:spPr>
          <a:xfrm>
            <a:off x="457200" y="1484313"/>
            <a:ext cx="8229600" cy="4840287"/>
          </a:xfrm>
        </p:spPr>
        <p:txBody>
          <a:bodyPr/>
          <a:lstStyle/>
          <a:p>
            <a:pPr eaLnBrk="1" hangingPunct="1"/>
            <a:r>
              <a:rPr lang="tr-TR" sz="2400" smtClean="0"/>
              <a:t>Kültür; bir toplumda, grup ya da organizasyonda paylaşılan tutum ve davranış, alışkanlık, ilkeler ve benzeri mantıksal ve duygusal özelliklerin tümüdür.</a:t>
            </a:r>
          </a:p>
          <a:p>
            <a:pPr eaLnBrk="1" hangingPunct="1"/>
            <a:r>
              <a:rPr lang="tr-TR" sz="2400" smtClean="0"/>
              <a:t>Kültür kavramı, insan ve çevresiyle ilgili her şeyi kapsar.</a:t>
            </a:r>
          </a:p>
          <a:p>
            <a:pPr eaLnBrk="1" hangingPunct="1"/>
            <a:r>
              <a:rPr lang="tr-TR" sz="2400" smtClean="0"/>
              <a:t>İnsanların dünyaya bakış açısını, olayları ve bireyleri algılama biçimini belirler.</a:t>
            </a:r>
          </a:p>
          <a:p>
            <a:pPr eaLnBrk="1" hangingPunct="1"/>
            <a:r>
              <a:rPr lang="tr-TR" sz="2400" smtClean="0"/>
              <a:t>Kültür insanın ortaya koyduğu ve içinde  insanın var olduğu  tüm gerçekliktir.</a:t>
            </a:r>
          </a:p>
        </p:txBody>
      </p:sp>
    </p:spTree>
  </p:cSld>
  <p:clrMapOvr>
    <a:masterClrMapping/>
  </p:clrMapOvr>
  <p:transition spd="slow">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Başlık 1"/>
          <p:cNvSpPr>
            <a:spLocks noGrp="1"/>
          </p:cNvSpPr>
          <p:nvPr>
            <p:ph type="title"/>
          </p:nvPr>
        </p:nvSpPr>
        <p:spPr/>
        <p:txBody>
          <a:bodyPr/>
          <a:lstStyle/>
          <a:p>
            <a:pPr eaLnBrk="1" hangingPunct="1"/>
            <a:r>
              <a:rPr lang="tr-TR" smtClean="0"/>
              <a:t>Kültürün Belirleyicileri;</a:t>
            </a:r>
            <a:endParaRPr lang="en-US" smtClean="0"/>
          </a:p>
        </p:txBody>
      </p:sp>
      <p:sp>
        <p:nvSpPr>
          <p:cNvPr id="10243" name="İçerik Yer Tutucusu 2"/>
          <p:cNvSpPr>
            <a:spLocks noGrp="1"/>
          </p:cNvSpPr>
          <p:nvPr>
            <p:ph sz="quarter" idx="1"/>
          </p:nvPr>
        </p:nvSpPr>
        <p:spPr/>
        <p:txBody>
          <a:bodyPr/>
          <a:lstStyle/>
          <a:p>
            <a:pPr eaLnBrk="1" hangingPunct="1"/>
            <a:endParaRPr lang="en-US" smtClean="0"/>
          </a:p>
        </p:txBody>
      </p:sp>
      <p:sp>
        <p:nvSpPr>
          <p:cNvPr id="4" name="Oval 3"/>
          <p:cNvSpPr/>
          <p:nvPr/>
        </p:nvSpPr>
        <p:spPr>
          <a:xfrm>
            <a:off x="1258888" y="2420938"/>
            <a:ext cx="6049962" cy="3671887"/>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5" name="Oval 4"/>
          <p:cNvSpPr/>
          <p:nvPr/>
        </p:nvSpPr>
        <p:spPr>
          <a:xfrm>
            <a:off x="2247900" y="3357563"/>
            <a:ext cx="3744913" cy="2087562"/>
          </a:xfrm>
          <a:prstGeom prst="ellipse">
            <a:avLst/>
          </a:prstGeom>
          <a:solidFill>
            <a:srgbClr val="BDA3B6"/>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6" name="Oval 5"/>
          <p:cNvSpPr/>
          <p:nvPr/>
        </p:nvSpPr>
        <p:spPr>
          <a:xfrm>
            <a:off x="3057525" y="3902075"/>
            <a:ext cx="2306638" cy="9144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tr-TR" sz="1600" dirty="0">
                <a:solidFill>
                  <a:schemeClr val="tx1"/>
                </a:solidFill>
              </a:rPr>
              <a:t>Temel İnançlar </a:t>
            </a:r>
          </a:p>
          <a:p>
            <a:pPr algn="ctr">
              <a:defRPr/>
            </a:pPr>
            <a:r>
              <a:rPr lang="tr-TR" sz="1600" dirty="0">
                <a:solidFill>
                  <a:schemeClr val="tx1"/>
                </a:solidFill>
              </a:rPr>
              <a:t>Ve</a:t>
            </a:r>
          </a:p>
          <a:p>
            <a:pPr algn="ctr">
              <a:defRPr/>
            </a:pPr>
            <a:r>
              <a:rPr lang="tr-TR" sz="1600" dirty="0">
                <a:solidFill>
                  <a:schemeClr val="tx1"/>
                </a:solidFill>
              </a:rPr>
              <a:t> Varsayımlar</a:t>
            </a:r>
            <a:endParaRPr lang="en-US" sz="1600" dirty="0">
              <a:solidFill>
                <a:schemeClr val="tx1"/>
              </a:solidFill>
            </a:endParaRPr>
          </a:p>
        </p:txBody>
      </p:sp>
      <p:sp>
        <p:nvSpPr>
          <p:cNvPr id="10247" name="Metin kutusu 6"/>
          <p:cNvSpPr txBox="1">
            <a:spLocks noChangeArrowheads="1"/>
          </p:cNvSpPr>
          <p:nvPr/>
        </p:nvSpPr>
        <p:spPr bwMode="auto">
          <a:xfrm>
            <a:off x="2843213" y="5516563"/>
            <a:ext cx="2808287" cy="369887"/>
          </a:xfrm>
          <a:prstGeom prst="rect">
            <a:avLst/>
          </a:prstGeom>
          <a:noFill/>
          <a:ln w="9525">
            <a:noFill/>
            <a:miter lim="800000"/>
            <a:headEnd/>
            <a:tailEnd/>
          </a:ln>
        </p:spPr>
        <p:txBody>
          <a:bodyPr>
            <a:spAutoFit/>
          </a:bodyPr>
          <a:lstStyle/>
          <a:p>
            <a:r>
              <a:rPr lang="tr-TR"/>
              <a:t>Sembolik Özellikler</a:t>
            </a:r>
            <a:endParaRPr lang="en-US"/>
          </a:p>
        </p:txBody>
      </p:sp>
      <p:sp>
        <p:nvSpPr>
          <p:cNvPr id="10248" name="Metin kutusu 7"/>
          <p:cNvSpPr txBox="1">
            <a:spLocks noChangeArrowheads="1"/>
          </p:cNvSpPr>
          <p:nvPr/>
        </p:nvSpPr>
        <p:spPr bwMode="auto">
          <a:xfrm>
            <a:off x="3132138" y="2708275"/>
            <a:ext cx="2160587" cy="369888"/>
          </a:xfrm>
          <a:prstGeom prst="rect">
            <a:avLst/>
          </a:prstGeom>
          <a:noFill/>
          <a:ln w="9525">
            <a:noFill/>
            <a:miter lim="800000"/>
            <a:headEnd/>
            <a:tailEnd/>
          </a:ln>
        </p:spPr>
        <p:txBody>
          <a:bodyPr>
            <a:spAutoFit/>
          </a:bodyPr>
          <a:lstStyle/>
          <a:p>
            <a:r>
              <a:rPr lang="tr-TR"/>
              <a:t>Görünen Özellikler</a:t>
            </a:r>
            <a:endParaRPr lang="en-US"/>
          </a:p>
        </p:txBody>
      </p:sp>
      <p:sp>
        <p:nvSpPr>
          <p:cNvPr id="10249" name="Metin kutusu 8"/>
          <p:cNvSpPr txBox="1">
            <a:spLocks noChangeArrowheads="1"/>
          </p:cNvSpPr>
          <p:nvPr/>
        </p:nvSpPr>
        <p:spPr bwMode="auto">
          <a:xfrm>
            <a:off x="3508375" y="3532188"/>
            <a:ext cx="1223963" cy="369887"/>
          </a:xfrm>
          <a:prstGeom prst="rect">
            <a:avLst/>
          </a:prstGeom>
          <a:noFill/>
          <a:ln w="9525">
            <a:noFill/>
            <a:miter lim="800000"/>
            <a:headEnd/>
            <a:tailEnd/>
          </a:ln>
        </p:spPr>
        <p:txBody>
          <a:bodyPr>
            <a:spAutoFit/>
          </a:bodyPr>
          <a:lstStyle/>
          <a:p>
            <a:r>
              <a:rPr lang="tr-TR"/>
              <a:t>Normlar</a:t>
            </a:r>
            <a:endParaRPr lang="en-US"/>
          </a:p>
        </p:txBody>
      </p:sp>
      <p:sp>
        <p:nvSpPr>
          <p:cNvPr id="10250" name="Metin kutusu 9"/>
          <p:cNvSpPr txBox="1">
            <a:spLocks noChangeArrowheads="1"/>
          </p:cNvSpPr>
          <p:nvPr/>
        </p:nvSpPr>
        <p:spPr bwMode="auto">
          <a:xfrm>
            <a:off x="3546475" y="5030788"/>
            <a:ext cx="1474788" cy="368300"/>
          </a:xfrm>
          <a:prstGeom prst="rect">
            <a:avLst/>
          </a:prstGeom>
          <a:noFill/>
          <a:ln w="9525">
            <a:noFill/>
            <a:miter lim="800000"/>
            <a:headEnd/>
            <a:tailEnd/>
          </a:ln>
        </p:spPr>
        <p:txBody>
          <a:bodyPr>
            <a:spAutoFit/>
          </a:bodyPr>
          <a:lstStyle/>
          <a:p>
            <a:r>
              <a:rPr lang="tr-TR"/>
              <a:t>Değerler</a:t>
            </a:r>
            <a:endParaRPr lang="en-US"/>
          </a:p>
        </p:txBody>
      </p:sp>
    </p:spTree>
  </p:cSld>
  <p:clrMapOvr>
    <a:masterClrMapping/>
  </p:clrMapOvr>
  <p:transition spd="slow">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Başlık 1"/>
          <p:cNvSpPr>
            <a:spLocks noGrp="1"/>
          </p:cNvSpPr>
          <p:nvPr>
            <p:ph type="title"/>
          </p:nvPr>
        </p:nvSpPr>
        <p:spPr/>
        <p:txBody>
          <a:bodyPr/>
          <a:lstStyle/>
          <a:p>
            <a:pPr eaLnBrk="1" hangingPunct="1"/>
            <a:r>
              <a:rPr lang="tr-TR" smtClean="0"/>
              <a:t>Değerler</a:t>
            </a:r>
            <a:endParaRPr lang="en-US" smtClean="0"/>
          </a:p>
        </p:txBody>
      </p:sp>
      <p:sp>
        <p:nvSpPr>
          <p:cNvPr id="3" name="İçerik Yer Tutucusu 2"/>
          <p:cNvSpPr>
            <a:spLocks noGrp="1"/>
          </p:cNvSpPr>
          <p:nvPr>
            <p:ph sz="quarter" idx="1"/>
          </p:nvPr>
        </p:nvSpPr>
        <p:spPr/>
        <p:txBody>
          <a:bodyPr/>
          <a:lstStyle/>
          <a:p>
            <a:pPr eaLnBrk="1" hangingPunct="1">
              <a:lnSpc>
                <a:spcPct val="90000"/>
              </a:lnSpc>
              <a:defRPr/>
            </a:pPr>
            <a:r>
              <a:rPr lang="tr-TR" sz="2800" dirty="0"/>
              <a:t>Hangi toplumsal davranışların iyi, doğru ve arzulanan olduğunu belirten, büyük bir kesim tarafından paylaşılan ölçüt veya fikirlerdir.</a:t>
            </a:r>
          </a:p>
          <a:p>
            <a:pPr eaLnBrk="1" hangingPunct="1">
              <a:lnSpc>
                <a:spcPct val="90000"/>
              </a:lnSpc>
              <a:defRPr/>
            </a:pPr>
            <a:r>
              <a:rPr lang="tr-TR" sz="2800" dirty="0"/>
              <a:t>Değerler </a:t>
            </a:r>
            <a:r>
              <a:rPr lang="tr-TR" sz="2800" dirty="0" smtClean="0"/>
              <a:t>belirli </a:t>
            </a:r>
            <a:r>
              <a:rPr lang="tr-TR" sz="2800" dirty="0"/>
              <a:t>bir süreç içinde çevre koşullarının etkisiyle oluşur. Bir ortamda yerleşmiş değerler kolay değiştirilemez. Ancak uzun dönemlerde değişen çevre koşullarının etkisiyle değişebilir ya da tümüyle ortadan kalkabilir.</a:t>
            </a:r>
          </a:p>
          <a:p>
            <a:pPr marL="0" indent="0" eaLnBrk="1" hangingPunct="1">
              <a:lnSpc>
                <a:spcPct val="90000"/>
              </a:lnSpc>
              <a:buFont typeface="Wingdings 2" pitchFamily="18" charset="2"/>
              <a:buNone/>
              <a:defRPr/>
            </a:pPr>
            <a:endParaRPr lang="tr-TR" sz="2800" dirty="0"/>
          </a:p>
          <a:p>
            <a:pPr eaLnBrk="1" hangingPunct="1">
              <a:defRPr/>
            </a:pPr>
            <a:endParaRPr lang="en-US" dirty="0"/>
          </a:p>
        </p:txBody>
      </p:sp>
    </p:spTree>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Başlık 1"/>
          <p:cNvSpPr>
            <a:spLocks noGrp="1"/>
          </p:cNvSpPr>
          <p:nvPr>
            <p:ph type="title"/>
          </p:nvPr>
        </p:nvSpPr>
        <p:spPr/>
        <p:txBody>
          <a:bodyPr/>
          <a:lstStyle/>
          <a:p>
            <a:pPr eaLnBrk="1" hangingPunct="1"/>
            <a:r>
              <a:rPr lang="tr-TR" smtClean="0"/>
              <a:t>Normlar</a:t>
            </a:r>
            <a:endParaRPr lang="en-US" smtClean="0"/>
          </a:p>
        </p:txBody>
      </p:sp>
      <p:sp>
        <p:nvSpPr>
          <p:cNvPr id="3" name="İçerik Yer Tutucusu 2"/>
          <p:cNvSpPr>
            <a:spLocks noGrp="1"/>
          </p:cNvSpPr>
          <p:nvPr>
            <p:ph sz="quarter" idx="1"/>
          </p:nvPr>
        </p:nvSpPr>
        <p:spPr/>
        <p:txBody>
          <a:bodyPr/>
          <a:lstStyle/>
          <a:p>
            <a:pPr eaLnBrk="1" hangingPunct="1">
              <a:defRPr/>
            </a:pPr>
            <a:r>
              <a:rPr lang="tr-TR" dirty="0"/>
              <a:t>Değerler sistemine bağlı olarak oluşan davranış standartlarına norm denir.</a:t>
            </a:r>
          </a:p>
          <a:p>
            <a:pPr eaLnBrk="1" hangingPunct="1">
              <a:defRPr/>
            </a:pPr>
            <a:r>
              <a:rPr lang="tr-TR" dirty="0"/>
              <a:t>Değerler ve normlar arasındaki farklılık, değerlerin soyut ve genel olması, normların ise belirgin ve yol gösterici olmasıdır.</a:t>
            </a:r>
          </a:p>
          <a:p>
            <a:pPr marL="0" indent="0" eaLnBrk="1" hangingPunct="1">
              <a:buFont typeface="Wingdings 2" pitchFamily="18" charset="2"/>
              <a:buNone/>
              <a:defRPr/>
            </a:pPr>
            <a:endParaRPr lang="en-US" dirty="0"/>
          </a:p>
        </p:txBody>
      </p:sp>
    </p:spTree>
  </p:cSld>
  <p:clrMapOvr>
    <a:masterClrMapping/>
  </p:clrMapOvr>
  <p:transition spd="slow">
    <p:wip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Başlık 1"/>
          <p:cNvSpPr>
            <a:spLocks noGrp="1"/>
          </p:cNvSpPr>
          <p:nvPr>
            <p:ph type="title"/>
          </p:nvPr>
        </p:nvSpPr>
        <p:spPr/>
        <p:txBody>
          <a:bodyPr/>
          <a:lstStyle/>
          <a:p>
            <a:pPr eaLnBrk="1" hangingPunct="1"/>
            <a:r>
              <a:rPr lang="tr-TR" smtClean="0"/>
              <a:t>İnançlar</a:t>
            </a:r>
            <a:endParaRPr lang="en-US" smtClean="0"/>
          </a:p>
        </p:txBody>
      </p:sp>
      <p:sp>
        <p:nvSpPr>
          <p:cNvPr id="13315" name="İçerik Yer Tutucusu 2"/>
          <p:cNvSpPr>
            <a:spLocks noGrp="1"/>
          </p:cNvSpPr>
          <p:nvPr>
            <p:ph sz="quarter" idx="1"/>
          </p:nvPr>
        </p:nvSpPr>
        <p:spPr/>
        <p:txBody>
          <a:bodyPr/>
          <a:lstStyle/>
          <a:p>
            <a:pPr eaLnBrk="1" hangingPunct="1">
              <a:lnSpc>
                <a:spcPct val="90000"/>
              </a:lnSpc>
            </a:pPr>
            <a:r>
              <a:rPr lang="tr-TR" sz="2400" smtClean="0"/>
              <a:t>Bireyin çevresindeki olaylara ve insanlara ilişkin görüşleridir.</a:t>
            </a:r>
          </a:p>
          <a:p>
            <a:pPr eaLnBrk="1" hangingPunct="1">
              <a:lnSpc>
                <a:spcPct val="90000"/>
              </a:lnSpc>
            </a:pPr>
            <a:r>
              <a:rPr lang="tr-TR" sz="2400" smtClean="0"/>
              <a:t>İnançları bireyin toplumsal olayları nasıl biçimlendirdiğini gösterir.</a:t>
            </a:r>
          </a:p>
          <a:p>
            <a:pPr eaLnBrk="1" hangingPunct="1">
              <a:lnSpc>
                <a:spcPct val="90000"/>
              </a:lnSpc>
            </a:pPr>
            <a:r>
              <a:rPr lang="tr-TR" sz="2400" smtClean="0"/>
              <a:t>İnançların belirginleşmesinde din, toplum etkisi ve kişilik özellikleri temel rol oynar.</a:t>
            </a:r>
          </a:p>
          <a:p>
            <a:pPr eaLnBrk="1" hangingPunct="1">
              <a:lnSpc>
                <a:spcPct val="90000"/>
              </a:lnSpc>
            </a:pPr>
            <a:endParaRPr lang="tr-TR" sz="2400" smtClean="0"/>
          </a:p>
          <a:p>
            <a:pPr eaLnBrk="1" hangingPunct="1"/>
            <a:endParaRPr lang="en-US" smtClean="0"/>
          </a:p>
        </p:txBody>
      </p:sp>
    </p:spTree>
  </p:cSld>
  <p:clrMapOvr>
    <a:masterClrMapping/>
  </p:clrMapOvr>
  <p:transition spd="slow">
    <p:split orient="ver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0</TotalTime>
  <Words>1485</Words>
  <Application>Microsoft Office PowerPoint</Application>
  <PresentationFormat>Ekran Gösterisi (4:3)</PresentationFormat>
  <Paragraphs>129</Paragraphs>
  <Slides>25</Slides>
  <Notes>0</Notes>
  <HiddenSlides>0</HiddenSlides>
  <MMClips>0</MMClips>
  <ScaleCrop>false</ScaleCrop>
  <HeadingPairs>
    <vt:vector size="4" baseType="variant">
      <vt:variant>
        <vt:lpstr>Tema</vt:lpstr>
      </vt:variant>
      <vt:variant>
        <vt:i4>1</vt:i4>
      </vt:variant>
      <vt:variant>
        <vt:lpstr>Slayt Başlıkları</vt:lpstr>
      </vt:variant>
      <vt:variant>
        <vt:i4>25</vt:i4>
      </vt:variant>
    </vt:vector>
  </HeadingPairs>
  <TitlesOfParts>
    <vt:vector size="26" baseType="lpstr">
      <vt:lpstr>Cumba</vt:lpstr>
      <vt:lpstr>Slayt 1</vt:lpstr>
      <vt:lpstr>ÖRGÜT KÜLTÜRÜ</vt:lpstr>
      <vt:lpstr>  İÇERİK</vt:lpstr>
      <vt:lpstr>GİRİŞ</vt:lpstr>
      <vt:lpstr>Kültür</vt:lpstr>
      <vt:lpstr>Kültürün Belirleyicileri;</vt:lpstr>
      <vt:lpstr>Değerler</vt:lpstr>
      <vt:lpstr>Normlar</vt:lpstr>
      <vt:lpstr>İnançlar</vt:lpstr>
      <vt:lpstr>Alt Kültürler</vt:lpstr>
      <vt:lpstr>Örgüt İklimi</vt:lpstr>
      <vt:lpstr>ÖRGÜT KÜLTÜRÜ NEDİR?-1</vt:lpstr>
      <vt:lpstr>ÖRGÜT KÜLTÜRÜ NEDİR?-2</vt:lpstr>
      <vt:lpstr>Örgüt Kültürü Kavramı</vt:lpstr>
      <vt:lpstr>Örgüt Kültürü Kavramı</vt:lpstr>
      <vt:lpstr>Örgüt Kültürünü Oluşturan Unsurlar</vt:lpstr>
      <vt:lpstr>Örgütsel Değerler</vt:lpstr>
      <vt:lpstr>Semboller</vt:lpstr>
      <vt:lpstr>Hikayeler, Masallar</vt:lpstr>
      <vt:lpstr>Örgüt Kültürünü Belirleyen Temel Özellikle</vt:lpstr>
      <vt:lpstr>Örgüt Kültürünü Belirleyen Temel Özellikler</vt:lpstr>
      <vt:lpstr>Örgüt Kültürünün İşletmeler Açısından Önemi</vt:lpstr>
      <vt:lpstr>Örgüt Kültürünün İşletmeler Açısından Önemi</vt:lpstr>
      <vt:lpstr>Örgüt Kültüründe İki Boyut</vt:lpstr>
      <vt:lpstr>Örgüt Kültüründe İki Boyut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Slayt 1</dc:title>
  <dc:creator>irem yilmaz</dc:creator>
  <cp:lastModifiedBy>iremyilmaz</cp:lastModifiedBy>
  <cp:revision>1</cp:revision>
  <dcterms:created xsi:type="dcterms:W3CDTF">2018-04-04T19:25:33Z</dcterms:created>
  <dcterms:modified xsi:type="dcterms:W3CDTF">2018-04-04T19:26:00Z</dcterms:modified>
</cp:coreProperties>
</file>