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7089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Let all oscillators in Fig. 14.1–7</a:t>
                </a:r>
                <a:r>
                  <a:rPr lang="en-US" sz="2400" i="1" dirty="0"/>
                  <a:t>a </a:t>
                </a:r>
                <a:r>
                  <a:rPr lang="en-US" sz="2400" dirty="0"/>
                  <a:t>have the same</a:t>
                </a:r>
                <a:r>
                  <a:rPr lang="tr-TR" sz="2400" dirty="0"/>
                  <a:t> </a:t>
                </a:r>
                <a:r>
                  <a:rPr lang="en-US" sz="2400" dirty="0"/>
                  <a:t>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and phase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, and let their frequencies be related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by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±1,±3,…,±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pPr algn="ctr"/>
                <a:r>
                  <a:rPr lang="tr-TR" sz="2800" dirty="0"/>
                  <a:t>      </a:t>
                </a: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708981"/>
              </a:xfrm>
              <a:prstGeom prst="rect">
                <a:avLst/>
              </a:prstGeom>
              <a:blipFill>
                <a:blip r:embed="rId2"/>
                <a:stretch>
                  <a:fillRect l="-1160" t="-12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9238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8992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After trigonometric expansion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, we use the fact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 </m:t>
                    </m:r>
                  </m:oMath>
                </a14:m>
                <a:r>
                  <a:rPr lang="en-US" sz="2400" dirty="0"/>
                  <a:t>to write</a:t>
                </a:r>
                <a:endParaRPr lang="tr-TR" sz="24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400" smtClean="0"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o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ctrlPr>
                          <a:rPr lang="tr-TR" sz="24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cos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t</m:t>
                    </m:r>
                  </m:oMath>
                </a14:m>
                <a:r>
                  <a:rPr lang="tr-TR" sz="2400" dirty="0"/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 sz="2400" b="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tr-T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sin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t</m:t>
                    </m:r>
                  </m:oMath>
                </a14:m>
                <a:endParaRPr lang="tr-TR" sz="24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899290"/>
              </a:xfrm>
              <a:prstGeom prst="rect">
                <a:avLst/>
              </a:prstGeom>
              <a:blipFill>
                <a:blip r:embed="rId2"/>
                <a:stretch>
                  <a:fillRect l="-1160" t="-12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54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5324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reduces to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independent</a:t>
                </a:r>
                <a:r>
                  <a:rPr lang="tr-TR" sz="24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. </a:t>
                </a:r>
                <a:r>
                  <a:rPr lang="en-US" sz="2400" dirty="0"/>
                  <a:t>The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 contains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in the form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tr-T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just"/>
                <a:endParaRPr lang="tr-TR" sz="2800" dirty="0"/>
              </a:p>
              <a:p>
                <a:pPr algn="ctr"/>
                <a:endParaRPr lang="tr-TR" sz="28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5324535"/>
              </a:xfrm>
              <a:prstGeom prst="rect">
                <a:avLst/>
              </a:prstGeom>
              <a:blipFill>
                <a:blip r:embed="rId2"/>
                <a:stretch>
                  <a:fillRect l="-1160" t="-11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1167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56684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tr-TR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_</m:t>
                      </m:r>
                      <m:r>
                        <a:rPr lang="tr-TR" sz="2400" i="1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sub>
                          <m:sup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tr-TR" sz="24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cos</m:t>
                                </m:r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⁡(</m:t>
                                </m:r>
                                <m:f>
                                  <m:fPr>
                                    <m:ctrlP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f>
                                      <m:fPr>
                                        <m:ctrlP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𝑏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</a:p>
              <a:p>
                <a:pPr algn="ctr"/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pPr algn="ctr"/>
                <a:endParaRPr lang="tr-TR" sz="28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5668411"/>
              </a:xfrm>
              <a:prstGeom prst="rect">
                <a:avLst/>
              </a:prstGeom>
              <a:blipFill>
                <a:blip r:embed="rId2"/>
                <a:stretch>
                  <a:fillRect l="-1160" t="-10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60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14</a:t>
            </a:r>
          </a:p>
          <a:p>
            <a:pPr marL="0" indent="0">
              <a:buNone/>
            </a:pPr>
            <a:r>
              <a:rPr lang="tr-TR" dirty="0"/>
              <a:t>DIGITAL CONTINUOUS WAVE MODULATION:</a:t>
            </a:r>
          </a:p>
          <a:p>
            <a:pPr marL="0" indent="0">
              <a:buNone/>
            </a:pPr>
            <a:r>
              <a:rPr lang="tr-TR" dirty="0"/>
              <a:t>	PHASE MODULATION METHODS (PSK, QPSK)</a:t>
            </a:r>
          </a:p>
          <a:p>
            <a:pPr marL="0" indent="0">
              <a:buNone/>
            </a:pPr>
            <a:r>
              <a:rPr lang="tr-TR" dirty="0"/>
              <a:t>	FREQUENCY MODULATION METHODS (FSK)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binary PSK waveform back in Fig. 14.1–1</a:t>
                </a:r>
                <a:r>
                  <a:rPr lang="en-US" sz="2400" i="1" dirty="0"/>
                  <a:t>c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649)</a:t>
                </a:r>
                <a:r>
                  <a:rPr lang="en-US" sz="2400" i="1" dirty="0"/>
                  <a:t> </a:t>
                </a:r>
                <a:r>
                  <a:rPr lang="en-US" sz="2400" dirty="0"/>
                  <a:t>contains phase shifts of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radians,</a:t>
                </a:r>
                <a:r>
                  <a:rPr lang="tr-TR" sz="2400" dirty="0"/>
                  <a:t> </a:t>
                </a:r>
                <a:r>
                  <a:rPr lang="en-US" sz="2400" dirty="0"/>
                  <a:t>often described as </a:t>
                </a:r>
                <a:r>
                  <a:rPr lang="en-US" sz="2400" b="1" dirty="0"/>
                  <a:t>binary phase-shift keying </a:t>
                </a:r>
                <a:r>
                  <a:rPr lang="en-US" sz="2400" dirty="0"/>
                  <a:t>(BPSK) or </a:t>
                </a:r>
                <a:r>
                  <a:rPr lang="en-US" sz="2400" b="1" dirty="0"/>
                  <a:t>phase-reversal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keying</a:t>
                </a:r>
                <a:r>
                  <a:rPr lang="tr-TR" sz="2400" b="1" dirty="0"/>
                  <a:t> </a:t>
                </a:r>
                <a:r>
                  <a:rPr lang="tr-TR" sz="2400" dirty="0"/>
                  <a:t>(PRK).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>
                  <a:latin typeface="+mj-lt"/>
                </a:endParaRP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tr-TR" sz="4800" dirty="0">
                  <a:latin typeface="+mj-lt"/>
                </a:endParaRP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031873"/>
              </a:xfrm>
              <a:prstGeom prst="rect">
                <a:avLst/>
              </a:prstGeom>
              <a:blipFill>
                <a:blip r:embed="rId2"/>
                <a:stretch>
                  <a:fillRect l="-1160" t="-15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6841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066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PSK signal has phase shift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in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time </a:t>
                </a:r>
                <a:r>
                  <a:rPr lang="tr-TR" sz="2400" dirty="0" err="1"/>
                  <a:t>interval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𝑘𝐷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expressed</a:t>
                </a:r>
                <a:r>
                  <a:rPr lang="tr-TR" sz="2400" dirty="0"/>
                  <a:t> in general </a:t>
                </a:r>
                <a:r>
                  <a:rPr lang="tr-TR" sz="2400" dirty="0" err="1"/>
                  <a:t>by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40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066306"/>
              </a:xfrm>
              <a:prstGeom prst="rect">
                <a:avLst/>
              </a:prstGeom>
              <a:blipFill>
                <a:blip r:embed="rId2"/>
                <a:stretch>
                  <a:fillRect l="-1160" t="-14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481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63822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Trigonometric expansion of the cosine function yields our desired quadrature-carrier</a:t>
                </a:r>
                <a:r>
                  <a:rPr lang="tr-TR" sz="2400" dirty="0"/>
                  <a:t> form </a:t>
                </a:r>
                <a:r>
                  <a:rPr lang="tr-TR" sz="2400" dirty="0" err="1"/>
                  <a:t>with</a:t>
                </a:r>
                <a:endParaRPr lang="tr-TR" sz="24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  <a:p>
                <a:pPr algn="ctr"/>
                <a:endParaRPr lang="tr-TR" sz="24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  <a:p>
                <a:pPr algn="just"/>
                <a:endParaRPr lang="tr-TR" sz="2400" dirty="0">
                  <a:latin typeface="+mj-lt"/>
                </a:endParaRPr>
              </a:p>
              <a:p>
                <a:pPr algn="just"/>
                <a:r>
                  <a:rPr lang="tr-TR" sz="2400" dirty="0"/>
                  <a:t>w</a:t>
                </a:r>
                <a:r>
                  <a:rPr lang="tr-TR" sz="2400" dirty="0" err="1"/>
                  <a:t>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/>
                          <m:t>𝐼</m:t>
                        </m:r>
                      </m:e>
                      <m:sub>
                        <m:r>
                          <a:rPr lang="tr-TR" sz="2400" i="1"/>
                          <m:t>𝑘</m:t>
                        </m:r>
                      </m:sub>
                    </m:sSub>
                    <m:r>
                      <a:rPr lang="tr-TR" sz="2400" b="0" i="1" smtClean="0"/>
                      <m:t>=</m:t>
                    </m:r>
                    <m:r>
                      <a:rPr lang="tr-TR" sz="2400" b="0" i="1" smtClean="0"/>
                      <m:t>𝑐𝑜𝑠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i="1"/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/>
                          <m:t>𝑄</m:t>
                        </m:r>
                      </m:e>
                      <m:sub>
                        <m:r>
                          <a:rPr lang="tr-TR" sz="2400" i="1"/>
                          <m:t>𝑘</m:t>
                        </m:r>
                      </m:sub>
                    </m:sSub>
                    <m:r>
                      <a:rPr lang="tr-TR" sz="2400" b="0" i="1" smtClean="0"/>
                      <m:t>=</m:t>
                    </m:r>
                    <m:r>
                      <a:rPr lang="tr-TR" sz="2400" b="0" i="1" smtClean="0"/>
                      <m:t>𝑠𝑖𝑛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i="1"/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.</a:t>
                </a:r>
              </a:p>
              <a:p>
                <a:pPr algn="just"/>
                <a:endParaRPr lang="tr-TR" sz="2400" dirty="0">
                  <a:latin typeface="+mj-lt"/>
                </a:endParaRPr>
              </a:p>
              <a:p>
                <a:pPr algn="ctr"/>
                <a:endParaRPr lang="tr-TR" sz="2400" dirty="0">
                  <a:latin typeface="+mj-lt"/>
                </a:endParaRPr>
              </a:p>
              <a:p>
                <a:pPr algn="ctr"/>
                <a:endParaRPr lang="tr-TR" sz="4000" dirty="0">
                  <a:latin typeface="+mj-lt"/>
                </a:endParaRP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6382260"/>
              </a:xfrm>
              <a:prstGeom prst="rect">
                <a:avLst/>
              </a:prstGeom>
              <a:blipFill>
                <a:blip r:embed="rId2"/>
                <a:stretch>
                  <a:fillRect l="-1160" t="-9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69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4546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 are statistically independent, and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4000" dirty="0">
                  <a:latin typeface="+mj-lt"/>
                </a:endParaRPr>
              </a:p>
              <a:p>
                <a:pPr algn="ctr"/>
                <a:endParaRPr lang="tr-TR" sz="4000" dirty="0">
                  <a:latin typeface="+mj-lt"/>
                </a:endParaRP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454617"/>
              </a:xfrm>
              <a:prstGeom prst="rect">
                <a:avLst/>
              </a:prstGeom>
              <a:blipFill>
                <a:blip r:embed="rId2"/>
                <a:stretch>
                  <a:fillRect l="-1160" t="-137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847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Phase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absence of a discrete</a:t>
            </a:r>
            <a:r>
              <a:rPr lang="tr-TR" sz="2400" dirty="0"/>
              <a:t> </a:t>
            </a:r>
            <a:r>
              <a:rPr lang="en-US" sz="2400" dirty="0"/>
              <a:t>carrier component means that PSK has better power efficiency, but the spectral</a:t>
            </a:r>
            <a:r>
              <a:rPr lang="tr-TR" sz="2400" dirty="0"/>
              <a:t> </a:t>
            </a:r>
            <a:r>
              <a:rPr lang="en-US" sz="2400" dirty="0"/>
              <a:t>efficiency is the same as ASK.</a:t>
            </a:r>
            <a:endParaRPr lang="tr-TR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555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There are two basic methods for digital frequency modulation.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err="1"/>
              <a:t>Frequency-shift</a:t>
            </a:r>
            <a:r>
              <a:rPr lang="tr-TR" sz="2400" b="1" dirty="0"/>
              <a:t> </a:t>
            </a:r>
            <a:r>
              <a:rPr lang="en-US" sz="2400" b="1" dirty="0"/>
              <a:t>keying </a:t>
            </a:r>
            <a:r>
              <a:rPr lang="en-US" sz="2400" dirty="0"/>
              <a:t>(FSK) is represented conceptually by Fig. 14.1–7</a:t>
            </a:r>
            <a:r>
              <a:rPr lang="en-US" sz="2400" i="1" dirty="0"/>
              <a:t>a</a:t>
            </a:r>
            <a:r>
              <a:rPr lang="tr-TR" sz="2400" i="1" dirty="0"/>
              <a:t> 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656)</a:t>
            </a:r>
            <a:r>
              <a:rPr lang="en-US" sz="2400" dirty="0"/>
              <a:t>, where the digital signal</a:t>
            </a:r>
            <a:r>
              <a:rPr lang="tr-TR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 controls a switch that selects the modulated frequency from a bank of </a:t>
            </a:r>
            <a:r>
              <a:rPr lang="en-US" sz="2400" i="1" dirty="0"/>
              <a:t>M </a:t>
            </a:r>
            <a:r>
              <a:rPr lang="en-US" sz="2400" dirty="0"/>
              <a:t>oscillators.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260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modulated signal is discontinuous at every switching instant </a:t>
            </a:r>
            <a:r>
              <a:rPr lang="en-US" sz="2400" i="1" dirty="0"/>
              <a:t>t</a:t>
            </a:r>
            <a:r>
              <a:rPr lang="tr-TR" sz="2400" i="1" dirty="0"/>
              <a:t>=</a:t>
            </a:r>
            <a:r>
              <a:rPr lang="en-US" sz="2400" i="1" dirty="0" err="1"/>
              <a:t>kD</a:t>
            </a:r>
            <a:r>
              <a:rPr lang="en-US" sz="2400" dirty="0"/>
              <a:t>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Unless</a:t>
            </a:r>
            <a:r>
              <a:rPr lang="tr-TR" sz="2400" dirty="0"/>
              <a:t> </a:t>
            </a:r>
            <a:r>
              <a:rPr lang="en-US" sz="2400" dirty="0"/>
              <a:t>the amplitude, frequency, and phase of each oscillator has been carefully adjusted,</a:t>
            </a:r>
            <a:r>
              <a:rPr lang="tr-TR" sz="2400" dirty="0"/>
              <a:t> </a:t>
            </a:r>
            <a:r>
              <a:rPr lang="en-US" sz="2400" dirty="0"/>
              <a:t>the resultant output</a:t>
            </a:r>
            <a:r>
              <a:rPr lang="tr-TR" sz="2400" dirty="0"/>
              <a:t> </a:t>
            </a:r>
            <a:r>
              <a:rPr lang="en-US" sz="2400" dirty="0"/>
              <a:t>spectrum will contain relatively large </a:t>
            </a:r>
            <a:r>
              <a:rPr lang="en-US" sz="2400" i="1" dirty="0"/>
              <a:t>sidelobes </a:t>
            </a:r>
            <a:r>
              <a:rPr lang="en-US" sz="2400" dirty="0"/>
              <a:t>which don’t</a:t>
            </a:r>
            <a:r>
              <a:rPr lang="tr-TR" sz="2400" dirty="0"/>
              <a:t> </a:t>
            </a:r>
            <a:r>
              <a:rPr lang="en-US" sz="2400" dirty="0"/>
              <a:t>carry any additional information and thus waste bandwidth.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Discontinuities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en-US" sz="2400" dirty="0"/>
              <a:t>avoided in </a:t>
            </a:r>
            <a:r>
              <a:rPr lang="en-US" sz="2400" b="1" dirty="0"/>
              <a:t>continuous-phase FSK </a:t>
            </a:r>
            <a:r>
              <a:rPr lang="en-US" sz="2400" dirty="0"/>
              <a:t>(CPFSK) represented in Fig. 14.1–7</a:t>
            </a:r>
            <a:r>
              <a:rPr lang="en-US" sz="2400" i="1" dirty="0"/>
              <a:t>b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656)</a:t>
            </a:r>
            <a:r>
              <a:rPr lang="en-US" sz="2400" dirty="0"/>
              <a:t>, where </a:t>
            </a:r>
            <a:r>
              <a:rPr lang="en-US" sz="2400" i="1" dirty="0"/>
              <a:t>x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</a:t>
            </a:r>
            <a:r>
              <a:rPr lang="tr-TR" sz="2400" dirty="0"/>
              <a:t> </a:t>
            </a:r>
            <a:r>
              <a:rPr lang="en-US" sz="2400" dirty="0"/>
              <a:t>modulates the frequency of a single oscillator.</a:t>
            </a:r>
            <a:endParaRPr lang="tr-TR" sz="2400" dirty="0"/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81668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728</Words>
  <Application>Microsoft Office PowerPoint</Application>
  <PresentationFormat>Geniş ekran</PresentationFormat>
  <Paragraphs>119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93</cp:revision>
  <dcterms:created xsi:type="dcterms:W3CDTF">2018-07-07T11:05:27Z</dcterms:created>
  <dcterms:modified xsi:type="dcterms:W3CDTF">2018-12-03T13:50:43Z</dcterms:modified>
</cp:coreProperties>
</file>