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6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63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C997-4B50-46C8-B079-FFD4369E4E2D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CDF7-82FC-4FBE-9835-E849DB7F2DD5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0448-9B3D-4944-814E-E646D93FE87B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18EC-265B-4107-890B-23A0EA76E374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1EA-9731-484C-88AE-3FBA04BD7F11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9F7-A41D-4DEE-8D66-DCC28A7E55CA}" type="datetime1">
              <a:rPr lang="tr-TR" smtClean="0"/>
              <a:t>3.12.2018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49-BE9A-4FA7-93CD-8ADCB1FB41E5}" type="datetime1">
              <a:rPr lang="tr-TR" smtClean="0"/>
              <a:t>3.12.2018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1A01-1C6B-435D-91EF-0607B1FC216A}" type="datetime1">
              <a:rPr lang="tr-TR" smtClean="0"/>
              <a:t>3.12.2018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93FC-19DC-4A89-8730-E283A9756DC7}" type="datetime1">
              <a:rPr lang="tr-TR" smtClean="0"/>
              <a:t>3.12.2018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7201-0A95-4AF3-87EC-C6B326E4AEF1}" type="datetime1">
              <a:rPr lang="tr-TR" smtClean="0"/>
              <a:t>3.12.2018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96A3-4354-4816-B43A-C9BFCF37E137}" type="datetime1">
              <a:rPr lang="tr-TR" smtClean="0"/>
              <a:t>3.12.2018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8A49D-3F6D-4DF4-9BFB-0B61BCF36E5A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ELE322 </a:t>
            </a:r>
            <a:br>
              <a:rPr lang="tr-TR" sz="5400" dirty="0"/>
            </a:br>
            <a:r>
              <a:rPr lang="tr-TR" sz="5400" dirty="0"/>
              <a:t>COMMUNICATION THEORY – 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B41EC8A-385C-4D62-94F9-9CCB0E85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63D7B58F-7F2F-4117-AE09-799DA2390D21}"/>
              </a:ext>
            </a:extLst>
          </p:cNvPr>
          <p:cNvSpPr txBox="1"/>
          <p:nvPr/>
        </p:nvSpPr>
        <p:spPr>
          <a:xfrm>
            <a:off x="656948" y="470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D35B0BB0-B250-49B9-A2F0-6F5F20241C31}"/>
                  </a:ext>
                </a:extLst>
              </p:cNvPr>
              <p:cNvSpPr/>
              <p:nvPr/>
            </p:nvSpPr>
            <p:spPr>
              <a:xfrm>
                <a:off x="498704" y="289996"/>
                <a:ext cx="11036348" cy="47089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>
                  <a:latin typeface="+mj-lt"/>
                </a:endParaRPr>
              </a:p>
              <a:p>
                <a:r>
                  <a:rPr lang="tr-TR" sz="2800" dirty="0" err="1"/>
                  <a:t>Frequency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Let all oscillators in Fig. 14.1–7</a:t>
                </a:r>
                <a:r>
                  <a:rPr lang="en-US" sz="2400" i="1" dirty="0"/>
                  <a:t>a </a:t>
                </a:r>
                <a:r>
                  <a:rPr lang="en-US" sz="2400" dirty="0"/>
                  <a:t>have the same</a:t>
                </a:r>
                <a:r>
                  <a:rPr lang="tr-TR" sz="2400" dirty="0"/>
                  <a:t> </a:t>
                </a:r>
                <a:r>
                  <a:rPr lang="en-US" sz="2400" dirty="0"/>
                  <a:t>amplitude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and phase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400" dirty="0"/>
                  <a:t>, and let their frequencies be related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by</a:t>
                </a:r>
                <a:endParaRPr lang="tr-TR" sz="2400" dirty="0"/>
              </a:p>
              <a:p>
                <a:endParaRPr lang="tr-TR" sz="28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tr-TR" sz="2800" dirty="0"/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tr-TR" sz="28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±1,±3,…,±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dirty="0"/>
              </a:p>
              <a:p>
                <a:pPr algn="ctr"/>
                <a:r>
                  <a:rPr lang="tr-TR" sz="2800" dirty="0"/>
                  <a:t>      </a:t>
                </a:r>
              </a:p>
            </p:txBody>
          </p:sp>
        </mc:Choice>
        <mc:Fallback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D35B0BB0-B250-49B9-A2F0-6F5F20241C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04" y="289996"/>
                <a:ext cx="11036348" cy="4708981"/>
              </a:xfrm>
              <a:prstGeom prst="rect">
                <a:avLst/>
              </a:prstGeom>
              <a:blipFill>
                <a:blip r:embed="rId2"/>
                <a:stretch>
                  <a:fillRect l="-1160" t="-129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9238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B41EC8A-385C-4D62-94F9-9CCB0E85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63D7B58F-7F2F-4117-AE09-799DA2390D21}"/>
              </a:ext>
            </a:extLst>
          </p:cNvPr>
          <p:cNvSpPr txBox="1"/>
          <p:nvPr/>
        </p:nvSpPr>
        <p:spPr>
          <a:xfrm>
            <a:off x="656948" y="470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D35B0BB0-B250-49B9-A2F0-6F5F20241C31}"/>
                  </a:ext>
                </a:extLst>
              </p:cNvPr>
              <p:cNvSpPr/>
              <p:nvPr/>
            </p:nvSpPr>
            <p:spPr>
              <a:xfrm>
                <a:off x="498704" y="289996"/>
                <a:ext cx="11036348" cy="48992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>
                  <a:latin typeface="+mj-lt"/>
                </a:endParaRPr>
              </a:p>
              <a:p>
                <a:r>
                  <a:rPr lang="tr-TR" sz="2800" dirty="0" err="1"/>
                  <a:t>Frequency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tr-TR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𝑘𝐷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tr-TR" sz="2800" dirty="0"/>
              </a:p>
              <a:p>
                <a:pPr algn="ctr"/>
                <a:endParaRPr lang="tr-TR" sz="2800" dirty="0"/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After trigonometric expansion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400" dirty="0"/>
                  <a:t>, we use the fact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±1 </m:t>
                    </m:r>
                  </m:oMath>
                </a14:m>
                <a:r>
                  <a:rPr lang="en-US" sz="2400" dirty="0"/>
                  <a:t>to write</a:t>
                </a:r>
                <a:endParaRPr lang="tr-TR" sz="2400" dirty="0"/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sz="2400" smtClean="0">
                        <a:latin typeface="Cambria Math" panose="02040503050406030204" pitchFamily="18" charset="0"/>
                      </a:rPr>
                      <m:t>c</m:t>
                    </m:r>
                    <m:r>
                      <m:rPr>
                        <m:sty m:val="p"/>
                      </m:rPr>
                      <a:rPr lang="tr-TR" sz="2400">
                        <a:latin typeface="Cambria Math" panose="02040503050406030204" pitchFamily="18" charset="0"/>
                      </a:rPr>
                      <m:t>o</m:t>
                    </m:r>
                    <m:r>
                      <m:rPr>
                        <m:sty m:val="p"/>
                      </m:rPr>
                      <a:rPr lang="tr-TR" sz="2400" b="0" i="0" smtClean="0">
                        <a:latin typeface="Cambria Math" panose="02040503050406030204" pitchFamily="18" charset="0"/>
                      </a:rPr>
                      <m:t>s</m:t>
                    </m:r>
                    <m:d>
                      <m:dPr>
                        <m:ctrlPr>
                          <a:rPr lang="tr-TR" sz="2400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sSub>
                          <m:sSub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tr-TR" sz="2400" b="0" i="0" smtClean="0">
                        <a:latin typeface="Cambria Math" panose="02040503050406030204" pitchFamily="18" charset="0"/>
                      </a:rPr>
                      <m:t>cos</m:t>
                    </m:r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m:rPr>
                        <m:sty m:val="p"/>
                      </m:rPr>
                      <a:rPr lang="tr-TR" sz="2400" b="0" i="0" smtClean="0">
                        <a:latin typeface="Cambria Math" panose="02040503050406030204" pitchFamily="18" charset="0"/>
                      </a:rPr>
                      <m:t>t</m:t>
                    </m:r>
                  </m:oMath>
                </a14:m>
                <a:r>
                  <a:rPr lang="tr-TR" sz="2400" dirty="0"/>
                  <a:t>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tr-TR" sz="24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tr-TR" sz="2400" b="0" i="0" dirty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tr-TR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tr-TR" sz="2400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m:rPr>
                        <m:sty m:val="p"/>
                      </m:rPr>
                      <a:rPr lang="tr-TR" sz="2400" b="0" i="0" smtClean="0">
                        <a:latin typeface="Cambria Math" panose="02040503050406030204" pitchFamily="18" charset="0"/>
                      </a:rPr>
                      <m:t>sin</m:t>
                    </m:r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m:rPr>
                        <m:sty m:val="p"/>
                      </m:rPr>
                      <a:rPr lang="tr-TR" sz="2400">
                        <a:latin typeface="Cambria Math" panose="02040503050406030204" pitchFamily="18" charset="0"/>
                      </a:rPr>
                      <m:t>t</m:t>
                    </m:r>
                  </m:oMath>
                </a14:m>
                <a:endParaRPr lang="tr-TR" sz="2400" dirty="0"/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</p:txBody>
          </p:sp>
        </mc:Choice>
        <mc:Fallback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D35B0BB0-B250-49B9-A2F0-6F5F20241C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04" y="289996"/>
                <a:ext cx="11036348" cy="4899290"/>
              </a:xfrm>
              <a:prstGeom prst="rect">
                <a:avLst/>
              </a:prstGeom>
              <a:blipFill>
                <a:blip r:embed="rId2"/>
                <a:stretch>
                  <a:fillRect l="-1160" t="-124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154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B41EC8A-385C-4D62-94F9-9CCB0E85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63D7B58F-7F2F-4117-AE09-799DA2390D21}"/>
              </a:ext>
            </a:extLst>
          </p:cNvPr>
          <p:cNvSpPr txBox="1"/>
          <p:nvPr/>
        </p:nvSpPr>
        <p:spPr>
          <a:xfrm>
            <a:off x="656948" y="470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D35B0BB0-B250-49B9-A2F0-6F5F20241C31}"/>
                  </a:ext>
                </a:extLst>
              </p:cNvPr>
              <p:cNvSpPr/>
              <p:nvPr/>
            </p:nvSpPr>
            <p:spPr>
              <a:xfrm>
                <a:off x="498704" y="289996"/>
                <a:ext cx="11036348" cy="53245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>
                  <a:latin typeface="+mj-lt"/>
                </a:endParaRPr>
              </a:p>
              <a:p>
                <a:r>
                  <a:rPr lang="tr-TR" sz="2800" dirty="0" err="1"/>
                  <a:t>Frequency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</a:t>
                </a:r>
                <a:r>
                  <a:rPr lang="en-US" sz="2400" i="1" dirty="0" err="1"/>
                  <a:t>i</a:t>
                </a:r>
                <a:r>
                  <a:rPr lang="en-US" sz="2400" i="1" dirty="0"/>
                  <a:t> </a:t>
                </a:r>
                <a:r>
                  <a:rPr lang="en-US" sz="2400" dirty="0"/>
                  <a:t>component reduces to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tr-TR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pPr algn="just"/>
                <a:r>
                  <a:rPr lang="tr-TR" sz="2400" dirty="0" err="1"/>
                  <a:t>independent</a:t>
                </a:r>
                <a:r>
                  <a:rPr lang="tr-TR" sz="2400" dirty="0"/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tr-TR" sz="2400" dirty="0"/>
                  <a:t>. </a:t>
                </a:r>
                <a:r>
                  <a:rPr lang="en-US" sz="2400" dirty="0"/>
                  <a:t>The </a:t>
                </a:r>
                <a:r>
                  <a:rPr lang="en-US" sz="2400" i="1" dirty="0"/>
                  <a:t>q </a:t>
                </a:r>
                <a:r>
                  <a:rPr lang="en-US" sz="2400" dirty="0"/>
                  <a:t>component contains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in the form</a:t>
                </a:r>
                <a:endParaRPr lang="tr-TR" sz="2400" dirty="0"/>
              </a:p>
              <a:p>
                <a:pPr algn="just"/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4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tr-TR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tr-TR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tr-TR" sz="24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tr-TR" sz="2400" dirty="0"/>
              </a:p>
              <a:p>
                <a:pPr algn="just"/>
                <a:endParaRPr lang="tr-TR" sz="2800" dirty="0"/>
              </a:p>
              <a:p>
                <a:pPr algn="ctr"/>
                <a:endParaRPr lang="tr-TR" sz="2800" dirty="0"/>
              </a:p>
            </p:txBody>
          </p:sp>
        </mc:Choice>
        <mc:Fallback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D35B0BB0-B250-49B9-A2F0-6F5F20241C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04" y="289996"/>
                <a:ext cx="11036348" cy="5324535"/>
              </a:xfrm>
              <a:prstGeom prst="rect">
                <a:avLst/>
              </a:prstGeom>
              <a:blipFill>
                <a:blip r:embed="rId2"/>
                <a:stretch>
                  <a:fillRect l="-1160" t="-114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1167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B41EC8A-385C-4D62-94F9-9CCB0E85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63D7B58F-7F2F-4117-AE09-799DA2390D21}"/>
              </a:ext>
            </a:extLst>
          </p:cNvPr>
          <p:cNvSpPr txBox="1"/>
          <p:nvPr/>
        </p:nvSpPr>
        <p:spPr>
          <a:xfrm>
            <a:off x="656948" y="470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D35B0BB0-B250-49B9-A2F0-6F5F20241C31}"/>
                  </a:ext>
                </a:extLst>
              </p:cNvPr>
              <p:cNvSpPr/>
              <p:nvPr/>
            </p:nvSpPr>
            <p:spPr>
              <a:xfrm>
                <a:off x="498704" y="289996"/>
                <a:ext cx="11036348" cy="56684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>
                  <a:latin typeface="+mj-lt"/>
                </a:endParaRPr>
              </a:p>
              <a:p>
                <a:r>
                  <a:rPr lang="tr-TR" sz="2800" dirty="0" err="1"/>
                  <a:t>Frequency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tr-T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tr-T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tr-T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𝑏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tr-TR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𝑏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tr-TR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a:rPr lang="tr-TR" sz="2400" i="1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tr-T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tr-TR" sz="240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400" dirty="0"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tr-T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tr-T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Sup>
                          <m:sSubSup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tr-T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tr-T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b>
                          <m:sup>
                            <m:r>
                              <a:rPr lang="tr-T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sSup>
                      <m:sSupPr>
                        <m:ctrlP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tr-T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tr-TR" sz="24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cos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⁡(</m:t>
                                </m:r>
                                <m:f>
                                  <m:f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𝑓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tr-T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tr-T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tr-T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f>
                                      <m:fPr>
                                        <m:ctrlPr>
                                          <a:rPr lang="tr-T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tr-T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tr-T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tr-TR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tr-TR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  <m:sub>
                                            <m:r>
                                              <a:rPr lang="tr-TR" sz="24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tr-T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sz="2800" dirty="0">
                    <a:ea typeface="Cambria Math" panose="02040503050406030204" pitchFamily="18" charset="0"/>
                  </a:rPr>
                  <a:t> </a:t>
                </a:r>
              </a:p>
              <a:p>
                <a:pPr algn="ctr"/>
                <a:endParaRPr lang="tr-TR" sz="2800" dirty="0"/>
              </a:p>
              <a:p>
                <a:pPr algn="ctr"/>
                <a:endParaRPr lang="tr-TR" sz="2800" dirty="0"/>
              </a:p>
              <a:p>
                <a:endParaRPr lang="tr-TR" sz="2800" dirty="0"/>
              </a:p>
              <a:p>
                <a:pPr algn="ctr"/>
                <a:endParaRPr lang="tr-TR" sz="2800" dirty="0"/>
              </a:p>
            </p:txBody>
          </p:sp>
        </mc:Choice>
        <mc:Fallback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D35B0BB0-B250-49B9-A2F0-6F5F20241C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04" y="289996"/>
                <a:ext cx="11036348" cy="5668411"/>
              </a:xfrm>
              <a:prstGeom prst="rect">
                <a:avLst/>
              </a:prstGeom>
              <a:blipFill>
                <a:blip r:embed="rId2"/>
                <a:stretch>
                  <a:fillRect l="-1160" t="-107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7603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ELE322 </a:t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14</a:t>
            </a:r>
          </a:p>
          <a:p>
            <a:pPr marL="0" indent="0">
              <a:buNone/>
            </a:pPr>
            <a:r>
              <a:rPr lang="tr-TR" dirty="0"/>
              <a:t>DIGITAL CONTINUOUS WAVE MODULATION:</a:t>
            </a:r>
          </a:p>
          <a:p>
            <a:pPr marL="0" indent="0">
              <a:buNone/>
            </a:pPr>
            <a:r>
              <a:rPr lang="tr-TR" dirty="0"/>
              <a:t>	PHASE MODULATION METHODS (PSK, QPSK)</a:t>
            </a:r>
          </a:p>
          <a:p>
            <a:pPr marL="0" indent="0">
              <a:buNone/>
            </a:pPr>
            <a:r>
              <a:rPr lang="tr-TR" dirty="0"/>
              <a:t>	FREQUENCY MODULATION METHODS (FSK)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B41EC8A-385C-4D62-94F9-9CCB0E85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63D7B58F-7F2F-4117-AE09-799DA2390D21}"/>
              </a:ext>
            </a:extLst>
          </p:cNvPr>
          <p:cNvSpPr txBox="1"/>
          <p:nvPr/>
        </p:nvSpPr>
        <p:spPr>
          <a:xfrm>
            <a:off x="656948" y="470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D35B0BB0-B250-49B9-A2F0-6F5F20241C31}"/>
                  </a:ext>
                </a:extLst>
              </p:cNvPr>
              <p:cNvSpPr/>
              <p:nvPr/>
            </p:nvSpPr>
            <p:spPr>
              <a:xfrm>
                <a:off x="498704" y="289996"/>
                <a:ext cx="11036348" cy="4031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>
                  <a:latin typeface="+mj-lt"/>
                </a:endParaRPr>
              </a:p>
              <a:p>
                <a:r>
                  <a:rPr lang="tr-TR" sz="2800" dirty="0" err="1"/>
                  <a:t>Phase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>
                  <a:latin typeface="+mj-lt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binary PSK waveform back in Fig. 14.1–1</a:t>
                </a:r>
                <a:r>
                  <a:rPr lang="en-US" sz="2400" i="1" dirty="0"/>
                  <a:t>c</a:t>
                </a:r>
                <a:r>
                  <a:rPr lang="tr-TR" sz="2400" i="1" dirty="0"/>
                  <a:t> </a:t>
                </a:r>
                <a:r>
                  <a:rPr lang="tr-TR" sz="2400" dirty="0"/>
                  <a:t>(</a:t>
                </a:r>
                <a:r>
                  <a:rPr lang="tr-TR" sz="2400" dirty="0" err="1"/>
                  <a:t>Carlson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page</a:t>
                </a:r>
                <a:r>
                  <a:rPr lang="tr-TR" sz="2400" dirty="0"/>
                  <a:t> 649)</a:t>
                </a:r>
                <a:r>
                  <a:rPr lang="en-US" sz="2400" i="1" dirty="0"/>
                  <a:t> </a:t>
                </a:r>
                <a:r>
                  <a:rPr lang="en-US" sz="2400" dirty="0"/>
                  <a:t>contains phase shifts of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radians,</a:t>
                </a:r>
                <a:r>
                  <a:rPr lang="tr-TR" sz="2400" dirty="0"/>
                  <a:t> </a:t>
                </a:r>
                <a:r>
                  <a:rPr lang="en-US" sz="2400" dirty="0"/>
                  <a:t>often described as </a:t>
                </a:r>
                <a:r>
                  <a:rPr lang="en-US" sz="2400" b="1" dirty="0"/>
                  <a:t>binary phase-shift keying </a:t>
                </a:r>
                <a:r>
                  <a:rPr lang="en-US" sz="2400" dirty="0"/>
                  <a:t>(BPSK) or </a:t>
                </a:r>
                <a:r>
                  <a:rPr lang="en-US" sz="2400" b="1" dirty="0"/>
                  <a:t>phase-reversal</a:t>
                </a:r>
                <a:r>
                  <a:rPr lang="tr-TR" sz="2400" b="1" dirty="0"/>
                  <a:t> </a:t>
                </a:r>
                <a:r>
                  <a:rPr lang="tr-TR" sz="2400" b="1" dirty="0" err="1"/>
                  <a:t>keying</a:t>
                </a:r>
                <a:r>
                  <a:rPr lang="tr-TR" sz="2400" b="1" dirty="0"/>
                  <a:t> </a:t>
                </a:r>
                <a:r>
                  <a:rPr lang="tr-TR" sz="2400" dirty="0"/>
                  <a:t>(PRK).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>
                  <a:latin typeface="+mj-lt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tr-TR" sz="4800" dirty="0">
                  <a:latin typeface="+mj-lt"/>
                </a:endParaRPr>
              </a:p>
            </p:txBody>
          </p:sp>
        </mc:Choice>
        <mc:Fallback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D35B0BB0-B250-49B9-A2F0-6F5F20241C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04" y="289996"/>
                <a:ext cx="11036348" cy="4031873"/>
              </a:xfrm>
              <a:prstGeom prst="rect">
                <a:avLst/>
              </a:prstGeom>
              <a:blipFill>
                <a:blip r:embed="rId2"/>
                <a:stretch>
                  <a:fillRect l="-1160" t="-151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6841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B41EC8A-385C-4D62-94F9-9CCB0E85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63D7B58F-7F2F-4117-AE09-799DA2390D21}"/>
              </a:ext>
            </a:extLst>
          </p:cNvPr>
          <p:cNvSpPr txBox="1"/>
          <p:nvPr/>
        </p:nvSpPr>
        <p:spPr>
          <a:xfrm>
            <a:off x="656948" y="470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D35B0BB0-B250-49B9-A2F0-6F5F20241C31}"/>
                  </a:ext>
                </a:extLst>
              </p:cNvPr>
              <p:cNvSpPr/>
              <p:nvPr/>
            </p:nvSpPr>
            <p:spPr>
              <a:xfrm>
                <a:off x="498704" y="289996"/>
                <a:ext cx="11036348" cy="40663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>
                  <a:latin typeface="+mj-lt"/>
                </a:endParaRPr>
              </a:p>
              <a:p>
                <a:r>
                  <a:rPr lang="tr-TR" sz="2800" dirty="0" err="1"/>
                  <a:t>Phase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>
                  <a:latin typeface="+mj-lt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An </a:t>
                </a:r>
                <a:r>
                  <a:rPr lang="en-US" sz="2400" i="1" dirty="0"/>
                  <a:t>M</a:t>
                </a:r>
                <a:r>
                  <a:rPr lang="en-US" sz="2400" dirty="0"/>
                  <a:t>-</a:t>
                </a:r>
                <a:r>
                  <a:rPr lang="en-US" sz="2400" dirty="0" err="1"/>
                  <a:t>ary</a:t>
                </a:r>
                <a:r>
                  <a:rPr lang="en-US" sz="2400" dirty="0"/>
                  <a:t> PSK signal has phase shift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tr-TR" sz="2400" dirty="0"/>
                  <a:t> in </a:t>
                </a:r>
                <a:r>
                  <a:rPr lang="tr-TR" sz="2400" dirty="0" err="1"/>
                  <a:t>the</a:t>
                </a:r>
                <a:r>
                  <a:rPr lang="tr-TR" sz="2400" dirty="0"/>
                  <a:t> time </a:t>
                </a:r>
                <a:r>
                  <a:rPr lang="tr-TR" sz="2400" dirty="0" err="1"/>
                  <a:t>interval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𝑘𝐷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tr-T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sz="2400" dirty="0" err="1"/>
                  <a:t>expressed</a:t>
                </a:r>
                <a:r>
                  <a:rPr lang="tr-TR" sz="2400" dirty="0"/>
                  <a:t> in general </a:t>
                </a:r>
                <a:r>
                  <a:rPr lang="tr-TR" sz="2400" dirty="0" err="1"/>
                  <a:t>by</a:t>
                </a: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4000" dirty="0">
                  <a:latin typeface="+mj-lt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nary>
                        <m:naryPr>
                          <m:chr m:val="∑"/>
                          <m:supHide m:val="on"/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tr-TR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𝑘𝐷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tr-TR" sz="2400" dirty="0">
                  <a:latin typeface="+mj-lt"/>
                </a:endParaRPr>
              </a:p>
            </p:txBody>
          </p:sp>
        </mc:Choice>
        <mc:Fallback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D35B0BB0-B250-49B9-A2F0-6F5F20241C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04" y="289996"/>
                <a:ext cx="11036348" cy="4066306"/>
              </a:xfrm>
              <a:prstGeom prst="rect">
                <a:avLst/>
              </a:prstGeom>
              <a:blipFill>
                <a:blip r:embed="rId2"/>
                <a:stretch>
                  <a:fillRect l="-1160" t="-149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481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B41EC8A-385C-4D62-94F9-9CCB0E85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63D7B58F-7F2F-4117-AE09-799DA2390D21}"/>
              </a:ext>
            </a:extLst>
          </p:cNvPr>
          <p:cNvSpPr txBox="1"/>
          <p:nvPr/>
        </p:nvSpPr>
        <p:spPr>
          <a:xfrm>
            <a:off x="656948" y="470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D35B0BB0-B250-49B9-A2F0-6F5F20241C31}"/>
                  </a:ext>
                </a:extLst>
              </p:cNvPr>
              <p:cNvSpPr/>
              <p:nvPr/>
            </p:nvSpPr>
            <p:spPr>
              <a:xfrm>
                <a:off x="498704" y="289996"/>
                <a:ext cx="11036348" cy="63822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>
                  <a:latin typeface="+mj-lt"/>
                </a:endParaRPr>
              </a:p>
              <a:p>
                <a:r>
                  <a:rPr lang="tr-TR" sz="2800" dirty="0" err="1"/>
                  <a:t>Phase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>
                  <a:latin typeface="+mj-lt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Trigonometric expansion of the cosine function yields our desired quadrature-carrier</a:t>
                </a:r>
                <a:r>
                  <a:rPr lang="tr-TR" sz="2400" dirty="0"/>
                  <a:t> form </a:t>
                </a:r>
                <a:r>
                  <a:rPr lang="tr-TR" sz="2400" dirty="0" err="1"/>
                  <a:t>with</a:t>
                </a:r>
                <a:endParaRPr lang="tr-TR" sz="2400" dirty="0">
                  <a:latin typeface="+mj-lt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𝑘𝐷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tr-TR" sz="2400" dirty="0">
                  <a:latin typeface="+mj-lt"/>
                </a:endParaRPr>
              </a:p>
              <a:p>
                <a:pPr algn="ctr"/>
                <a:endParaRPr lang="tr-TR" sz="2400" dirty="0">
                  <a:latin typeface="+mj-lt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tr-TR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tr-TR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𝑘𝐷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tr-TR" sz="2400" dirty="0">
                  <a:latin typeface="+mj-lt"/>
                </a:endParaRPr>
              </a:p>
              <a:p>
                <a:pPr algn="just"/>
                <a:endParaRPr lang="tr-TR" sz="2400" dirty="0">
                  <a:latin typeface="+mj-lt"/>
                </a:endParaRPr>
              </a:p>
              <a:p>
                <a:pPr algn="just"/>
                <a:r>
                  <a:rPr lang="tr-TR" sz="2400" dirty="0"/>
                  <a:t>w</a:t>
                </a:r>
                <a:r>
                  <a:rPr lang="tr-TR" sz="2400" dirty="0" err="1"/>
                  <a:t>here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/>
                        </m:ctrlPr>
                      </m:sSubPr>
                      <m:e>
                        <m:r>
                          <a:rPr lang="tr-TR" sz="2400" i="1"/>
                          <m:t>𝐼</m:t>
                        </m:r>
                      </m:e>
                      <m:sub>
                        <m:r>
                          <a:rPr lang="tr-TR" sz="2400" i="1"/>
                          <m:t>𝑘</m:t>
                        </m:r>
                      </m:sub>
                    </m:sSub>
                    <m:r>
                      <a:rPr lang="tr-TR" sz="2400" b="0" i="1" smtClean="0"/>
                      <m:t>=</m:t>
                    </m:r>
                    <m:r>
                      <a:rPr lang="tr-TR" sz="2400" b="0" i="1" smtClean="0"/>
                      <m:t>𝑐𝑜𝑠</m:t>
                    </m:r>
                  </m:oMath>
                </a14:m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/>
                        </m:ctrlPr>
                      </m:sSubPr>
                      <m:e>
                        <m:r>
                          <a:rPr lang="tr-TR" sz="2400" i="1"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tr-TR" sz="2400" i="1"/>
                          <m:t>𝑘</m:t>
                        </m:r>
                      </m:sub>
                    </m:sSub>
                  </m:oMath>
                </a14:m>
                <a:r>
                  <a:rPr lang="tr-TR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/>
                        </m:ctrlPr>
                      </m:sSubPr>
                      <m:e>
                        <m:r>
                          <a:rPr lang="tr-TR" sz="2400" i="1"/>
                          <m:t>𝑄</m:t>
                        </m:r>
                      </m:e>
                      <m:sub>
                        <m:r>
                          <a:rPr lang="tr-TR" sz="2400" i="1"/>
                          <m:t>𝑘</m:t>
                        </m:r>
                      </m:sub>
                    </m:sSub>
                    <m:r>
                      <a:rPr lang="tr-TR" sz="2400" b="0" i="1" smtClean="0"/>
                      <m:t>=</m:t>
                    </m:r>
                    <m:r>
                      <a:rPr lang="tr-TR" sz="2400" b="0" i="1" smtClean="0"/>
                      <m:t>𝑠𝑖𝑛</m:t>
                    </m:r>
                  </m:oMath>
                </a14:m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/>
                        </m:ctrlPr>
                      </m:sSubPr>
                      <m:e>
                        <m:r>
                          <a:rPr lang="tr-TR" sz="2400" i="1"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tr-TR" sz="2400" i="1"/>
                          <m:t>𝑘</m:t>
                        </m:r>
                      </m:sub>
                    </m:sSub>
                  </m:oMath>
                </a14:m>
                <a:r>
                  <a:rPr lang="tr-TR" sz="2400" dirty="0"/>
                  <a:t> .</a:t>
                </a:r>
              </a:p>
              <a:p>
                <a:pPr algn="just"/>
                <a:endParaRPr lang="tr-TR" sz="2400" dirty="0">
                  <a:latin typeface="+mj-lt"/>
                </a:endParaRPr>
              </a:p>
              <a:p>
                <a:pPr algn="ctr"/>
                <a:endParaRPr lang="tr-TR" sz="2400" dirty="0">
                  <a:latin typeface="+mj-lt"/>
                </a:endParaRPr>
              </a:p>
              <a:p>
                <a:pPr algn="ctr"/>
                <a:endParaRPr lang="tr-TR" sz="4000" dirty="0">
                  <a:latin typeface="+mj-lt"/>
                </a:endParaRPr>
              </a:p>
            </p:txBody>
          </p:sp>
        </mc:Choice>
        <mc:Fallback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D35B0BB0-B250-49B9-A2F0-6F5F20241C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04" y="289996"/>
                <a:ext cx="11036348" cy="6382260"/>
              </a:xfrm>
              <a:prstGeom prst="rect">
                <a:avLst/>
              </a:prstGeom>
              <a:blipFill>
                <a:blip r:embed="rId2"/>
                <a:stretch>
                  <a:fillRect l="-1160" t="-95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9690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B41EC8A-385C-4D62-94F9-9CCB0E85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63D7B58F-7F2F-4117-AE09-799DA2390D21}"/>
              </a:ext>
            </a:extLst>
          </p:cNvPr>
          <p:cNvSpPr txBox="1"/>
          <p:nvPr/>
        </p:nvSpPr>
        <p:spPr>
          <a:xfrm>
            <a:off x="656948" y="470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D35B0BB0-B250-49B9-A2F0-6F5F20241C31}"/>
                  </a:ext>
                </a:extLst>
              </p:cNvPr>
              <p:cNvSpPr/>
              <p:nvPr/>
            </p:nvSpPr>
            <p:spPr>
              <a:xfrm>
                <a:off x="498704" y="289996"/>
                <a:ext cx="11036348" cy="44546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>
                  <a:latin typeface="+mj-lt"/>
                </a:endParaRPr>
              </a:p>
              <a:p>
                <a:r>
                  <a:rPr lang="tr-TR" sz="2800" dirty="0" err="1"/>
                  <a:t>Phase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>
                  <a:latin typeface="+mj-lt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T</a:t>
                </a:r>
                <a:r>
                  <a:rPr lang="en-US" sz="2400" dirty="0"/>
                  <a:t>he </a:t>
                </a:r>
                <a:r>
                  <a:rPr lang="en-US" sz="2400" i="1" dirty="0" err="1"/>
                  <a:t>i</a:t>
                </a:r>
                <a:r>
                  <a:rPr lang="en-US" sz="2400" i="1" dirty="0"/>
                  <a:t> </a:t>
                </a:r>
                <a:r>
                  <a:rPr lang="en-US" sz="2400" dirty="0"/>
                  <a:t>and </a:t>
                </a:r>
                <a:r>
                  <a:rPr lang="en-US" sz="2400" i="1" dirty="0"/>
                  <a:t>q </a:t>
                </a:r>
                <a:r>
                  <a:rPr lang="en-US" sz="2400" dirty="0"/>
                  <a:t>components are statistically independent, and</a:t>
                </a: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sSub>
                            <m:sSubPr>
                              <m:ctrlPr>
                                <a:rPr lang="tr-TR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sSup>
                        <m:sSup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𝑠𝑖𝑛𝑐</m:t>
                          </m:r>
                        </m:e>
                        <m:sup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4000" dirty="0">
                  <a:latin typeface="+mj-lt"/>
                </a:endParaRPr>
              </a:p>
              <a:p>
                <a:pPr algn="ctr"/>
                <a:endParaRPr lang="tr-TR" sz="4000" dirty="0">
                  <a:latin typeface="+mj-lt"/>
                </a:endParaRPr>
              </a:p>
            </p:txBody>
          </p:sp>
        </mc:Choice>
        <mc:Fallback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D35B0BB0-B250-49B9-A2F0-6F5F20241C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04" y="289996"/>
                <a:ext cx="11036348" cy="4454617"/>
              </a:xfrm>
              <a:prstGeom prst="rect">
                <a:avLst/>
              </a:prstGeom>
              <a:blipFill>
                <a:blip r:embed="rId2"/>
                <a:stretch>
                  <a:fillRect l="-1160" t="-137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8847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B41EC8A-385C-4D62-94F9-9CCB0E85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63D7B58F-7F2F-4117-AE09-799DA2390D21}"/>
              </a:ext>
            </a:extLst>
          </p:cNvPr>
          <p:cNvSpPr txBox="1"/>
          <p:nvPr/>
        </p:nvSpPr>
        <p:spPr>
          <a:xfrm>
            <a:off x="656948" y="470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D35B0BB0-B250-49B9-A2F0-6F5F20241C31}"/>
              </a:ext>
            </a:extLst>
          </p:cNvPr>
          <p:cNvSpPr/>
          <p:nvPr/>
        </p:nvSpPr>
        <p:spPr>
          <a:xfrm>
            <a:off x="498704" y="289996"/>
            <a:ext cx="110363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latin typeface="+mj-lt"/>
              </a:rPr>
              <a:t>DIGITAL CONTINUOUS WAVE MODULATION</a:t>
            </a:r>
          </a:p>
          <a:p>
            <a:endParaRPr lang="tr-TR" sz="2800" dirty="0">
              <a:latin typeface="+mj-lt"/>
            </a:endParaRPr>
          </a:p>
          <a:p>
            <a:r>
              <a:rPr lang="tr-TR" sz="2800" dirty="0" err="1"/>
              <a:t>Phase</a:t>
            </a:r>
            <a:r>
              <a:rPr lang="tr-TR" sz="2800" dirty="0"/>
              <a:t> </a:t>
            </a:r>
            <a:r>
              <a:rPr lang="tr-TR" sz="2800" dirty="0" err="1"/>
              <a:t>Modulation</a:t>
            </a:r>
            <a:r>
              <a:rPr lang="tr-TR" sz="2800" dirty="0"/>
              <a:t> </a:t>
            </a:r>
            <a:r>
              <a:rPr lang="tr-TR" sz="2800" dirty="0" err="1"/>
              <a:t>Methods</a:t>
            </a:r>
            <a:endParaRPr lang="tr-TR" sz="2800" dirty="0"/>
          </a:p>
          <a:p>
            <a:endParaRPr lang="tr-TR" sz="28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absence of a discrete</a:t>
            </a:r>
            <a:r>
              <a:rPr lang="tr-TR" sz="2400" dirty="0"/>
              <a:t> </a:t>
            </a:r>
            <a:r>
              <a:rPr lang="en-US" sz="2400" dirty="0"/>
              <a:t>carrier component means that PSK has better power efficiency, but the spectral</a:t>
            </a:r>
            <a:r>
              <a:rPr lang="tr-TR" sz="2400" dirty="0"/>
              <a:t> </a:t>
            </a:r>
            <a:r>
              <a:rPr lang="en-US" sz="2400" dirty="0"/>
              <a:t>efficiency is the same as ASK.</a:t>
            </a:r>
            <a:endParaRPr lang="tr-TR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5554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B41EC8A-385C-4D62-94F9-9CCB0E85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63D7B58F-7F2F-4117-AE09-799DA2390D21}"/>
              </a:ext>
            </a:extLst>
          </p:cNvPr>
          <p:cNvSpPr txBox="1"/>
          <p:nvPr/>
        </p:nvSpPr>
        <p:spPr>
          <a:xfrm>
            <a:off x="656948" y="470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D35B0BB0-B250-49B9-A2F0-6F5F20241C31}"/>
              </a:ext>
            </a:extLst>
          </p:cNvPr>
          <p:cNvSpPr/>
          <p:nvPr/>
        </p:nvSpPr>
        <p:spPr>
          <a:xfrm>
            <a:off x="498704" y="289996"/>
            <a:ext cx="110363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latin typeface="+mj-lt"/>
              </a:rPr>
              <a:t>DIGITAL CONTINUOUS WAVE MODULATION</a:t>
            </a:r>
          </a:p>
          <a:p>
            <a:endParaRPr lang="tr-TR" sz="2800" dirty="0">
              <a:latin typeface="+mj-lt"/>
            </a:endParaRPr>
          </a:p>
          <a:p>
            <a:r>
              <a:rPr lang="tr-TR" sz="2800" dirty="0" err="1"/>
              <a:t>Frequency</a:t>
            </a:r>
            <a:r>
              <a:rPr lang="tr-TR" sz="2800" dirty="0"/>
              <a:t> </a:t>
            </a:r>
            <a:r>
              <a:rPr lang="tr-TR" sz="2800" dirty="0" err="1"/>
              <a:t>Modulation</a:t>
            </a:r>
            <a:r>
              <a:rPr lang="tr-TR" sz="2800" dirty="0"/>
              <a:t> </a:t>
            </a:r>
            <a:r>
              <a:rPr lang="tr-TR" sz="2800" dirty="0" err="1"/>
              <a:t>Methods</a:t>
            </a:r>
            <a:endParaRPr lang="tr-TR" sz="2800" dirty="0"/>
          </a:p>
          <a:p>
            <a:endParaRPr lang="tr-T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There are two basic methods for digital frequency modulation.</a:t>
            </a: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b="1" dirty="0" err="1"/>
              <a:t>Frequency-shift</a:t>
            </a:r>
            <a:r>
              <a:rPr lang="tr-TR" sz="2400" b="1" dirty="0"/>
              <a:t> </a:t>
            </a:r>
            <a:r>
              <a:rPr lang="en-US" sz="2400" b="1" dirty="0"/>
              <a:t>keying </a:t>
            </a:r>
            <a:r>
              <a:rPr lang="en-US" sz="2400" dirty="0"/>
              <a:t>(FSK) is represented conceptually by Fig. 14.1–7</a:t>
            </a:r>
            <a:r>
              <a:rPr lang="en-US" sz="2400" i="1" dirty="0"/>
              <a:t>a</a:t>
            </a:r>
            <a:r>
              <a:rPr lang="tr-TR" sz="2400" i="1" dirty="0"/>
              <a:t> </a:t>
            </a:r>
            <a:r>
              <a:rPr lang="tr-TR" sz="2400" dirty="0"/>
              <a:t>(</a:t>
            </a:r>
            <a:r>
              <a:rPr lang="tr-TR" sz="2400" dirty="0" err="1"/>
              <a:t>Carlson</a:t>
            </a:r>
            <a:r>
              <a:rPr lang="tr-TR" sz="2400" dirty="0"/>
              <a:t>, </a:t>
            </a:r>
            <a:r>
              <a:rPr lang="tr-TR" sz="2400" dirty="0" err="1"/>
              <a:t>page</a:t>
            </a:r>
            <a:r>
              <a:rPr lang="tr-TR" sz="2400" dirty="0"/>
              <a:t> 656)</a:t>
            </a:r>
            <a:r>
              <a:rPr lang="en-US" sz="2400" dirty="0"/>
              <a:t>, where the digital signal</a:t>
            </a:r>
            <a:r>
              <a:rPr lang="tr-TR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controls a switch that selects the modulated frequency from a bank of </a:t>
            </a:r>
            <a:r>
              <a:rPr lang="en-US" sz="2400" i="1" dirty="0"/>
              <a:t>M </a:t>
            </a:r>
            <a:r>
              <a:rPr lang="en-US" sz="2400" dirty="0"/>
              <a:t>oscillators.</a:t>
            </a: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02604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6B41EC8A-385C-4D62-94F9-9CCB0E85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63D7B58F-7F2F-4117-AE09-799DA2390D21}"/>
              </a:ext>
            </a:extLst>
          </p:cNvPr>
          <p:cNvSpPr txBox="1"/>
          <p:nvPr/>
        </p:nvSpPr>
        <p:spPr>
          <a:xfrm>
            <a:off x="656948" y="4705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D35B0BB0-B250-49B9-A2F0-6F5F20241C31}"/>
              </a:ext>
            </a:extLst>
          </p:cNvPr>
          <p:cNvSpPr/>
          <p:nvPr/>
        </p:nvSpPr>
        <p:spPr>
          <a:xfrm>
            <a:off x="498704" y="289996"/>
            <a:ext cx="110363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latin typeface="+mj-lt"/>
              </a:rPr>
              <a:t>DIGITAL CONTINUOUS WAVE MODULATION</a:t>
            </a:r>
          </a:p>
          <a:p>
            <a:endParaRPr lang="tr-TR" sz="2800" dirty="0">
              <a:latin typeface="+mj-lt"/>
            </a:endParaRPr>
          </a:p>
          <a:p>
            <a:r>
              <a:rPr lang="tr-TR" sz="2800" dirty="0" err="1"/>
              <a:t>Frequency</a:t>
            </a:r>
            <a:r>
              <a:rPr lang="tr-TR" sz="2800" dirty="0"/>
              <a:t> </a:t>
            </a:r>
            <a:r>
              <a:rPr lang="tr-TR" sz="2800" dirty="0" err="1"/>
              <a:t>Modulation</a:t>
            </a:r>
            <a:r>
              <a:rPr lang="tr-TR" sz="2800" dirty="0"/>
              <a:t> </a:t>
            </a:r>
            <a:r>
              <a:rPr lang="tr-TR" sz="2800" dirty="0" err="1"/>
              <a:t>Methods</a:t>
            </a:r>
            <a:endParaRPr lang="tr-TR" sz="2800" dirty="0"/>
          </a:p>
          <a:p>
            <a:endParaRPr lang="tr-T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modulated signal is discontinuous at every switching instant </a:t>
            </a:r>
            <a:r>
              <a:rPr lang="en-US" sz="2400" i="1" dirty="0"/>
              <a:t>t</a:t>
            </a:r>
            <a:r>
              <a:rPr lang="tr-TR" sz="2400" i="1" dirty="0"/>
              <a:t>=</a:t>
            </a:r>
            <a:r>
              <a:rPr lang="en-US" sz="2400" i="1" dirty="0" err="1"/>
              <a:t>kD</a:t>
            </a:r>
            <a:r>
              <a:rPr lang="en-US" sz="2400" dirty="0"/>
              <a:t>.</a:t>
            </a:r>
            <a:endParaRPr lang="tr-TR" sz="2400" dirty="0"/>
          </a:p>
          <a:p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/>
              <a:t>Unless</a:t>
            </a:r>
            <a:r>
              <a:rPr lang="tr-TR" sz="2400" dirty="0"/>
              <a:t> </a:t>
            </a:r>
            <a:r>
              <a:rPr lang="en-US" sz="2400" dirty="0"/>
              <a:t>the amplitude, frequency, and phase of each oscillator has been carefully adjusted,</a:t>
            </a:r>
            <a:r>
              <a:rPr lang="tr-TR" sz="2400" dirty="0"/>
              <a:t> </a:t>
            </a:r>
            <a:r>
              <a:rPr lang="en-US" sz="2400" dirty="0"/>
              <a:t>the resultant output</a:t>
            </a:r>
            <a:r>
              <a:rPr lang="tr-TR" sz="2400" dirty="0"/>
              <a:t> </a:t>
            </a:r>
            <a:r>
              <a:rPr lang="en-US" sz="2400" dirty="0"/>
              <a:t>spectrum will contain relatively large </a:t>
            </a:r>
            <a:r>
              <a:rPr lang="en-US" sz="2400" i="1" dirty="0"/>
              <a:t>sidelobes </a:t>
            </a:r>
            <a:r>
              <a:rPr lang="en-US" sz="2400" dirty="0"/>
              <a:t>which don’t</a:t>
            </a:r>
            <a:r>
              <a:rPr lang="tr-TR" sz="2400" dirty="0"/>
              <a:t> </a:t>
            </a:r>
            <a:r>
              <a:rPr lang="en-US" sz="2400" dirty="0"/>
              <a:t>carry any additional information and thus waste bandwidth.</a:t>
            </a:r>
            <a:endParaRPr lang="tr-TR" sz="2400" dirty="0"/>
          </a:p>
          <a:p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/>
              <a:t>Discontinuities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</a:t>
            </a:r>
            <a:r>
              <a:rPr lang="en-US" sz="2400" dirty="0"/>
              <a:t>avoided in </a:t>
            </a:r>
            <a:r>
              <a:rPr lang="en-US" sz="2400" b="1" dirty="0"/>
              <a:t>continuous-phase FSK </a:t>
            </a:r>
            <a:r>
              <a:rPr lang="en-US" sz="2400" dirty="0"/>
              <a:t>(CPFSK) represented in Fig. 14.1–7</a:t>
            </a:r>
            <a:r>
              <a:rPr lang="en-US" sz="2400" i="1" dirty="0"/>
              <a:t>b</a:t>
            </a:r>
            <a:r>
              <a:rPr lang="tr-TR" sz="2400" dirty="0"/>
              <a:t> (</a:t>
            </a:r>
            <a:r>
              <a:rPr lang="tr-TR" sz="2400" dirty="0" err="1"/>
              <a:t>Carlson</a:t>
            </a:r>
            <a:r>
              <a:rPr lang="tr-TR" sz="2400" dirty="0"/>
              <a:t>, </a:t>
            </a:r>
            <a:r>
              <a:rPr lang="tr-TR" sz="2400" dirty="0" err="1"/>
              <a:t>page</a:t>
            </a:r>
            <a:r>
              <a:rPr lang="tr-TR" sz="2400" dirty="0"/>
              <a:t> 656)</a:t>
            </a:r>
            <a:r>
              <a:rPr lang="en-US" sz="2400" dirty="0"/>
              <a:t>, where </a:t>
            </a:r>
            <a:r>
              <a:rPr lang="en-US" sz="2400" i="1" dirty="0"/>
              <a:t>x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</a:t>
            </a:r>
            <a:r>
              <a:rPr lang="tr-TR" sz="2400" dirty="0"/>
              <a:t> </a:t>
            </a:r>
            <a:r>
              <a:rPr lang="en-US" sz="2400" dirty="0"/>
              <a:t>modulates the frequency of a single oscillator.</a:t>
            </a:r>
            <a:endParaRPr lang="tr-TR" sz="2400" dirty="0"/>
          </a:p>
          <a:p>
            <a:endParaRPr lang="tr-TR" sz="2800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481668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728</Words>
  <Application>Microsoft Office PowerPoint</Application>
  <PresentationFormat>Geniş ekran</PresentationFormat>
  <Paragraphs>119</Paragraphs>
  <Slides>14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Teması</vt:lpstr>
      <vt:lpstr>ELE322  COMMUNICATION THEORY – I</vt:lpstr>
      <vt:lpstr>ELE322  COMMUNICATION THEORY 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gulerhacer13@gmail.com</cp:lastModifiedBy>
  <cp:revision>93</cp:revision>
  <dcterms:created xsi:type="dcterms:W3CDTF">2018-07-07T11:05:27Z</dcterms:created>
  <dcterms:modified xsi:type="dcterms:W3CDTF">2018-12-03T13:50:43Z</dcterms:modified>
</cp:coreProperties>
</file>