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3" r:id="rId3"/>
    <p:sldId id="269" r:id="rId4"/>
    <p:sldId id="266" r:id="rId5"/>
    <p:sldId id="295" r:id="rId6"/>
    <p:sldId id="267" r:id="rId7"/>
    <p:sldId id="296" r:id="rId8"/>
    <p:sldId id="268" r:id="rId9"/>
    <p:sldId id="297" r:id="rId10"/>
    <p:sldId id="25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CC2D42-B792-48BA-8931-DC8AC9CB3AA1}" v="1" dt="2018-12-27T18:36:45.9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6ACD3E-0B42-49D2-A989-B3D50B792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9F6773B-613A-489F-836E-FDDCB7D01F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4731A2-B517-446F-9472-C53FB53F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AD75-60B3-4C2B-BE57-F78151972B31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1F48F5-D9AF-4D37-B483-1E82364E8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17A939A-68ED-4326-BD24-D23BC41FB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C7269-081B-49FA-B1F8-608A4C27E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85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894B44D-E9C7-4517-B1ED-27F5E64F0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40CD5D9-0EDB-48E1-B27E-9C559503B0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5F87AA2-9939-44C7-94D1-6E076AE85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AD75-60B3-4C2B-BE57-F78151972B31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BF1BA7C-F332-4CB2-A1C3-00789FD23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74AE63-07B6-487F-9D96-21B88566B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C7269-081B-49FA-B1F8-608A4C27E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4102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18E2D23-31CD-46B1-AA21-7AFBFA4FD0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7903857-C046-4895-BE15-96AA8516D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D868E3-40AE-4C84-91B4-6CFC6472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AD75-60B3-4C2B-BE57-F78151972B31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F6F1C5-3B09-4DC4-B99D-57BD8B8A1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B8D5F1E-7F5C-414C-8428-4DF04B8EB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C7269-081B-49FA-B1F8-608A4C27E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289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>
            <a:extLst>
              <a:ext uri="{FF2B5EF4-FFF2-40B4-BE49-F238E27FC236}">
                <a16:creationId xmlns:a16="http://schemas.microsoft.com/office/drawing/2014/main" id="{1BA455EF-65B2-498A-A6E1-F042D4E8FD43}"/>
              </a:ext>
            </a:extLst>
          </p:cNvPr>
          <p:cNvGrpSpPr>
            <a:grpSpLocks/>
          </p:cNvGrpSpPr>
          <p:nvPr/>
        </p:nvGrpSpPr>
        <p:grpSpPr bwMode="auto">
          <a:xfrm>
            <a:off x="-42333" y="1"/>
            <a:ext cx="12238567" cy="6924675"/>
            <a:chOff x="-20" y="0"/>
            <a:chExt cx="5782" cy="4362"/>
          </a:xfrm>
        </p:grpSpPr>
        <p:sp>
          <p:nvSpPr>
            <p:cNvPr id="5" name="Rectangle 28" descr="Stonbk">
              <a:extLst>
                <a:ext uri="{FF2B5EF4-FFF2-40B4-BE49-F238E27FC236}">
                  <a16:creationId xmlns:a16="http://schemas.microsoft.com/office/drawing/2014/main" id="{E683286D-43FD-4A93-A420-125738D3D041}"/>
                </a:ext>
              </a:extLst>
            </p:cNvPr>
            <p:cNvSpPr>
              <a:spLocks noChangeArrowheads="1"/>
            </p:cNvSpPr>
            <p:nvPr userDrawn="1"/>
          </p:nvSpPr>
          <p:spPr bwMode="white">
            <a:xfrm>
              <a:off x="-15" y="5"/>
              <a:ext cx="5775" cy="4311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6" name="Rectangle 9">
              <a:extLst>
                <a:ext uri="{FF2B5EF4-FFF2-40B4-BE49-F238E27FC236}">
                  <a16:creationId xmlns:a16="http://schemas.microsoft.com/office/drawing/2014/main" id="{B6907B93-9B95-4F5B-8ACF-8F402C313FF3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0" y="0"/>
              <a:ext cx="743" cy="4334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>
                <a:latin typeface="Arial" charset="0"/>
              </a:endParaRPr>
            </a:p>
          </p:txBody>
        </p:sp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08E96EE1-C7A7-4693-B965-2A5EEA35077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695" y="0"/>
              <a:ext cx="50" cy="436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pic>
          <p:nvPicPr>
            <p:cNvPr id="8" name="Picture 11" descr="C:\My Documents\bits\Astonbnr.GIF">
              <a:extLst>
                <a:ext uri="{FF2B5EF4-FFF2-40B4-BE49-F238E27FC236}">
                  <a16:creationId xmlns:a16="http://schemas.microsoft.com/office/drawing/2014/main" id="{BA393415-2FA0-40CA-B7CD-E016259F24C9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3"/>
            <a:stretch>
              <a:fillRect/>
            </a:stretch>
          </p:blipFill>
          <p:spPr bwMode="gray">
            <a:xfrm>
              <a:off x="0" y="1705"/>
              <a:ext cx="5760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14">
              <a:extLst>
                <a:ext uri="{FF2B5EF4-FFF2-40B4-BE49-F238E27FC236}">
                  <a16:creationId xmlns:a16="http://schemas.microsoft.com/office/drawing/2014/main" id="{EAD0D8AE-96CA-41C4-B8E8-AA226B5018F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5400000">
              <a:off x="3204" y="-396"/>
              <a:ext cx="47" cy="50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10" name="Rectangle 12">
              <a:extLst>
                <a:ext uri="{FF2B5EF4-FFF2-40B4-BE49-F238E27FC236}">
                  <a16:creationId xmlns:a16="http://schemas.microsoft.com/office/drawing/2014/main" id="{C5A88D45-FC12-4C5B-9391-79D7E403759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 rot="5400000">
              <a:off x="3204" y="-852"/>
              <a:ext cx="47" cy="506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11" name="Rectangle 13">
              <a:extLst>
                <a:ext uri="{FF2B5EF4-FFF2-40B4-BE49-F238E27FC236}">
                  <a16:creationId xmlns:a16="http://schemas.microsoft.com/office/drawing/2014/main" id="{58B80CEB-E4CC-487F-9C0B-B08962E0472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-20" y="0"/>
              <a:ext cx="47" cy="434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12" name="Line 18">
              <a:extLst>
                <a:ext uri="{FF2B5EF4-FFF2-40B4-BE49-F238E27FC236}">
                  <a16:creationId xmlns:a16="http://schemas.microsoft.com/office/drawing/2014/main" id="{A0EC3F6F-8C61-4FD5-9F60-20EE12788A3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14" y="2118"/>
              <a:ext cx="281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Line 19">
              <a:extLst>
                <a:ext uri="{FF2B5EF4-FFF2-40B4-BE49-F238E27FC236}">
                  <a16:creationId xmlns:a16="http://schemas.microsoft.com/office/drawing/2014/main" id="{C53729EA-41AA-4C3A-98DE-5FE1A1F8D0E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V="1">
              <a:off x="27" y="2116"/>
              <a:ext cx="230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24">
              <a:extLst>
                <a:ext uri="{FF2B5EF4-FFF2-40B4-BE49-F238E27FC236}">
                  <a16:creationId xmlns:a16="http://schemas.microsoft.com/office/drawing/2014/main" id="{63FE2F64-FDFB-462D-BCCA-A40DEB6BA74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" y="2115"/>
              <a:ext cx="65" cy="86"/>
            </a:xfrm>
            <a:custGeom>
              <a:avLst/>
              <a:gdLst>
                <a:gd name="T0" fmla="*/ 0 w 65"/>
                <a:gd name="T1" fmla="*/ 0 h 86"/>
                <a:gd name="T2" fmla="*/ 15 w 65"/>
                <a:gd name="T3" fmla="*/ 12 h 86"/>
                <a:gd name="T4" fmla="*/ 27 w 65"/>
                <a:gd name="T5" fmla="*/ 23 h 86"/>
                <a:gd name="T6" fmla="*/ 36 w 65"/>
                <a:gd name="T7" fmla="*/ 35 h 86"/>
                <a:gd name="T8" fmla="*/ 47 w 65"/>
                <a:gd name="T9" fmla="*/ 45 h 86"/>
                <a:gd name="T10" fmla="*/ 56 w 65"/>
                <a:gd name="T11" fmla="*/ 66 h 86"/>
                <a:gd name="T12" fmla="*/ 63 w 65"/>
                <a:gd name="T13" fmla="*/ 80 h 86"/>
                <a:gd name="T14" fmla="*/ 65 w 65"/>
                <a:gd name="T15" fmla="*/ 86 h 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5" h="86">
                  <a:moveTo>
                    <a:pt x="0" y="0"/>
                  </a:moveTo>
                  <a:cubicBezTo>
                    <a:pt x="9" y="4"/>
                    <a:pt x="6" y="10"/>
                    <a:pt x="15" y="12"/>
                  </a:cubicBezTo>
                  <a:cubicBezTo>
                    <a:pt x="18" y="20"/>
                    <a:pt x="19" y="20"/>
                    <a:pt x="27" y="23"/>
                  </a:cubicBezTo>
                  <a:cubicBezTo>
                    <a:pt x="29" y="29"/>
                    <a:pt x="30" y="32"/>
                    <a:pt x="36" y="35"/>
                  </a:cubicBezTo>
                  <a:cubicBezTo>
                    <a:pt x="40" y="40"/>
                    <a:pt x="43" y="40"/>
                    <a:pt x="47" y="45"/>
                  </a:cubicBezTo>
                  <a:cubicBezTo>
                    <a:pt x="49" y="71"/>
                    <a:pt x="49" y="52"/>
                    <a:pt x="56" y="66"/>
                  </a:cubicBezTo>
                  <a:cubicBezTo>
                    <a:pt x="57" y="74"/>
                    <a:pt x="56" y="77"/>
                    <a:pt x="63" y="80"/>
                  </a:cubicBezTo>
                  <a:cubicBezTo>
                    <a:pt x="65" y="85"/>
                    <a:pt x="65" y="83"/>
                    <a:pt x="65" y="8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26">
              <a:extLst>
                <a:ext uri="{FF2B5EF4-FFF2-40B4-BE49-F238E27FC236}">
                  <a16:creationId xmlns:a16="http://schemas.microsoft.com/office/drawing/2014/main" id="{B7F5BA8D-18BC-44E1-8568-68FF1761AA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4" y="2118"/>
              <a:ext cx="71" cy="84"/>
            </a:xfrm>
            <a:custGeom>
              <a:avLst/>
              <a:gdLst>
                <a:gd name="T0" fmla="*/ 69 w 71"/>
                <a:gd name="T1" fmla="*/ 0 h 84"/>
                <a:gd name="T2" fmla="*/ 61 w 71"/>
                <a:gd name="T3" fmla="*/ 27 h 84"/>
                <a:gd name="T4" fmla="*/ 52 w 71"/>
                <a:gd name="T5" fmla="*/ 57 h 84"/>
                <a:gd name="T6" fmla="*/ 46 w 71"/>
                <a:gd name="T7" fmla="*/ 72 h 84"/>
                <a:gd name="T8" fmla="*/ 33 w 71"/>
                <a:gd name="T9" fmla="*/ 63 h 84"/>
                <a:gd name="T10" fmla="*/ 25 w 71"/>
                <a:gd name="T11" fmla="*/ 51 h 84"/>
                <a:gd name="T12" fmla="*/ 10 w 71"/>
                <a:gd name="T13" fmla="*/ 39 h 84"/>
                <a:gd name="T14" fmla="*/ 4 w 71"/>
                <a:gd name="T15" fmla="*/ 77 h 84"/>
                <a:gd name="T16" fmla="*/ 1 w 71"/>
                <a:gd name="T17" fmla="*/ 84 h 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1" h="84">
                  <a:moveTo>
                    <a:pt x="69" y="0"/>
                  </a:moveTo>
                  <a:cubicBezTo>
                    <a:pt x="65" y="10"/>
                    <a:pt x="71" y="21"/>
                    <a:pt x="61" y="27"/>
                  </a:cubicBezTo>
                  <a:cubicBezTo>
                    <a:pt x="59" y="37"/>
                    <a:pt x="62" y="55"/>
                    <a:pt x="52" y="57"/>
                  </a:cubicBezTo>
                  <a:cubicBezTo>
                    <a:pt x="49" y="62"/>
                    <a:pt x="49" y="67"/>
                    <a:pt x="46" y="72"/>
                  </a:cubicBezTo>
                  <a:cubicBezTo>
                    <a:pt x="38" y="71"/>
                    <a:pt x="39" y="67"/>
                    <a:pt x="33" y="63"/>
                  </a:cubicBezTo>
                  <a:cubicBezTo>
                    <a:pt x="30" y="58"/>
                    <a:pt x="27" y="56"/>
                    <a:pt x="25" y="51"/>
                  </a:cubicBezTo>
                  <a:cubicBezTo>
                    <a:pt x="23" y="38"/>
                    <a:pt x="25" y="38"/>
                    <a:pt x="10" y="39"/>
                  </a:cubicBezTo>
                  <a:cubicBezTo>
                    <a:pt x="8" y="51"/>
                    <a:pt x="18" y="72"/>
                    <a:pt x="4" y="77"/>
                  </a:cubicBezTo>
                  <a:cubicBezTo>
                    <a:pt x="0" y="82"/>
                    <a:pt x="1" y="79"/>
                    <a:pt x="1" y="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</p:grp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59467" y="1247775"/>
            <a:ext cx="10363200" cy="1143000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3867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CB8D5693-196B-4326-891D-1CC7FBBD3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682751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98D6BB3C-2792-4F41-8C98-F7ACA76233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933951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A59A1C10-EB66-4747-AA81-A43C1F9A36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05951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C58A6-1509-41D4-93A6-E4FEC15ABD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438069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44BFF39-C30F-4359-A49F-650051000D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7253DED5-18DF-4DC7-9CB1-FAEFA44EE8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FBE4B7B2-0CEF-46DE-B02D-903C73C928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FD7DC-F993-42BA-A96B-03897EC1B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79847"/>
      </p:ext>
    </p:extLst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6C2CE11C-FD81-4753-A25E-529A007379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74B4B7A4-CEB7-4B2F-A341-576547ECF7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D899979E-5794-4972-B0E4-49026FDCF8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6CF94-E230-4740-9F16-DF544959B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647559"/>
      </p:ext>
    </p:extLst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959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B316CE8C-1E3E-4863-822D-69A795230C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313BA3C-5CEE-4C89-8711-C39E49BBF5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D5EDBAF8-E04A-49E6-A5FF-13ECE6AF52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A32AF-D186-4849-9DA8-7E0BD6C19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26659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E263633A-440F-4E1D-AD99-6AF77408B0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9E8940EB-E3BE-4CEB-892A-2B1D799A4D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1AEAF0D0-6E23-4684-A387-FE0EB508C8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A7AC4-5F66-40B9-BA03-7365CD6FD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955641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D3CA0F5C-90B9-41EE-B782-7490221B6B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360F095B-73C8-4CCE-A916-D1A93B30A7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7A6C72BE-C08A-42DB-8F7E-1A247EC960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B1BDD-2BE8-4E5C-BAA6-8D93BF75B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11035"/>
      </p:ext>
    </p:extLst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E1BE22AF-89C3-49DA-82D0-BABAB74DC4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8BAE8EEC-6764-43A0-9936-E15E7A2BB1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BBE06774-66C1-449D-98B1-A6AC9EFDF2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6E240-1FFC-49D5-82AE-04FDFC9A6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80087"/>
      </p:ext>
    </p:extLst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DE100989-182A-4F49-BCD2-56383B8D47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728D845E-F068-49EA-BEF6-2349702316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A7A2F297-C805-40B0-8468-A998B74F48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EA71A-92D2-432C-8658-135496387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00631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E4F2C44-F808-49E5-835F-D103F687B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436D6A-E9A9-466B-91D8-86C4407C6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4013FF4-3C75-4AEE-BD4B-4AEC5B577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AD75-60B3-4C2B-BE57-F78151972B31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AB82FBB-68CC-4164-9743-C9A050B7A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4268B0-189A-4713-A5A8-AE83201BC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C7269-081B-49FA-B1F8-608A4C27E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346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E65432DE-BE9B-404F-B41B-4D5B65FAE1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8A9BF8AA-44A2-4DF7-91E0-67596910A4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BA13C9FF-04DB-41BD-8BB3-CC846DD3C3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7692B-4569-4B7F-9BF6-B3878D165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70421"/>
      </p:ext>
    </p:extLst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560A10D0-8F5A-45AC-B13A-E818F7ED92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6C4A9A3F-86EF-4B2D-AF63-DDF2E125A3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34DD6D2E-13F2-4A50-969E-97AB4B6C6B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1F326-4C0B-4D4F-B20F-4F94D4076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23621"/>
      </p:ext>
    </p:extLst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448800" y="609600"/>
            <a:ext cx="2590800" cy="54864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676400" y="609600"/>
            <a:ext cx="7569200" cy="54864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4E595772-674C-43CB-A8A9-A1D9600653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9549BFF1-DE20-4DB4-966D-B88571E02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103A9778-B803-41C3-A967-4971FEB907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7F3BF-0A4F-4D90-844C-8176812C2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200769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54AF9F-DE40-419A-A5A1-BD684CCC2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E5D117F-A52E-4695-8FD6-2B90960AD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0EF3126-6152-41E4-A94C-C8F80A88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AD75-60B3-4C2B-BE57-F78151972B31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1C5023-D788-4554-988B-38AF4D8BD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74EC47B-37B8-4BA0-B40F-9725BBEA4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C7269-081B-49FA-B1F8-608A4C27E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747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5860456-EAB3-4CEB-880B-D32AB1073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283493-EBFA-4E25-A568-DEE87847B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D65CB9E-5317-4568-99F4-E874C0BE1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9E9D8A7-C745-47E7-A5B8-6EA855CE3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AD75-60B3-4C2B-BE57-F78151972B31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BC74C5-2B2D-47CA-AA62-23973D93C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C85391E-1630-42F5-AE36-40E20E69E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C7269-081B-49FA-B1F8-608A4C27E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3972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1C8A814-EB13-40B5-882D-674E1316C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550AB41-9467-42B8-919A-8E018C1DB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4468751-F53E-40B0-B64B-F27902759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E715C78-767E-4B99-9FCA-979B2C7A5B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A1DCA60-577D-4A85-9E76-9C36FBF2CD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BC8257-5117-4CFA-82D4-F89ABEB6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AD75-60B3-4C2B-BE57-F78151972B31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6205841-5708-49FC-A3A2-87D122665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45B1E20-3783-4F7A-AD76-B0E0631CE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C7269-081B-49FA-B1F8-608A4C27E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338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94F68F-8CE5-4ED6-9E68-770603620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B6FD0EE-66E9-49C4-A87C-CDAB6A60A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AD75-60B3-4C2B-BE57-F78151972B31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822E4D1-5E5F-481F-9D20-5DCC36FFB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84DB036-1C5B-4401-AF3B-42C4534DA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C7269-081B-49FA-B1F8-608A4C27E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5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E00AF92-A9B4-4DF8-BAEE-C95B228B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AD75-60B3-4C2B-BE57-F78151972B31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9E75812-4E99-4F13-882A-D19B98B42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E8366A6-AAFA-4E56-81D2-F7845F48B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C7269-081B-49FA-B1F8-608A4C27E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589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5ED66D-CBB2-430B-BF14-C24A0E454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D21C3D-8E51-4803-B8F0-2D4A3C3AE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F7F9ADA-D267-42E4-BCF7-439A4ADCD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8D768EB-65C7-437F-B46C-4D586D4D7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AD75-60B3-4C2B-BE57-F78151972B31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FEFDE68-1877-44B0-AA0D-73C65A601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C10FFEB-6D4A-4C4F-ABAA-EB39FD0EF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C7269-081B-49FA-B1F8-608A4C27E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63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2435F70-908C-4309-97F2-C03387ED0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B9DAE59-E025-4509-A75E-68CF817BCE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6530101-85F4-4194-B174-4EE3C6C946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302B072-570F-459C-B445-505F3077F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AD75-60B3-4C2B-BE57-F78151972B31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767CD56-230A-4B20-81CE-E2953CD02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1430BFE-E142-48FC-B906-67AFE9723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C7269-081B-49FA-B1F8-608A4C27E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639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1B5C0B6-52C1-4625-B660-60F7FDD81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838C4C-DC3F-4FD4-9EF9-E3BCB5EC9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4CD36D7-CD2E-44B3-AAA7-CDFDCFEC14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4AD75-60B3-4C2B-BE57-F78151972B31}" type="datetimeFigureOut">
              <a:rPr lang="tr-TR" smtClean="0"/>
              <a:t>27.12.2018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1C958B-CFEB-4487-9CAC-C6465A3A11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D0C98AF-84EA-4986-BAD0-A023699316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C7269-081B-49FA-B1F8-608A4C27E1A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16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7">
            <a:extLst>
              <a:ext uri="{FF2B5EF4-FFF2-40B4-BE49-F238E27FC236}">
                <a16:creationId xmlns:a16="http://schemas.microsoft.com/office/drawing/2014/main" id="{A3B91098-E0F2-45E1-857C-77D8ACE94A58}"/>
              </a:ext>
            </a:extLst>
          </p:cNvPr>
          <p:cNvGrpSpPr>
            <a:grpSpLocks/>
          </p:cNvGrpSpPr>
          <p:nvPr/>
        </p:nvGrpSpPr>
        <p:grpSpPr bwMode="auto">
          <a:xfrm>
            <a:off x="0" y="1"/>
            <a:ext cx="12192000" cy="6869113"/>
            <a:chOff x="0" y="0"/>
            <a:chExt cx="5760" cy="4327"/>
          </a:xfrm>
        </p:grpSpPr>
        <p:sp>
          <p:nvSpPr>
            <p:cNvPr id="3075" name="Rectangle 3">
              <a:extLst>
                <a:ext uri="{FF2B5EF4-FFF2-40B4-BE49-F238E27FC236}">
                  <a16:creationId xmlns:a16="http://schemas.microsoft.com/office/drawing/2014/main" id="{4DE3A659-1A84-40AC-B65B-86C668DFA6F3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0" y="405"/>
              <a:ext cx="743" cy="3922"/>
            </a:xfrm>
            <a:prstGeom prst="rect">
              <a:avLst/>
            </a:pr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>
                <a:latin typeface="Arial" charset="0"/>
              </a:endParaRPr>
            </a:p>
          </p:txBody>
        </p:sp>
        <p:pic>
          <p:nvPicPr>
            <p:cNvPr id="1034" name="Picture 4" descr="C:\My Documents\bits\Astonbnr.GIF">
              <a:extLst>
                <a:ext uri="{FF2B5EF4-FFF2-40B4-BE49-F238E27FC236}">
                  <a16:creationId xmlns:a16="http://schemas.microsoft.com/office/drawing/2014/main" id="{3CDA581E-18C3-4853-998A-D7B3EEF92D1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163"/>
            <a:stretch>
              <a:fillRect/>
            </a:stretch>
          </p:blipFill>
          <p:spPr bwMode="gray">
            <a:xfrm>
              <a:off x="0" y="0"/>
              <a:ext cx="5760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5" name="Rectangle 5">
              <a:extLst>
                <a:ext uri="{FF2B5EF4-FFF2-40B4-BE49-F238E27FC236}">
                  <a16:creationId xmlns:a16="http://schemas.microsoft.com/office/drawing/2014/main" id="{39F30166-E750-4087-93E0-6A20ECE9C3ED}"/>
                </a:ext>
              </a:extLst>
            </p:cNvPr>
            <p:cNvSpPr>
              <a:spLocks noChangeArrowheads="1"/>
            </p:cNvSpPr>
            <p:nvPr userDrawn="1"/>
          </p:nvSpPr>
          <p:spPr bwMode="white">
            <a:xfrm>
              <a:off x="704" y="181"/>
              <a:ext cx="5056" cy="38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1036" name="Rectangle 6" descr="Stonbk">
              <a:extLst>
                <a:ext uri="{FF2B5EF4-FFF2-40B4-BE49-F238E27FC236}">
                  <a16:creationId xmlns:a16="http://schemas.microsoft.com/office/drawing/2014/main" id="{F64F11EB-4B9B-48C4-89F3-4C79AF6B3195}"/>
                </a:ext>
              </a:extLst>
            </p:cNvPr>
            <p:cNvSpPr>
              <a:spLocks noChangeArrowheads="1"/>
            </p:cNvSpPr>
            <p:nvPr userDrawn="1"/>
          </p:nvSpPr>
          <p:spPr bwMode="white">
            <a:xfrm>
              <a:off x="747" y="224"/>
              <a:ext cx="5013" cy="4092"/>
            </a:xfrm>
            <a:prstGeom prst="rect">
              <a:avLst/>
            </a:pr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1037" name="Rectangle 7">
              <a:extLst>
                <a:ext uri="{FF2B5EF4-FFF2-40B4-BE49-F238E27FC236}">
                  <a16:creationId xmlns:a16="http://schemas.microsoft.com/office/drawing/2014/main" id="{59F0E6D1-3338-4509-B730-F40889423160}"/>
                </a:ext>
              </a:extLst>
            </p:cNvPr>
            <p:cNvSpPr>
              <a:spLocks noChangeArrowheads="1"/>
            </p:cNvSpPr>
            <p:nvPr userDrawn="1"/>
          </p:nvSpPr>
          <p:spPr bwMode="white">
            <a:xfrm>
              <a:off x="703" y="186"/>
              <a:ext cx="46" cy="413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  <p:sp>
          <p:nvSpPr>
            <p:cNvPr id="1038" name="Line 8">
              <a:extLst>
                <a:ext uri="{FF2B5EF4-FFF2-40B4-BE49-F238E27FC236}">
                  <a16:creationId xmlns:a16="http://schemas.microsoft.com/office/drawing/2014/main" id="{ABD8FF0D-BBAC-4424-ABC2-AA137B80E511}"/>
                </a:ext>
              </a:extLst>
            </p:cNvPr>
            <p:cNvSpPr>
              <a:spLocks noChangeShapeType="1"/>
            </p:cNvSpPr>
            <p:nvPr userDrawn="1"/>
          </p:nvSpPr>
          <p:spPr bwMode="hidden">
            <a:xfrm>
              <a:off x="0" y="415"/>
              <a:ext cx="257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39" name="Line 9">
              <a:extLst>
                <a:ext uri="{FF2B5EF4-FFF2-40B4-BE49-F238E27FC236}">
                  <a16:creationId xmlns:a16="http://schemas.microsoft.com/office/drawing/2014/main" id="{3719A387-E773-4351-8243-31B74882BA00}"/>
                </a:ext>
              </a:extLst>
            </p:cNvPr>
            <p:cNvSpPr>
              <a:spLocks noChangeShapeType="1"/>
            </p:cNvSpPr>
            <p:nvPr userDrawn="1"/>
          </p:nvSpPr>
          <p:spPr bwMode="hidden">
            <a:xfrm>
              <a:off x="421" y="412"/>
              <a:ext cx="282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Rectangle 10">
              <a:extLst>
                <a:ext uri="{FF2B5EF4-FFF2-40B4-BE49-F238E27FC236}">
                  <a16:creationId xmlns:a16="http://schemas.microsoft.com/office/drawing/2014/main" id="{B40F0DE3-FF47-4211-801C-60F5AC5029F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7" cy="432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tr-TR" sz="2400"/>
            </a:p>
          </p:txBody>
        </p:sp>
      </p:grpSp>
      <p:sp>
        <p:nvSpPr>
          <p:cNvPr id="1027" name="Rectangle 11">
            <a:extLst>
              <a:ext uri="{FF2B5EF4-FFF2-40B4-BE49-F238E27FC236}">
                <a16:creationId xmlns:a16="http://schemas.microsoft.com/office/drawing/2014/main" id="{4A35598D-77AB-4067-8C7B-F40581DD49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8" name="Rectangle 12">
            <a:extLst>
              <a:ext uri="{FF2B5EF4-FFF2-40B4-BE49-F238E27FC236}">
                <a16:creationId xmlns:a16="http://schemas.microsoft.com/office/drawing/2014/main" id="{1BC35B74-0CB6-4E38-8BB2-1D4D71876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3085" name="Rectangle 13">
            <a:extLst>
              <a:ext uri="{FF2B5EF4-FFF2-40B4-BE49-F238E27FC236}">
                <a16:creationId xmlns:a16="http://schemas.microsoft.com/office/drawing/2014/main" id="{CEAFD891-3110-43A2-A4FA-195575F6C03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76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6" name="Rectangle 14">
            <a:extLst>
              <a:ext uri="{FF2B5EF4-FFF2-40B4-BE49-F238E27FC236}">
                <a16:creationId xmlns:a16="http://schemas.microsoft.com/office/drawing/2014/main" id="{1754F0E3-AD7B-4907-9793-2901AD5E3F7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27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7" name="Rectangle 15">
            <a:extLst>
              <a:ext uri="{FF2B5EF4-FFF2-40B4-BE49-F238E27FC236}">
                <a16:creationId xmlns:a16="http://schemas.microsoft.com/office/drawing/2014/main" id="{488569A4-86A5-43F4-AA96-23C32A63F5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68FC7AA-B095-4C3A-AFBA-DC5495D0CA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Rectangle 18">
            <a:extLst>
              <a:ext uri="{FF2B5EF4-FFF2-40B4-BE49-F238E27FC236}">
                <a16:creationId xmlns:a16="http://schemas.microsoft.com/office/drawing/2014/main" id="{89CA8923-7DD3-4E63-99B8-2E30896771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0133" y="268288"/>
            <a:ext cx="10701867" cy="74612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tr-TR" sz="2400"/>
          </a:p>
        </p:txBody>
      </p:sp>
    </p:spTree>
    <p:extLst>
      <p:ext uri="{BB962C8B-B14F-4D97-AF65-F5344CB8AC3E}">
        <p14:creationId xmlns:p14="http://schemas.microsoft.com/office/powerpoint/2010/main" val="151889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D5691C1-66A5-4D5D-A200-B0C2901BFCE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Zerdüştilik/Mecusilik</a:t>
            </a:r>
            <a:endParaRPr lang="en-US" altLang="tr-TR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5BFC367-F583-461F-BB98-01C6BD5B0D5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454400" y="3886200"/>
            <a:ext cx="6527800" cy="2438400"/>
          </a:xfrm>
        </p:spPr>
        <p:txBody>
          <a:bodyPr/>
          <a:lstStyle/>
          <a:p>
            <a:pPr eaLnBrk="1" hangingPunct="1"/>
            <a:endParaRPr lang="tr-TR" altLang="tr-TR" sz="2400"/>
          </a:p>
        </p:txBody>
      </p:sp>
      <p:pic>
        <p:nvPicPr>
          <p:cNvPr id="4100" name="Picture 4" descr="C:\My Documents\zoro1.bmp">
            <a:extLst>
              <a:ext uri="{FF2B5EF4-FFF2-40B4-BE49-F238E27FC236}">
                <a16:creationId xmlns:a16="http://schemas.microsoft.com/office/drawing/2014/main" id="{8D5DC277-515C-41C5-9915-BD6E31B8A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113" y="3933825"/>
            <a:ext cx="3962400" cy="200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>
            <a:extLst>
              <a:ext uri="{FF2B5EF4-FFF2-40B4-BE49-F238E27FC236}">
                <a16:creationId xmlns:a16="http://schemas.microsoft.com/office/drawing/2014/main" id="{1F8F102C-1507-4B49-B47E-9EB729EBAA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Peygamber: Zerdüşt</a:t>
            </a:r>
          </a:p>
        </p:txBody>
      </p:sp>
      <p:pic>
        <p:nvPicPr>
          <p:cNvPr id="5123" name="Picture 2" descr="C:\Users\baki adam\Pictures\Zerdüştjpg.jpg">
            <a:extLst>
              <a:ext uri="{FF2B5EF4-FFF2-40B4-BE49-F238E27FC236}">
                <a16:creationId xmlns:a16="http://schemas.microsoft.com/office/drawing/2014/main" id="{A7E97D8C-459A-44CD-B982-CED3E1A9DD4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7576" y="2438400"/>
            <a:ext cx="3159125" cy="3727450"/>
          </a:xfrm>
          <a:noFill/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>
            <a:extLst>
              <a:ext uri="{FF2B5EF4-FFF2-40B4-BE49-F238E27FC236}">
                <a16:creationId xmlns:a16="http://schemas.microsoft.com/office/drawing/2014/main" id="{14734888-1D2C-4218-8144-9104239C56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/>
          </a:p>
        </p:txBody>
      </p:sp>
      <p:sp>
        <p:nvSpPr>
          <p:cNvPr id="5123" name="2 İçerik Yer Tutucusu">
            <a:extLst>
              <a:ext uri="{FF2B5EF4-FFF2-40B4-BE49-F238E27FC236}">
                <a16:creationId xmlns:a16="http://schemas.microsoft.com/office/drawing/2014/main" id="{48D70078-FB41-4E84-B0D9-6EC2117BE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1300" y="1341438"/>
            <a:ext cx="7772400" cy="4754562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tr-TR" sz="2000" dirty="0"/>
              <a:t>Zerdüşt’ün milattan önce binli yıllarda ortaya koymaya çalıştığı ve fakat ondan sonra değişim ve dönüşüme uğrayarak varlığını günümüze dek korumuş eski dini geleneklerden biridir. </a:t>
            </a:r>
          </a:p>
          <a:p>
            <a:pPr eaLnBrk="1" hangingPunct="1">
              <a:defRPr/>
            </a:pPr>
            <a:r>
              <a:rPr lang="tr-TR" sz="2000" dirty="0"/>
              <a:t>Bu din, tarihsel süreçte </a:t>
            </a:r>
            <a:r>
              <a:rPr lang="tr-TR" sz="2000" dirty="0" err="1">
                <a:solidFill>
                  <a:srgbClr val="C00000"/>
                </a:solidFill>
              </a:rPr>
              <a:t>Aşavan</a:t>
            </a:r>
            <a:r>
              <a:rPr lang="tr-TR" sz="2000" dirty="0">
                <a:solidFill>
                  <a:srgbClr val="C00000"/>
                </a:solidFill>
              </a:rPr>
              <a:t>, </a:t>
            </a:r>
            <a:r>
              <a:rPr lang="tr-TR" sz="2000" dirty="0" err="1">
                <a:solidFill>
                  <a:srgbClr val="C00000"/>
                </a:solidFill>
              </a:rPr>
              <a:t>Mazdayesna</a:t>
            </a:r>
            <a:r>
              <a:rPr lang="tr-TR" sz="2000" dirty="0">
                <a:solidFill>
                  <a:srgbClr val="C00000"/>
                </a:solidFill>
              </a:rPr>
              <a:t>, </a:t>
            </a:r>
            <a:r>
              <a:rPr lang="tr-TR" sz="2000" dirty="0" err="1">
                <a:solidFill>
                  <a:srgbClr val="C00000"/>
                </a:solidFill>
              </a:rPr>
              <a:t>Zerathuştriş</a:t>
            </a:r>
            <a:r>
              <a:rPr lang="tr-TR" sz="2000" dirty="0">
                <a:solidFill>
                  <a:srgbClr val="C00000"/>
                </a:solidFill>
              </a:rPr>
              <a:t> </a:t>
            </a:r>
            <a:r>
              <a:rPr lang="tr-TR" sz="2000" dirty="0"/>
              <a:t>gibi isimlerle anılmıştır. </a:t>
            </a:r>
          </a:p>
          <a:p>
            <a:pPr eaLnBrk="1" hangingPunct="1">
              <a:defRPr/>
            </a:pPr>
            <a:r>
              <a:rPr lang="tr-TR" sz="2000" dirty="0"/>
              <a:t>İslam kaynaklarında bu dinin mensuplarına din adamı </a:t>
            </a:r>
            <a:r>
              <a:rPr lang="tr-TR" sz="2000" dirty="0" err="1"/>
              <a:t>mobedlerin</a:t>
            </a:r>
            <a:r>
              <a:rPr lang="tr-TR" sz="2000" dirty="0"/>
              <a:t> isimlerinden hareketle “Mecus” (Mecusiler) adı verilmiştir. </a:t>
            </a:r>
          </a:p>
          <a:p>
            <a:pPr eaLnBrk="1" hangingPunct="1">
              <a:defRPr/>
            </a:pPr>
            <a:r>
              <a:rPr lang="tr-TR" sz="2000" dirty="0"/>
              <a:t>Hindistan’a göç eden Mecusilere de Hintliler tarafından “Pers diyarından gelenler” anlamında “</a:t>
            </a:r>
            <a:r>
              <a:rPr lang="tr-TR" sz="2000" dirty="0" err="1">
                <a:solidFill>
                  <a:srgbClr val="C00000"/>
                </a:solidFill>
              </a:rPr>
              <a:t>Parsi</a:t>
            </a:r>
            <a:r>
              <a:rPr lang="tr-TR" sz="2000" dirty="0"/>
              <a:t>” ismi verilmiştir. </a:t>
            </a:r>
          </a:p>
          <a:p>
            <a:pPr eaLnBrk="1" hangingPunct="1">
              <a:defRPr/>
            </a:pPr>
            <a:r>
              <a:rPr lang="tr-TR" sz="2000" dirty="0"/>
              <a:t>Batılılar </a:t>
            </a:r>
            <a:r>
              <a:rPr lang="tr-TR" sz="2000" dirty="0" err="1"/>
              <a:t>Parsileri</a:t>
            </a:r>
            <a:r>
              <a:rPr lang="tr-TR" sz="2000" dirty="0"/>
              <a:t> ““</a:t>
            </a:r>
            <a:r>
              <a:rPr lang="tr-TR" sz="2000" dirty="0" err="1">
                <a:solidFill>
                  <a:srgbClr val="C00000"/>
                </a:solidFill>
              </a:rPr>
              <a:t>Zoroastrian</a:t>
            </a:r>
            <a:r>
              <a:rPr lang="tr-TR" sz="2000" dirty="0"/>
              <a:t>”, dinlerine de “</a:t>
            </a:r>
            <a:r>
              <a:rPr lang="tr-TR" sz="2000" dirty="0" err="1">
                <a:solidFill>
                  <a:srgbClr val="C00000"/>
                </a:solidFill>
              </a:rPr>
              <a:t>Zoroastrianism</a:t>
            </a:r>
            <a:r>
              <a:rPr lang="tr-TR" sz="2000" dirty="0"/>
              <a:t>” demişlerdir. Buradan hareketle bu dine Türkçede “</a:t>
            </a:r>
            <a:r>
              <a:rPr lang="tr-TR" sz="2000" dirty="0" err="1"/>
              <a:t>Zerdüştilik</a:t>
            </a:r>
            <a:r>
              <a:rPr lang="tr-TR" sz="2000" dirty="0"/>
              <a:t>” de denilmektedir. </a:t>
            </a:r>
          </a:p>
          <a:p>
            <a:pPr eaLnBrk="1" hangingPunct="1">
              <a:defRPr/>
            </a:pPr>
            <a:r>
              <a:rPr lang="tr-TR" sz="2000" dirty="0"/>
              <a:t>Tanrı </a:t>
            </a:r>
            <a:r>
              <a:rPr lang="tr-TR" sz="2000" dirty="0" err="1"/>
              <a:t>Ahura</a:t>
            </a:r>
            <a:r>
              <a:rPr lang="tr-TR" sz="2000" dirty="0"/>
              <a:t> Mazda’ya atfen </a:t>
            </a:r>
            <a:r>
              <a:rPr lang="tr-TR" sz="2000" dirty="0" err="1">
                <a:solidFill>
                  <a:srgbClr val="C00000"/>
                </a:solidFill>
              </a:rPr>
              <a:t>Mazdaizm</a:t>
            </a:r>
            <a:r>
              <a:rPr lang="tr-TR" sz="2000" dirty="0">
                <a:solidFill>
                  <a:srgbClr val="C00000"/>
                </a:solidFill>
              </a:rPr>
              <a:t> </a:t>
            </a:r>
            <a:r>
              <a:rPr lang="tr-TR" sz="2000" dirty="0"/>
              <a:t>de denmektedir</a:t>
            </a:r>
          </a:p>
          <a:p>
            <a:pPr eaLnBrk="1" hangingPunct="1">
              <a:defRPr/>
            </a:pPr>
            <a:endParaRPr lang="tr-TR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Unvan 1">
            <a:extLst>
              <a:ext uri="{FF2B5EF4-FFF2-40B4-BE49-F238E27FC236}">
                <a16:creationId xmlns:a16="http://schemas.microsoft.com/office/drawing/2014/main" id="{5B1BCB6E-FD8A-4BE6-B004-38E5E31F1D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6147" name="İçerik Yer Tutucusu 2">
            <a:extLst>
              <a:ext uri="{FF2B5EF4-FFF2-40B4-BE49-F238E27FC236}">
                <a16:creationId xmlns:a16="http://schemas.microsoft.com/office/drawing/2014/main" id="{9D24BE6F-0E48-46EE-8932-99CBDCB45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1300" y="1628775"/>
            <a:ext cx="7772400" cy="511333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eaLnBrk="1" hangingPunct="1">
              <a:buClr>
                <a:srgbClr val="E09142"/>
              </a:buClr>
              <a:defRPr/>
            </a:pPr>
            <a:r>
              <a:rPr lang="tr-TR" sz="2400" dirty="0" err="1">
                <a:solidFill>
                  <a:srgbClr val="333333"/>
                </a:solidFill>
              </a:rPr>
              <a:t>Ahura</a:t>
            </a:r>
            <a:r>
              <a:rPr lang="tr-TR" sz="2400" dirty="0">
                <a:solidFill>
                  <a:srgbClr val="333333"/>
                </a:solidFill>
              </a:rPr>
              <a:t> Mazda tektanrıcılığından </a:t>
            </a:r>
          </a:p>
          <a:p>
            <a:pPr eaLnBrk="1" hangingPunct="1">
              <a:buClr>
                <a:srgbClr val="E09142"/>
              </a:buClr>
              <a:defRPr/>
            </a:pPr>
            <a:r>
              <a:rPr lang="tr-TR" sz="2400" dirty="0" err="1">
                <a:solidFill>
                  <a:srgbClr val="FF0000"/>
                </a:solidFill>
              </a:rPr>
              <a:t>Ahura</a:t>
            </a:r>
            <a:r>
              <a:rPr lang="tr-TR" sz="2400" dirty="0">
                <a:solidFill>
                  <a:srgbClr val="FF0000"/>
                </a:solidFill>
              </a:rPr>
              <a:t> Mazda-</a:t>
            </a:r>
            <a:r>
              <a:rPr lang="tr-TR" sz="2400" dirty="0" err="1">
                <a:solidFill>
                  <a:srgbClr val="FF0000"/>
                </a:solidFill>
              </a:rPr>
              <a:t>Angra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Mainyu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>
                <a:solidFill>
                  <a:srgbClr val="333333"/>
                </a:solidFill>
              </a:rPr>
              <a:t>(Ehrimen) düalizmine, </a:t>
            </a:r>
          </a:p>
          <a:p>
            <a:pPr eaLnBrk="1" hangingPunct="1">
              <a:buClr>
                <a:srgbClr val="E09142"/>
              </a:buClr>
              <a:defRPr/>
            </a:pPr>
            <a:r>
              <a:rPr lang="tr-TR" sz="2400" dirty="0">
                <a:solidFill>
                  <a:srgbClr val="333333"/>
                </a:solidFill>
              </a:rPr>
              <a:t>Ateş kültüne kadar birbirinden oldukça farklı teolojik süreçlerden geçen </a:t>
            </a:r>
            <a:r>
              <a:rPr lang="tr-TR" sz="2400" dirty="0" err="1">
                <a:solidFill>
                  <a:srgbClr val="333333"/>
                </a:solidFill>
              </a:rPr>
              <a:t>Mecûsîlik</a:t>
            </a:r>
            <a:r>
              <a:rPr lang="tr-TR" sz="2400" dirty="0">
                <a:solidFill>
                  <a:srgbClr val="333333"/>
                </a:solidFill>
              </a:rPr>
              <a:t>, İslam öncesi dönemde Anadolu’dan Afganistan’a, Azerbaycan’dan Mısır’a ve Arabistan yarımadasına geniş bir coğrafyaya yayılmıştır. </a:t>
            </a:r>
          </a:p>
          <a:p>
            <a:pPr eaLnBrk="1" hangingPunct="1">
              <a:buClr>
                <a:srgbClr val="E09142"/>
              </a:buClr>
              <a:defRPr/>
            </a:pPr>
            <a:r>
              <a:rPr lang="tr-TR" sz="2400" dirty="0">
                <a:solidFill>
                  <a:srgbClr val="333333"/>
                </a:solidFill>
              </a:rPr>
              <a:t>Daha sonra diğer dinlerle yeterince rekabet edemediği için zayıflamıştır. Bu dinin mensupları günümüzde çoğunlukla Hindistan, İran, Kuzey Amerika ve Avrupa’da yaşamaktadır. Dünya üzerinde farklı coğrafyalarda yaşayan </a:t>
            </a:r>
            <a:r>
              <a:rPr lang="tr-TR" sz="2400" dirty="0" err="1">
                <a:solidFill>
                  <a:srgbClr val="333333"/>
                </a:solidFill>
              </a:rPr>
              <a:t>Mecûsîlerin</a:t>
            </a:r>
            <a:r>
              <a:rPr lang="tr-TR" sz="2400" dirty="0">
                <a:solidFill>
                  <a:srgbClr val="333333"/>
                </a:solidFill>
              </a:rPr>
              <a:t> toplamda 125.000-150.000 civarında olduğu tahmin edilmektedir. İran’da 20.000 civarında </a:t>
            </a:r>
            <a:r>
              <a:rPr lang="tr-TR" sz="2400" dirty="0" err="1">
                <a:solidFill>
                  <a:srgbClr val="333333"/>
                </a:solidFill>
              </a:rPr>
              <a:t>Mecûsî</a:t>
            </a:r>
            <a:r>
              <a:rPr lang="tr-TR" sz="2400" dirty="0">
                <a:solidFill>
                  <a:srgbClr val="333333"/>
                </a:solidFill>
              </a:rPr>
              <a:t>, Tahran, Kirman ve </a:t>
            </a:r>
            <a:r>
              <a:rPr lang="tr-TR" sz="2400" dirty="0" err="1">
                <a:solidFill>
                  <a:srgbClr val="333333"/>
                </a:solidFill>
              </a:rPr>
              <a:t>Yezd</a:t>
            </a:r>
            <a:r>
              <a:rPr lang="tr-TR" sz="2400" dirty="0">
                <a:solidFill>
                  <a:srgbClr val="333333"/>
                </a:solidFill>
              </a:rPr>
              <a:t> bölgelerinde yaşamaktadır. Hindistan’da ise tahminen 70.000 </a:t>
            </a:r>
            <a:r>
              <a:rPr lang="tr-TR" sz="2400" dirty="0" err="1">
                <a:solidFill>
                  <a:srgbClr val="C00000"/>
                </a:solidFill>
              </a:rPr>
              <a:t>Parsinin</a:t>
            </a:r>
            <a:r>
              <a:rPr lang="tr-TR" sz="2400" dirty="0">
                <a:solidFill>
                  <a:srgbClr val="C00000"/>
                </a:solidFill>
              </a:rPr>
              <a:t> </a:t>
            </a:r>
            <a:r>
              <a:rPr lang="tr-TR" sz="2400" dirty="0">
                <a:solidFill>
                  <a:srgbClr val="333333"/>
                </a:solidFill>
              </a:rPr>
              <a:t>yaşadığı kabul edilmektedir. </a:t>
            </a:r>
          </a:p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>
            <a:extLst>
              <a:ext uri="{FF2B5EF4-FFF2-40B4-BE49-F238E27FC236}">
                <a16:creationId xmlns:a16="http://schemas.microsoft.com/office/drawing/2014/main" id="{0C801559-7958-4271-9802-ECBABC9EC0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11439" y="692151"/>
            <a:ext cx="8027987" cy="771525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sz="3600"/>
              <a:t>Kutsal Metinler</a:t>
            </a:r>
            <a:r>
              <a:rPr lang="tr-TR" altLang="tr-TR"/>
              <a:t>: </a:t>
            </a:r>
            <a:r>
              <a:rPr lang="tr-TR" altLang="tr-TR">
                <a:solidFill>
                  <a:srgbClr val="C00000"/>
                </a:solidFill>
              </a:rPr>
              <a:t>Avesta ve Zend</a:t>
            </a:r>
            <a:endParaRPr lang="tr-TR" altLang="tr-TR"/>
          </a:p>
        </p:txBody>
      </p:sp>
      <p:sp>
        <p:nvSpPr>
          <p:cNvPr id="7171" name="2 İçerik Yer Tutucusu">
            <a:extLst>
              <a:ext uri="{FF2B5EF4-FFF2-40B4-BE49-F238E27FC236}">
                <a16:creationId xmlns:a16="http://schemas.microsoft.com/office/drawing/2014/main" id="{35FDEE1B-85A6-4AA8-9F87-F9280EF4F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1300" y="1628775"/>
            <a:ext cx="7772400" cy="5113338"/>
          </a:xfrm>
          <a:solidFill>
            <a:schemeClr val="accent1">
              <a:lumMod val="90000"/>
            </a:schemeClr>
          </a:solidFill>
        </p:spPr>
        <p:txBody>
          <a:bodyPr/>
          <a:lstStyle/>
          <a:p>
            <a:pPr>
              <a:defRPr/>
            </a:pPr>
            <a:r>
              <a:rPr lang="tr-TR" sz="2400" dirty="0" err="1"/>
              <a:t>Avesta</a:t>
            </a:r>
            <a:r>
              <a:rPr lang="tr-TR" sz="2400" dirty="0"/>
              <a:t>, geleneğe göre Zerdüşt’e melek </a:t>
            </a:r>
            <a:r>
              <a:rPr lang="tr-TR" sz="2400" i="1" dirty="0" err="1">
                <a:solidFill>
                  <a:srgbClr val="C00000"/>
                </a:solidFill>
              </a:rPr>
              <a:t>Behmen</a:t>
            </a:r>
            <a:r>
              <a:rPr lang="tr-TR" sz="2400" i="1" dirty="0">
                <a:solidFill>
                  <a:srgbClr val="C00000"/>
                </a:solidFill>
              </a:rPr>
              <a:t> </a:t>
            </a:r>
            <a:r>
              <a:rPr lang="tr-TR" sz="2400" dirty="0"/>
              <a:t>tarafından getirilen ilahi emirlerden oluşmaktadır.</a:t>
            </a:r>
          </a:p>
          <a:p>
            <a:pPr>
              <a:defRPr/>
            </a:pPr>
            <a:r>
              <a:rPr lang="tr-TR" sz="2400" dirty="0" err="1"/>
              <a:t>Avesta’nın</a:t>
            </a:r>
            <a:r>
              <a:rPr lang="tr-TR" sz="2400" dirty="0"/>
              <a:t> başlarda sözlü olarak nakledildiği, sonraları yazıya geçirildiği bilinmektedir</a:t>
            </a:r>
            <a:r>
              <a:rPr lang="tr-TR" dirty="0"/>
              <a:t>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dirty="0"/>
              <a:t>1</a:t>
            </a:r>
            <a:r>
              <a:rPr lang="tr-TR" sz="2400" dirty="0"/>
              <a:t>. </a:t>
            </a:r>
            <a:r>
              <a:rPr lang="tr-TR" sz="2400" dirty="0" err="1"/>
              <a:t>Yesna</a:t>
            </a:r>
            <a:r>
              <a:rPr lang="tr-TR" sz="2400" dirty="0"/>
              <a:t>: Teoloji, kozmoloji, </a:t>
            </a:r>
            <a:r>
              <a:rPr lang="tr-TR" sz="2400" dirty="0" err="1"/>
              <a:t>eskatoloji</a:t>
            </a:r>
            <a:r>
              <a:rPr lang="tr-TR" sz="2400" dirty="0"/>
              <a:t>, </a:t>
            </a:r>
            <a:r>
              <a:rPr lang="tr-TR" sz="2400" dirty="0" err="1"/>
              <a:t>litürji</a:t>
            </a:r>
            <a:r>
              <a:rPr lang="tr-TR" sz="2400" dirty="0"/>
              <a:t> genel. En önemli bölümü </a:t>
            </a:r>
            <a:r>
              <a:rPr lang="tr-TR" sz="2400" dirty="0" err="1">
                <a:solidFill>
                  <a:srgbClr val="C00000"/>
                </a:solidFill>
              </a:rPr>
              <a:t>Gata</a:t>
            </a:r>
            <a:r>
              <a:rPr lang="tr-TR" sz="2400" dirty="0" err="1"/>
              <a:t>’lar</a:t>
            </a:r>
            <a:endParaRPr lang="tr-TR" sz="24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 dirty="0"/>
              <a:t>2. </a:t>
            </a:r>
            <a:r>
              <a:rPr lang="tr-TR" sz="2400" dirty="0" err="1"/>
              <a:t>Yeşt</a:t>
            </a:r>
            <a:r>
              <a:rPr lang="tr-TR" sz="2400" dirty="0"/>
              <a:t>: Yakarılar, dualar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 dirty="0"/>
              <a:t>3. </a:t>
            </a:r>
            <a:r>
              <a:rPr lang="tr-TR" sz="2400" dirty="0" err="1"/>
              <a:t>Vendidad</a:t>
            </a:r>
            <a:r>
              <a:rPr lang="tr-TR" sz="2400" dirty="0"/>
              <a:t>: Yasa kitabı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 dirty="0"/>
              <a:t>4. </a:t>
            </a:r>
            <a:r>
              <a:rPr lang="tr-TR" sz="2400" dirty="0" err="1"/>
              <a:t>Horde</a:t>
            </a:r>
            <a:r>
              <a:rPr lang="tr-TR" sz="2400" dirty="0"/>
              <a:t> </a:t>
            </a:r>
            <a:r>
              <a:rPr lang="tr-TR" sz="2400" dirty="0" err="1"/>
              <a:t>Avesta</a:t>
            </a:r>
            <a:r>
              <a:rPr lang="tr-TR" sz="2400" dirty="0"/>
              <a:t>: İlk üç bölümün özeti. Din adamları el kitabı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 dirty="0"/>
              <a:t>5. </a:t>
            </a:r>
            <a:r>
              <a:rPr lang="tr-TR" sz="2400" dirty="0" err="1"/>
              <a:t>Visperad</a:t>
            </a:r>
            <a:r>
              <a:rPr lang="tr-TR" sz="2400" dirty="0"/>
              <a:t>: Dua kitabı dini gün ve bayramlarda okunacak dualar</a:t>
            </a: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Unvan 1">
            <a:extLst>
              <a:ext uri="{FF2B5EF4-FFF2-40B4-BE49-F238E27FC236}">
                <a16:creationId xmlns:a16="http://schemas.microsoft.com/office/drawing/2014/main" id="{CBF62EC9-17B2-4081-8F58-4EA03E3F92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tr-TR" altLang="tr-TR">
                <a:solidFill>
                  <a:srgbClr val="C00000"/>
                </a:solidFill>
              </a:rPr>
              <a:t>Zend</a:t>
            </a:r>
          </a:p>
        </p:txBody>
      </p:sp>
      <p:sp>
        <p:nvSpPr>
          <p:cNvPr id="8195" name="İçerik Yer Tutucusu 2">
            <a:extLst>
              <a:ext uri="{FF2B5EF4-FFF2-40B4-BE49-F238E27FC236}">
                <a16:creationId xmlns:a16="http://schemas.microsoft.com/office/drawing/2014/main" id="{D5FEB00C-0138-4E1D-8D83-0969D687915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90000"/>
            </a:schemeClr>
          </a:solidFill>
        </p:spPr>
        <p:txBody>
          <a:bodyPr/>
          <a:lstStyle/>
          <a:p>
            <a:pPr>
              <a:defRPr/>
            </a:pPr>
            <a:r>
              <a:rPr lang="tr-TR" dirty="0" err="1"/>
              <a:t>Avesta’nın</a:t>
            </a:r>
            <a:r>
              <a:rPr lang="tr-TR" dirty="0"/>
              <a:t> yorumları olarak bilinen ve </a:t>
            </a:r>
            <a:r>
              <a:rPr lang="tr-TR" dirty="0" err="1"/>
              <a:t>Sasani</a:t>
            </a:r>
            <a:r>
              <a:rPr lang="tr-TR" dirty="0"/>
              <a:t> dönemine tarihlenen metinlerdir.</a:t>
            </a: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>
            <a:extLst>
              <a:ext uri="{FF2B5EF4-FFF2-40B4-BE49-F238E27FC236}">
                <a16:creationId xmlns:a16="http://schemas.microsoft.com/office/drawing/2014/main" id="{12E0A473-98E1-447E-ABA3-AFA7254C87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/>
              <a:t>Ahura Mazda</a:t>
            </a:r>
          </a:p>
        </p:txBody>
      </p:sp>
      <p:pic>
        <p:nvPicPr>
          <p:cNvPr id="10243" name="Picture 2" descr="C:\Users\baki adam\Pictures\ahuramazda1.jpg">
            <a:extLst>
              <a:ext uri="{FF2B5EF4-FFF2-40B4-BE49-F238E27FC236}">
                <a16:creationId xmlns:a16="http://schemas.microsoft.com/office/drawing/2014/main" id="{F9C7ED73-D766-4BEF-A779-49F6DC2F37F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00664" y="1981200"/>
            <a:ext cx="2733675" cy="4114800"/>
          </a:xfrm>
          <a:noFill/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Unvan 1">
            <a:extLst>
              <a:ext uri="{FF2B5EF4-FFF2-40B4-BE49-F238E27FC236}">
                <a16:creationId xmlns:a16="http://schemas.microsoft.com/office/drawing/2014/main" id="{9612284D-7232-4C29-B8C6-9ACD0CA4B1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tr-TR" altLang="tr-TR"/>
              <a:t>Teloji</a:t>
            </a:r>
          </a:p>
        </p:txBody>
      </p:sp>
      <p:sp>
        <p:nvSpPr>
          <p:cNvPr id="9219" name="İçerik Yer Tutucusu 2">
            <a:extLst>
              <a:ext uri="{FF2B5EF4-FFF2-40B4-BE49-F238E27FC236}">
                <a16:creationId xmlns:a16="http://schemas.microsoft.com/office/drawing/2014/main" id="{22015F86-A1B3-4DE2-824F-3DEF1A0AC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1300" y="1981201"/>
            <a:ext cx="7772400" cy="4760913"/>
          </a:xfrm>
          <a:solidFill>
            <a:schemeClr val="accent5">
              <a:lumMod val="90000"/>
            </a:schemeClr>
          </a:solidFill>
        </p:spPr>
        <p:txBody>
          <a:bodyPr/>
          <a:lstStyle/>
          <a:p>
            <a:pPr>
              <a:defRPr/>
            </a:pPr>
            <a:r>
              <a:rPr lang="tr-TR" dirty="0"/>
              <a:t>Peygamber </a:t>
            </a:r>
            <a:r>
              <a:rPr lang="tr-TR" dirty="0">
                <a:solidFill>
                  <a:srgbClr val="C00000"/>
                </a:solidFill>
              </a:rPr>
              <a:t>Zerdüşt</a:t>
            </a:r>
          </a:p>
          <a:p>
            <a:pPr>
              <a:defRPr/>
            </a:pPr>
            <a:r>
              <a:rPr lang="tr-TR" dirty="0"/>
              <a:t>Tektanrıcılık: </a:t>
            </a:r>
            <a:r>
              <a:rPr lang="tr-TR" dirty="0" err="1">
                <a:solidFill>
                  <a:srgbClr val="C00000"/>
                </a:solidFill>
              </a:rPr>
              <a:t>Ahura</a:t>
            </a:r>
            <a:r>
              <a:rPr lang="tr-TR" dirty="0">
                <a:solidFill>
                  <a:srgbClr val="C00000"/>
                </a:solidFill>
              </a:rPr>
              <a:t> Mazda</a:t>
            </a:r>
          </a:p>
          <a:p>
            <a:pPr>
              <a:defRPr/>
            </a:pPr>
            <a:r>
              <a:rPr lang="tr-TR" dirty="0"/>
              <a:t>Düalizm: </a:t>
            </a:r>
            <a:r>
              <a:rPr lang="tr-TR" dirty="0" err="1">
                <a:solidFill>
                  <a:srgbClr val="C00000"/>
                </a:solidFill>
              </a:rPr>
              <a:t>Ahura</a:t>
            </a:r>
            <a:r>
              <a:rPr lang="tr-TR" dirty="0">
                <a:solidFill>
                  <a:srgbClr val="C00000"/>
                </a:solidFill>
              </a:rPr>
              <a:t> Mazda-</a:t>
            </a:r>
            <a:r>
              <a:rPr lang="tr-TR" dirty="0" err="1">
                <a:solidFill>
                  <a:srgbClr val="C00000"/>
                </a:solidFill>
              </a:rPr>
              <a:t>Angra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Mainyu</a:t>
            </a:r>
            <a:endParaRPr lang="tr-TR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tr-TR" i="1" dirty="0" err="1">
                <a:solidFill>
                  <a:srgbClr val="C00000"/>
                </a:solidFill>
              </a:rPr>
              <a:t>Ameşa</a:t>
            </a:r>
            <a:r>
              <a:rPr lang="tr-TR" i="1" dirty="0">
                <a:solidFill>
                  <a:srgbClr val="C00000"/>
                </a:solidFill>
              </a:rPr>
              <a:t> </a:t>
            </a:r>
            <a:r>
              <a:rPr lang="tr-TR" i="1" dirty="0" err="1">
                <a:solidFill>
                  <a:srgbClr val="C00000"/>
                </a:solidFill>
              </a:rPr>
              <a:t>Spentalar</a:t>
            </a:r>
            <a:r>
              <a:rPr lang="tr-TR" i="1" dirty="0">
                <a:solidFill>
                  <a:srgbClr val="C00000"/>
                </a:solidFill>
              </a:rPr>
              <a:t> </a:t>
            </a:r>
            <a:r>
              <a:rPr lang="tr-TR" dirty="0"/>
              <a:t>(Kutsal Ölümsüzler): Tapınılmaya layık </a:t>
            </a:r>
            <a:r>
              <a:rPr lang="tr-TR" dirty="0" err="1">
                <a:solidFill>
                  <a:srgbClr val="C00000"/>
                </a:solidFill>
              </a:rPr>
              <a:t>Yazata</a:t>
            </a:r>
            <a:r>
              <a:rPr lang="tr-TR" dirty="0" err="1"/>
              <a:t>lar</a:t>
            </a:r>
            <a:endParaRPr lang="tr-TR" dirty="0"/>
          </a:p>
          <a:p>
            <a:pPr>
              <a:defRPr/>
            </a:pPr>
            <a:r>
              <a:rPr lang="tr-TR" dirty="0" err="1"/>
              <a:t>İzedler</a:t>
            </a:r>
            <a:r>
              <a:rPr lang="tr-TR" dirty="0"/>
              <a:t>: Dünyadaki olayları yönlendiren kutsal varlıklar 33 tane</a:t>
            </a:r>
          </a:p>
          <a:p>
            <a:pPr>
              <a:defRPr/>
            </a:pPr>
            <a:r>
              <a:rPr lang="tr-TR" dirty="0"/>
              <a:t>Kurtarıcı </a:t>
            </a:r>
            <a:r>
              <a:rPr lang="tr-TR" dirty="0" err="1">
                <a:solidFill>
                  <a:srgbClr val="C00000"/>
                </a:solidFill>
              </a:rPr>
              <a:t>Saoşyant</a:t>
            </a:r>
            <a:endParaRPr lang="tr-TR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EBAB257-75B6-41F4-AC14-3902EA45BD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>
                <a:solidFill>
                  <a:schemeClr val="tx1"/>
                </a:solidFill>
                <a:latin typeface="Tahoma" panose="020B0604030504040204" pitchFamily="34" charset="0"/>
              </a:rPr>
              <a:t>Ateş Kültü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CA926EB-5EBD-44FB-A1E6-68C8E2E86F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tr-TR" dirty="0" err="1">
                <a:latin typeface="Tahoma" panose="020B0604030504040204" pitchFamily="34" charset="0"/>
              </a:rPr>
              <a:t>Ateşgedeler</a:t>
            </a:r>
            <a:endParaRPr lang="en-US" dirty="0">
              <a:latin typeface="Tahoma" panose="020B0604030504040204" pitchFamily="34" charset="0"/>
            </a:endParaRPr>
          </a:p>
          <a:p>
            <a:pPr eaLnBrk="1" hangingPunct="1">
              <a:defRPr/>
            </a:pPr>
            <a:r>
              <a:rPr lang="tr-TR" dirty="0">
                <a:latin typeface="Tahoma" panose="020B0604030504040204" pitchFamily="34" charset="0"/>
              </a:rPr>
              <a:t>Ölü defin şekli</a:t>
            </a:r>
          </a:p>
          <a:p>
            <a:pPr eaLnBrk="1" hangingPunct="1">
              <a:defRPr/>
            </a:pPr>
            <a:r>
              <a:rPr lang="tr-TR" dirty="0" err="1">
                <a:latin typeface="Tahoma" panose="020B0604030504040204" pitchFamily="34" charset="0"/>
              </a:rPr>
              <a:t>Çinvat</a:t>
            </a:r>
            <a:r>
              <a:rPr lang="tr-TR" dirty="0">
                <a:latin typeface="Tahoma" panose="020B0604030504040204" pitchFamily="34" charset="0"/>
              </a:rPr>
              <a:t> Köprüsü (</a:t>
            </a:r>
            <a:r>
              <a:rPr lang="tr-TR" dirty="0" err="1">
                <a:latin typeface="Tahoma" panose="020B0604030504040204" pitchFamily="34" charset="0"/>
              </a:rPr>
              <a:t>Çinvato</a:t>
            </a:r>
            <a:r>
              <a:rPr lang="tr-TR" dirty="0">
                <a:latin typeface="Tahoma" panose="020B0604030504040204" pitchFamily="34" charset="0"/>
              </a:rPr>
              <a:t> </a:t>
            </a:r>
            <a:r>
              <a:rPr lang="tr-TR" dirty="0" err="1">
                <a:latin typeface="Tahoma" panose="020B0604030504040204" pitchFamily="34" charset="0"/>
              </a:rPr>
              <a:t>Prato</a:t>
            </a:r>
            <a:r>
              <a:rPr lang="tr-TR" dirty="0">
                <a:latin typeface="Tahoma" panose="020B0604030504040204" pitchFamily="34" charset="0"/>
              </a:rPr>
              <a:t>)</a:t>
            </a:r>
          </a:p>
          <a:p>
            <a:pPr eaLnBrk="1" hangingPunct="1">
              <a:defRPr/>
            </a:pPr>
            <a:r>
              <a:rPr lang="tr-TR" dirty="0">
                <a:latin typeface="Tahoma" panose="020B0604030504040204" pitchFamily="34" charset="0"/>
              </a:rPr>
              <a:t>Kıyamet/Ahiret</a:t>
            </a:r>
            <a:endParaRPr lang="en-US" dirty="0">
              <a:latin typeface="Tahoma" panose="020B0604030504040204" pitchFamily="34" charset="0"/>
            </a:endParaRPr>
          </a:p>
          <a:p>
            <a:pPr eaLnBrk="1" hangingPunct="1">
              <a:defRPr/>
            </a:pPr>
            <a:r>
              <a:rPr lang="tr-TR" dirty="0">
                <a:latin typeface="Tahoma" panose="020B0604030504040204" pitchFamily="34" charset="0"/>
              </a:rPr>
              <a:t>Kurtarıcı </a:t>
            </a:r>
            <a:r>
              <a:rPr lang="tr-TR" dirty="0" err="1">
                <a:latin typeface="Tahoma" panose="020B0604030504040204" pitchFamily="34" charset="0"/>
              </a:rPr>
              <a:t>Saoşyant</a:t>
            </a:r>
            <a:endParaRPr lang="en-US" dirty="0">
              <a:latin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>
              <a:latin typeface="Tahoma" panose="020B0604030504040204" pitchFamily="34" charset="0"/>
            </a:endParaRPr>
          </a:p>
        </p:txBody>
      </p:sp>
      <p:pic>
        <p:nvPicPr>
          <p:cNvPr id="12292" name="Picture 4" descr="C:\My Documents\firetemple.bmp">
            <a:extLst>
              <a:ext uri="{FF2B5EF4-FFF2-40B4-BE49-F238E27FC236}">
                <a16:creationId xmlns:a16="http://schemas.microsoft.com/office/drawing/2014/main" id="{45062BA4-66ED-410B-BA11-C53061DA4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0"/>
            <a:ext cx="26670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  <p:bldP spid="25603" grpId="0" build="p" autoUpdateAnimBg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andstone">
  <a:themeElements>
    <a:clrScheme name="Sandstone 1">
      <a:dk1>
        <a:srgbClr val="333333"/>
      </a:dk1>
      <a:lt1>
        <a:srgbClr val="BAB9A0"/>
      </a:lt1>
      <a:dk2>
        <a:srgbClr val="000000"/>
      </a:dk2>
      <a:lt2>
        <a:srgbClr val="333329"/>
      </a:lt2>
      <a:accent1>
        <a:srgbClr val="F4F3D9"/>
      </a:accent1>
      <a:accent2>
        <a:srgbClr val="E09142"/>
      </a:accent2>
      <a:accent3>
        <a:srgbClr val="D9D9CD"/>
      </a:accent3>
      <a:accent4>
        <a:srgbClr val="2A2A2A"/>
      </a:accent4>
      <a:accent5>
        <a:srgbClr val="F8F8E9"/>
      </a:accent5>
      <a:accent6>
        <a:srgbClr val="CB833B"/>
      </a:accent6>
      <a:hlink>
        <a:srgbClr val="AE4828"/>
      </a:hlink>
      <a:folHlink>
        <a:srgbClr val="6A6954"/>
      </a:folHlink>
    </a:clrScheme>
    <a:fontScheme name="Sandsto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ndstone 1">
        <a:dk1>
          <a:srgbClr val="333333"/>
        </a:dk1>
        <a:lt1>
          <a:srgbClr val="BAB9A0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9D9CD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dstone 2">
        <a:dk1>
          <a:srgbClr val="333333"/>
        </a:dk1>
        <a:lt1>
          <a:srgbClr val="BDB9BF"/>
        </a:lt1>
        <a:dk2>
          <a:srgbClr val="000000"/>
        </a:dk2>
        <a:lt2>
          <a:srgbClr val="333329"/>
        </a:lt2>
        <a:accent1>
          <a:srgbClr val="F4F3D9"/>
        </a:accent1>
        <a:accent2>
          <a:srgbClr val="E09142"/>
        </a:accent2>
        <a:accent3>
          <a:srgbClr val="DBD9DC"/>
        </a:accent3>
        <a:accent4>
          <a:srgbClr val="2A2A2A"/>
        </a:accent4>
        <a:accent5>
          <a:srgbClr val="F8F8E9"/>
        </a:accent5>
        <a:accent6>
          <a:srgbClr val="CB833B"/>
        </a:accent6>
        <a:hlink>
          <a:srgbClr val="AE4828"/>
        </a:hlink>
        <a:folHlink>
          <a:srgbClr val="6A69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ndstone 3">
        <a:dk1>
          <a:srgbClr val="3D3D3D"/>
        </a:dk1>
        <a:lt1>
          <a:srgbClr val="EAEAEA"/>
        </a:lt1>
        <a:dk2>
          <a:srgbClr val="000000"/>
        </a:dk2>
        <a:lt2>
          <a:srgbClr val="333333"/>
        </a:lt2>
        <a:accent1>
          <a:srgbClr val="FFFFFF"/>
        </a:accent1>
        <a:accent2>
          <a:srgbClr val="969696"/>
        </a:accent2>
        <a:accent3>
          <a:srgbClr val="F3F3F3"/>
        </a:accent3>
        <a:accent4>
          <a:srgbClr val="333333"/>
        </a:accent4>
        <a:accent5>
          <a:srgbClr val="FFFFFF"/>
        </a:accent5>
        <a:accent6>
          <a:srgbClr val="878787"/>
        </a:accent6>
        <a:hlink>
          <a:srgbClr val="4D4D4D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</Words>
  <Application>Microsoft Office PowerPoint</Application>
  <PresentationFormat>Geniş ekran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Wingdings</vt:lpstr>
      <vt:lpstr>Office Teması</vt:lpstr>
      <vt:lpstr>Sandstone</vt:lpstr>
      <vt:lpstr>Zerdüştilik/Mecusilik</vt:lpstr>
      <vt:lpstr>Peygamber: Zerdüşt</vt:lpstr>
      <vt:lpstr>PowerPoint Sunusu</vt:lpstr>
      <vt:lpstr>PowerPoint Sunusu</vt:lpstr>
      <vt:lpstr>Kutsal Metinler: Avesta ve Zend</vt:lpstr>
      <vt:lpstr>Zend</vt:lpstr>
      <vt:lpstr>Ahura Mazda</vt:lpstr>
      <vt:lpstr>Teloji</vt:lpstr>
      <vt:lpstr>Ateş Kültü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Zerdüştilik/Mecusilik</dc:title>
  <dc:creator>bakiadam@hotmail.com</dc:creator>
  <cp:lastModifiedBy>bakiadam@hotmail.com</cp:lastModifiedBy>
  <cp:revision>1</cp:revision>
  <dcterms:created xsi:type="dcterms:W3CDTF">2018-12-27T18:36:42Z</dcterms:created>
  <dcterms:modified xsi:type="dcterms:W3CDTF">2018-12-27T18:36:48Z</dcterms:modified>
</cp:coreProperties>
</file>