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89" r:id="rId2"/>
    <p:sldId id="290" r:id="rId3"/>
    <p:sldId id="298" r:id="rId4"/>
    <p:sldId id="294" r:id="rId5"/>
    <p:sldId id="295" r:id="rId6"/>
    <p:sldId id="296" r:id="rId7"/>
    <p:sldId id="300" r:id="rId8"/>
    <p:sldId id="301" r:id="rId9"/>
    <p:sldId id="302" r:id="rId10"/>
    <p:sldId id="303" r:id="rId11"/>
    <p:sldId id="321" r:id="rId12"/>
    <p:sldId id="304" r:id="rId13"/>
    <p:sldId id="305" r:id="rId14"/>
    <p:sldId id="307" r:id="rId15"/>
    <p:sldId id="308" r:id="rId16"/>
    <p:sldId id="309" r:id="rId17"/>
    <p:sldId id="310" r:id="rId18"/>
    <p:sldId id="311" r:id="rId19"/>
    <p:sldId id="313" r:id="rId20"/>
    <p:sldId id="314" r:id="rId21"/>
    <p:sldId id="315" r:id="rId22"/>
    <p:sldId id="316" r:id="rId23"/>
    <p:sldId id="317" r:id="rId24"/>
    <p:sldId id="318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337" r:id="rId41"/>
    <p:sldId id="338" r:id="rId42"/>
    <p:sldId id="339" r:id="rId43"/>
    <p:sldId id="319" r:id="rId44"/>
    <p:sldId id="340" r:id="rId45"/>
    <p:sldId id="341" r:id="rId46"/>
    <p:sldId id="342" r:id="rId47"/>
    <p:sldId id="320" r:id="rId48"/>
    <p:sldId id="343" r:id="rId4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48095-178C-464D-9045-68B96F286F3D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E4B0-DA3E-4AE5-972D-EAA5696A3C6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7070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52D2-DF9A-4BD1-9E1F-14F80ABDBDDA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84D9-3BF0-48D0-AB5F-BA5962A7429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52D2-DF9A-4BD1-9E1F-14F80ABDBDDA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84D9-3BF0-48D0-AB5F-BA5962A7429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52D2-DF9A-4BD1-9E1F-14F80ABDBDDA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84D9-3BF0-48D0-AB5F-BA5962A7429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52D2-DF9A-4BD1-9E1F-14F80ABDBDDA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84D9-3BF0-48D0-AB5F-BA5962A7429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52D2-DF9A-4BD1-9E1F-14F80ABDBDDA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84D9-3BF0-48D0-AB5F-BA5962A7429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52D2-DF9A-4BD1-9E1F-14F80ABDBDDA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84D9-3BF0-48D0-AB5F-BA5962A7429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52D2-DF9A-4BD1-9E1F-14F80ABDBDDA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84D9-3BF0-48D0-AB5F-BA5962A7429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52D2-DF9A-4BD1-9E1F-14F80ABDBDDA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84D9-3BF0-48D0-AB5F-BA5962A7429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52D2-DF9A-4BD1-9E1F-14F80ABDBDDA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84D9-3BF0-48D0-AB5F-BA5962A7429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52D2-DF9A-4BD1-9E1F-14F80ABDBDDA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84D9-3BF0-48D0-AB5F-BA5962A7429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52D2-DF9A-4BD1-9E1F-14F80ABDBDDA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84D9-3BF0-48D0-AB5F-BA5962A7429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D52D2-DF9A-4BD1-9E1F-14F80ABDBDDA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584D9-3BF0-48D0-AB5F-BA5962A7429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907704" y="764704"/>
            <a:ext cx="4073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MİNERAL SINIFLAMASI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170863" y="1700808"/>
            <a:ext cx="826072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tr-TR" sz="2800" dirty="0"/>
              <a:t>Özel mineraloji (sistematik mineraloji) minerallerin</a:t>
            </a:r>
          </a:p>
          <a:p>
            <a:pPr algn="just"/>
            <a:r>
              <a:rPr lang="tr-TR" sz="2800" dirty="0" err="1"/>
              <a:t>kristalografik</a:t>
            </a:r>
            <a:r>
              <a:rPr lang="tr-TR" sz="2800" dirty="0"/>
              <a:t> ve fiziksel özelliklerini, kimyasal</a:t>
            </a:r>
          </a:p>
          <a:p>
            <a:pPr algn="just"/>
            <a:r>
              <a:rPr lang="tr-TR" sz="2800" dirty="0"/>
              <a:t>bileşimlerini ve yapılarını inceleyerek tanımlayan,</a:t>
            </a:r>
          </a:p>
          <a:p>
            <a:pPr algn="just"/>
            <a:r>
              <a:rPr lang="tr-TR" sz="2800" dirty="0"/>
              <a:t>ayrıca oluşumlarını ve kullanılma olanaklarını da</a:t>
            </a:r>
          </a:p>
          <a:p>
            <a:pPr algn="just"/>
            <a:r>
              <a:rPr lang="tr-TR" sz="2800" dirty="0"/>
              <a:t>araştıran bir bilim dalıdır</a:t>
            </a:r>
            <a:r>
              <a:rPr lang="tr-TR" sz="2800" dirty="0" smtClean="0"/>
              <a:t>.</a:t>
            </a:r>
          </a:p>
          <a:p>
            <a:pPr algn="just"/>
            <a:endParaRPr lang="tr-TR" sz="2800" dirty="0"/>
          </a:p>
          <a:p>
            <a:pPr algn="just"/>
            <a:r>
              <a:rPr lang="tr-TR" sz="2800" dirty="0" smtClean="0"/>
              <a:t>Doğada </a:t>
            </a:r>
            <a:r>
              <a:rPr lang="tr-TR" sz="2800" dirty="0"/>
              <a:t>yaklaşık 3500 </a:t>
            </a:r>
            <a:r>
              <a:rPr lang="tr-TR" sz="2800" dirty="0" smtClean="0"/>
              <a:t>ile 4000 mineral </a:t>
            </a:r>
            <a:r>
              <a:rPr lang="tr-TR" sz="2800" dirty="0"/>
              <a:t>tanımlanmıştır.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767804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132856"/>
            <a:ext cx="409681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795338"/>
            <a:ext cx="714375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538" y="866775"/>
            <a:ext cx="7400925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792773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758974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63067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80363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66794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548680"/>
            <a:ext cx="7495603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814559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899592" y="404664"/>
            <a:ext cx="6521209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/>
              <a:t>Mineraller değişik ölçütler esas alınarak</a:t>
            </a:r>
          </a:p>
          <a:p>
            <a:r>
              <a:rPr lang="tr-TR" sz="2400" dirty="0"/>
              <a:t>sınıflandırılabilir.</a:t>
            </a:r>
          </a:p>
          <a:p>
            <a:r>
              <a:rPr lang="tr-TR" sz="2400" dirty="0"/>
              <a:t>En yaygın kullanılanı</a:t>
            </a:r>
          </a:p>
          <a:p>
            <a:r>
              <a:rPr lang="tr-TR" sz="2400" dirty="0"/>
              <a:t>C.</a:t>
            </a:r>
            <a:r>
              <a:rPr lang="tr-TR" sz="2400" dirty="0" err="1"/>
              <a:t>Palache</a:t>
            </a:r>
            <a:r>
              <a:rPr lang="tr-TR" sz="2400" dirty="0"/>
              <a:t>, H.</a:t>
            </a:r>
            <a:r>
              <a:rPr lang="tr-TR" sz="2400" dirty="0" err="1"/>
              <a:t>Berman</a:t>
            </a:r>
            <a:r>
              <a:rPr lang="tr-TR" sz="2400" dirty="0"/>
              <a:t>, C.</a:t>
            </a:r>
            <a:r>
              <a:rPr lang="tr-TR" sz="2400" dirty="0" err="1"/>
              <a:t>Frondel</a:t>
            </a:r>
            <a:r>
              <a:rPr lang="tr-TR" sz="2400" dirty="0"/>
              <a:t> (1952) ve </a:t>
            </a:r>
            <a:r>
              <a:rPr lang="tr-TR" sz="2400" b="1" dirty="0"/>
              <a:t>H.</a:t>
            </a:r>
            <a:r>
              <a:rPr lang="tr-TR" sz="2400" b="1" dirty="0" err="1"/>
              <a:t>Strunz</a:t>
            </a:r>
            <a:endParaRPr lang="tr-TR" sz="2400" b="1" dirty="0"/>
          </a:p>
          <a:p>
            <a:r>
              <a:rPr lang="tr-TR" sz="2400" b="1" dirty="0"/>
              <a:t>(1966) tarafından kimyasal temele dayanan</a:t>
            </a:r>
          </a:p>
          <a:p>
            <a:r>
              <a:rPr lang="tr-TR" sz="2400" dirty="0"/>
              <a:t>sınıflama olup, aşağıdaki bölümlere, bu bölümler</a:t>
            </a:r>
          </a:p>
          <a:p>
            <a:r>
              <a:rPr lang="tr-TR" sz="2400" dirty="0"/>
              <a:t>de alt bölümlere ve gruplara ayrılmaktadır</a:t>
            </a:r>
            <a:r>
              <a:rPr lang="tr-TR" sz="2400" dirty="0" smtClean="0"/>
              <a:t>:</a:t>
            </a:r>
          </a:p>
          <a:p>
            <a:endParaRPr lang="tr-TR" sz="2400" dirty="0"/>
          </a:p>
          <a:p>
            <a:r>
              <a:rPr lang="tr-TR" sz="2400" dirty="0"/>
              <a:t>1. </a:t>
            </a:r>
            <a:r>
              <a:rPr lang="tr-TR" sz="2400" dirty="0" err="1"/>
              <a:t>Nabit</a:t>
            </a:r>
            <a:r>
              <a:rPr lang="tr-TR" sz="2400" dirty="0"/>
              <a:t> elementler,</a:t>
            </a:r>
          </a:p>
          <a:p>
            <a:r>
              <a:rPr lang="tr-TR" sz="2400" dirty="0"/>
              <a:t>2. Sülfürler,</a:t>
            </a:r>
          </a:p>
          <a:p>
            <a:r>
              <a:rPr lang="tr-TR" sz="2400" dirty="0"/>
              <a:t>3. Halojen tuzları,</a:t>
            </a:r>
          </a:p>
          <a:p>
            <a:r>
              <a:rPr lang="tr-TR" sz="2400" dirty="0"/>
              <a:t>4. Oksitler ve hidroksitler,</a:t>
            </a:r>
          </a:p>
          <a:p>
            <a:r>
              <a:rPr lang="sv-SE" sz="2400" dirty="0"/>
              <a:t>5. Nitratlar, Karbonatlar ve Boratlar</a:t>
            </a:r>
          </a:p>
          <a:p>
            <a:r>
              <a:rPr lang="tr-TR" sz="2400" dirty="0"/>
              <a:t>6. Sülfatlar, </a:t>
            </a:r>
            <a:r>
              <a:rPr lang="tr-TR" sz="2400" dirty="0" err="1"/>
              <a:t>kromatlar</a:t>
            </a:r>
            <a:r>
              <a:rPr lang="tr-TR" sz="2400" dirty="0"/>
              <a:t>, </a:t>
            </a:r>
            <a:r>
              <a:rPr lang="tr-TR" sz="2400" dirty="0" err="1"/>
              <a:t>molibdatlar</a:t>
            </a:r>
            <a:r>
              <a:rPr lang="tr-TR" sz="2400" dirty="0"/>
              <a:t>, </a:t>
            </a:r>
            <a:r>
              <a:rPr lang="tr-TR" sz="2400" dirty="0" err="1"/>
              <a:t>volframatlar</a:t>
            </a:r>
            <a:endParaRPr lang="tr-TR" sz="2400" dirty="0"/>
          </a:p>
          <a:p>
            <a:r>
              <a:rPr lang="tr-TR" sz="2400" dirty="0"/>
              <a:t>7. Fosfatlar,</a:t>
            </a:r>
            <a:r>
              <a:rPr lang="tr-TR" sz="2400" dirty="0" err="1"/>
              <a:t>arsenatlar</a:t>
            </a:r>
            <a:r>
              <a:rPr lang="tr-TR" sz="2400" dirty="0"/>
              <a:t>, </a:t>
            </a:r>
            <a:r>
              <a:rPr lang="tr-TR" sz="2400" dirty="0" err="1"/>
              <a:t>vanadatlar</a:t>
            </a:r>
            <a:r>
              <a:rPr lang="tr-TR" sz="2400" dirty="0"/>
              <a:t>,</a:t>
            </a:r>
          </a:p>
          <a:p>
            <a:r>
              <a:rPr lang="tr-TR" sz="2400" dirty="0"/>
              <a:t>8. Silikatlar,</a:t>
            </a:r>
          </a:p>
          <a:p>
            <a:r>
              <a:rPr lang="tr-TR" sz="2400" dirty="0"/>
              <a:t>9. Organik bileşikler (</a:t>
            </a:r>
            <a:r>
              <a:rPr lang="tr-TR" sz="2400" dirty="0" err="1"/>
              <a:t>okzalatlar</a:t>
            </a:r>
            <a:r>
              <a:rPr lang="tr-TR" sz="2400" dirty="0"/>
              <a:t>, organik asitler, …)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404664"/>
            <a:ext cx="8062033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00239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663760" cy="560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25" y="719138"/>
            <a:ext cx="691515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57299"/>
            <a:ext cx="7569845" cy="539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350" y="638175"/>
            <a:ext cx="73533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19125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638" y="561975"/>
            <a:ext cx="7324725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938" y="671513"/>
            <a:ext cx="7096125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638" y="833438"/>
            <a:ext cx="732472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894231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7798294" cy="562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" y="652463"/>
            <a:ext cx="773430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7041509" cy="51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435924" cy="564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141" y="620688"/>
            <a:ext cx="7644748" cy="54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7795178" cy="453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563106" cy="456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82379"/>
            <a:ext cx="6140723" cy="53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975" y="742950"/>
            <a:ext cx="725805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975" y="757238"/>
            <a:ext cx="725805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71695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038" y="857250"/>
            <a:ext cx="70199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57225"/>
            <a:ext cx="71628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75" y="866775"/>
            <a:ext cx="73342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75" y="771525"/>
            <a:ext cx="73342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313" y="700088"/>
            <a:ext cx="719137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627" y="764705"/>
            <a:ext cx="7862311" cy="5021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025" y="776288"/>
            <a:ext cx="721995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714375"/>
            <a:ext cx="72866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372902" cy="518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34377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263" y="733425"/>
            <a:ext cx="7229475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779973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857250"/>
            <a:ext cx="73437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647085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139</Words>
  <Application>Microsoft Office PowerPoint</Application>
  <PresentationFormat>Ekran Gösterisi (4:3)</PresentationFormat>
  <Paragraphs>25</Paragraphs>
  <Slides>48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48</vt:i4>
      </vt:variant>
    </vt:vector>
  </HeadingPairs>
  <TitlesOfParts>
    <vt:vector size="51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Administrator</dc:creator>
  <cp:lastModifiedBy>zehrasemrakarakas</cp:lastModifiedBy>
  <cp:revision>82</cp:revision>
  <dcterms:created xsi:type="dcterms:W3CDTF">2016-10-18T09:44:42Z</dcterms:created>
  <dcterms:modified xsi:type="dcterms:W3CDTF">2018-04-10T10:30:46Z</dcterms:modified>
</cp:coreProperties>
</file>