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92" r:id="rId5"/>
    <p:sldId id="259" r:id="rId6"/>
    <p:sldId id="295" r:id="rId7"/>
    <p:sldId id="260" r:id="rId8"/>
    <p:sldId id="297" r:id="rId9"/>
    <p:sldId id="298" r:id="rId10"/>
    <p:sldId id="261" r:id="rId11"/>
    <p:sldId id="284" r:id="rId12"/>
    <p:sldId id="285" r:id="rId13"/>
    <p:sldId id="263" r:id="rId14"/>
    <p:sldId id="267" r:id="rId15"/>
    <p:sldId id="268" r:id="rId16"/>
    <p:sldId id="272" r:id="rId17"/>
    <p:sldId id="277" r:id="rId18"/>
    <p:sldId id="278" r:id="rId19"/>
    <p:sldId id="279" r:id="rId20"/>
    <p:sldId id="286" r:id="rId21"/>
    <p:sldId id="288" r:id="rId2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64684F8-ACF1-43A4-A1CD-7918D8EF6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2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39" y="4861781"/>
            <a:ext cx="5678824" cy="46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6BD6B49-F7D1-4892-95B6-C0674E8E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91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556D2E-9E09-4764-A4DB-F1BB04AE25C6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FAF298-FF96-4043-ABE2-61F700D2780B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5E08-95F1-4917-905D-6D83B903C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42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B7BE-A1EA-4701-A2C9-DD564BEA5F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27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4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4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FE5C-AA9C-420F-A413-1B4772958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38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06BEE-69C7-463B-B918-59717A1AA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53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99A9-26AF-40F2-BD61-88C9BB270D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42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8E45-ED03-498B-9408-31E66C95E7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92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0E20-E909-4BA6-AAB9-4B5E9788DC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77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320AD-15E5-4E79-85D0-0236C91B0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34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C0F94-D656-4F58-B1E1-6E65483FC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4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63918-AA4A-43AA-B5FD-7AF605BD6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83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B2C6-25FF-4F51-87AE-B956CA7B52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91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7972D1DE-FE16-4C05-9E2E-C695858646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946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rgbClr val="A50021"/>
                </a:solidFill>
              </a:rPr>
              <a:t>Digital Systems and Binary Numbers</a:t>
            </a:r>
            <a:endParaRPr lang="en-US" altLang="en-US" smtClean="0">
              <a:solidFill>
                <a:srgbClr val="A5002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Based on book by Mano </a:t>
            </a:r>
            <a:r>
              <a:rPr lang="en-US" altLang="en-US" dirty="0" smtClean="0"/>
              <a:t>&amp; </a:t>
            </a:r>
            <a:r>
              <a:rPr lang="en-US" altLang="en-US" dirty="0" err="1" smtClean="0"/>
              <a:t>Ciletti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Chapter </a:t>
            </a:r>
            <a:r>
              <a:rPr lang="tr-TR" altLang="en-US" dirty="0" smtClean="0"/>
              <a:t>1</a:t>
            </a:r>
            <a:endParaRPr lang="en-US" altLang="en-US" dirty="0" smtClean="0"/>
          </a:p>
          <a:p>
            <a:pPr eaLnBrk="1" hangingPunct="1"/>
            <a:r>
              <a:rPr lang="en-US" altLang="en-US" sz="1800" dirty="0" smtClean="0">
                <a:solidFill>
                  <a:schemeClr val="accent2"/>
                </a:solidFill>
              </a:rPr>
              <a:t>Adapted from slides by </a:t>
            </a:r>
            <a:r>
              <a:rPr lang="en-US" altLang="en-US" sz="1800" dirty="0" err="1" smtClean="0">
                <a:solidFill>
                  <a:schemeClr val="accent2"/>
                </a:solidFill>
              </a:rPr>
              <a:t>Suleyman</a:t>
            </a:r>
            <a:r>
              <a:rPr lang="en-US" altLang="en-US" sz="1800" dirty="0" smtClean="0">
                <a:solidFill>
                  <a:schemeClr val="accent2"/>
                </a:solidFill>
              </a:rPr>
              <a:t> </a:t>
            </a:r>
            <a:r>
              <a:rPr lang="en-US" altLang="en-US" sz="1800" dirty="0" smtClean="0">
                <a:solidFill>
                  <a:schemeClr val="accent2"/>
                </a:solidFill>
              </a:rPr>
              <a:t>TOSUN</a:t>
            </a:r>
            <a:endParaRPr lang="en-US" altLang="en-US" sz="1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Complements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Simplifies </a:t>
            </a:r>
          </a:p>
          <a:p>
            <a:pPr lvl="1"/>
            <a:r>
              <a:rPr lang="tr-TR" altLang="en-US" smtClean="0"/>
              <a:t>the subtraction operation</a:t>
            </a:r>
          </a:p>
          <a:p>
            <a:pPr lvl="1"/>
            <a:r>
              <a:rPr lang="tr-TR" altLang="en-US" smtClean="0"/>
              <a:t>Logical operations</a:t>
            </a:r>
          </a:p>
          <a:p>
            <a:r>
              <a:rPr lang="tr-TR" altLang="en-US" smtClean="0"/>
              <a:t>Two types exist</a:t>
            </a:r>
          </a:p>
          <a:p>
            <a:pPr lvl="1"/>
            <a:r>
              <a:rPr lang="tr-TR" altLang="en-US" smtClean="0"/>
              <a:t>The radix complement (r’s complement)</a:t>
            </a:r>
          </a:p>
          <a:p>
            <a:pPr lvl="2"/>
            <a:r>
              <a:rPr lang="tr-TR" altLang="en-US" smtClean="0"/>
              <a:t>10’s complement, 2’s complement</a:t>
            </a:r>
          </a:p>
          <a:p>
            <a:pPr lvl="1"/>
            <a:r>
              <a:rPr lang="tr-TR" altLang="en-US" smtClean="0"/>
              <a:t>The diminished radix complement ((r-1)’s complement)</a:t>
            </a:r>
          </a:p>
          <a:p>
            <a:pPr lvl="2"/>
            <a:r>
              <a:rPr lang="tr-TR" altLang="en-US" smtClean="0"/>
              <a:t>9’s complement, 1’s complement</a:t>
            </a:r>
          </a:p>
          <a:p>
            <a:pPr lvl="1"/>
            <a:endParaRPr lang="tr-T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1’s complement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468313" y="1052514"/>
            <a:ext cx="8362951" cy="4530725"/>
          </a:xfrm>
        </p:spPr>
        <p:txBody>
          <a:bodyPr/>
          <a:lstStyle/>
          <a:p>
            <a:r>
              <a:rPr lang="tr-TR" altLang="en-US" smtClean="0"/>
              <a:t>For binary numbers, r=2 and r-1=1.</a:t>
            </a:r>
          </a:p>
          <a:p>
            <a:r>
              <a:rPr lang="tr-TR" altLang="en-US" i="1" smtClean="0"/>
              <a:t>1’s complement of N is </a:t>
            </a:r>
            <a:r>
              <a:rPr lang="tr-TR" altLang="en-US" smtClean="0"/>
              <a:t>(</a:t>
            </a:r>
            <a:r>
              <a:rPr lang="tr-TR" altLang="en-US" i="1" smtClean="0"/>
              <a:t>2</a:t>
            </a:r>
            <a:r>
              <a:rPr lang="tr-TR" altLang="en-US" i="1" baseline="30000" smtClean="0"/>
              <a:t>n</a:t>
            </a:r>
            <a:r>
              <a:rPr lang="tr-TR" altLang="en-US" smtClean="0"/>
              <a:t>-1)-</a:t>
            </a:r>
            <a:r>
              <a:rPr lang="tr-TR" altLang="en-US" i="1" smtClean="0"/>
              <a:t>N</a:t>
            </a:r>
          </a:p>
          <a:p>
            <a:r>
              <a:rPr lang="tr-TR" altLang="en-US" i="1" smtClean="0"/>
              <a:t>If n=4, 2</a:t>
            </a:r>
            <a:r>
              <a:rPr lang="tr-TR" altLang="en-US" i="1" baseline="30000" smtClean="0"/>
              <a:t>n</a:t>
            </a:r>
            <a:r>
              <a:rPr lang="tr-TR" altLang="en-US" smtClean="0"/>
              <a:t>=10000. So, </a:t>
            </a:r>
            <a:r>
              <a:rPr lang="tr-TR" altLang="en-US" i="1" smtClean="0"/>
              <a:t>2</a:t>
            </a:r>
            <a:r>
              <a:rPr lang="tr-TR" altLang="en-US" i="1" baseline="30000" smtClean="0"/>
              <a:t>n</a:t>
            </a:r>
            <a:r>
              <a:rPr lang="tr-TR" altLang="en-US" smtClean="0"/>
              <a:t>-1=1111.</a:t>
            </a:r>
          </a:p>
          <a:p>
            <a:r>
              <a:rPr lang="tr-TR" altLang="en-US" i="1" smtClean="0">
                <a:solidFill>
                  <a:srgbClr val="FF0000"/>
                </a:solidFill>
              </a:rPr>
              <a:t>To determine the 1’s complement of a number, subtract each digit from 1.</a:t>
            </a:r>
          </a:p>
          <a:p>
            <a:r>
              <a:rPr lang="tr-TR" altLang="en-US" i="1" smtClean="0">
                <a:solidFill>
                  <a:srgbClr val="FF0000"/>
                </a:solidFill>
              </a:rPr>
              <a:t>Or, bit flip!!! Replace 0’s with 1’s, 1’s with 0’s!!!</a:t>
            </a:r>
          </a:p>
          <a:p>
            <a:pPr lvl="1"/>
            <a:endParaRPr lang="tr-TR" altLang="en-US" i="1" smtClean="0"/>
          </a:p>
          <a:p>
            <a:r>
              <a:rPr lang="tr-TR" altLang="en-US" i="1" smtClean="0"/>
              <a:t>Example: </a:t>
            </a:r>
          </a:p>
          <a:p>
            <a:pPr lvl="1"/>
            <a:r>
              <a:rPr lang="tr-TR" altLang="en-US" i="1" smtClean="0"/>
              <a:t>If N= 1011000, 1’s comp.= 0100111 </a:t>
            </a:r>
          </a:p>
          <a:p>
            <a:pPr lvl="1"/>
            <a:r>
              <a:rPr lang="tr-TR" altLang="en-US" i="1" smtClean="0"/>
              <a:t>If N= 010110, 1’s comp.= 101001</a:t>
            </a:r>
          </a:p>
          <a:p>
            <a:endParaRPr lang="tr-T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2’s complement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468313" y="1052514"/>
            <a:ext cx="8362951" cy="4530725"/>
          </a:xfrm>
        </p:spPr>
        <p:txBody>
          <a:bodyPr/>
          <a:lstStyle/>
          <a:p>
            <a:r>
              <a:rPr lang="tr-TR" altLang="en-US" dirty="0" smtClean="0"/>
              <a:t>For binary numbers, r=2, </a:t>
            </a:r>
            <a:r>
              <a:rPr lang="tr-TR" altLang="en-US" i="1" dirty="0" smtClean="0"/>
              <a:t>2’s complement of N is 2</a:t>
            </a:r>
            <a:r>
              <a:rPr lang="tr-TR" altLang="en-US" i="1" baseline="30000" dirty="0" smtClean="0"/>
              <a:t>n</a:t>
            </a:r>
            <a:r>
              <a:rPr lang="tr-TR" altLang="en-US" dirty="0" smtClean="0"/>
              <a:t>-</a:t>
            </a:r>
            <a:r>
              <a:rPr lang="tr-TR" altLang="en-US" i="1" dirty="0" smtClean="0"/>
              <a:t>N</a:t>
            </a:r>
          </a:p>
          <a:p>
            <a:r>
              <a:rPr lang="tr-TR" altLang="en-US" i="1" dirty="0" smtClean="0">
                <a:solidFill>
                  <a:srgbClr val="FF0000"/>
                </a:solidFill>
              </a:rPr>
              <a:t>To determine the 2’s complement of a number, determine 1’s complement and add 1 to it.</a:t>
            </a:r>
          </a:p>
          <a:p>
            <a:r>
              <a:rPr lang="tr-TR" altLang="en-US" i="1" dirty="0" smtClean="0"/>
              <a:t>Example: </a:t>
            </a:r>
          </a:p>
          <a:p>
            <a:pPr lvl="1"/>
            <a:r>
              <a:rPr lang="tr-TR" altLang="en-US" i="1" dirty="0" smtClean="0"/>
              <a:t>If N= 1011001, 1’s comp.= 0100110, 2’s comp.=0100111 </a:t>
            </a:r>
          </a:p>
          <a:p>
            <a:pPr lvl="1"/>
            <a:r>
              <a:rPr lang="tr-TR" altLang="en-US" i="1" dirty="0" smtClean="0"/>
              <a:t>If N= 1101100, 2’s comp.= 0010100</a:t>
            </a:r>
          </a:p>
          <a:p>
            <a:r>
              <a:rPr lang="tr-TR" altLang="en-US" sz="1800" dirty="0" smtClean="0"/>
              <a:t>Another way of finding 2’s comp.: Leave all least significant 0’s and the first 1 unchanged, bit flip the remaning digits.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Subtraction with Complements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sz="2000" dirty="0" err="1" smtClean="0"/>
              <a:t>Minuend</a:t>
            </a:r>
            <a:r>
              <a:rPr lang="tr-TR" sz="2000" dirty="0" smtClean="0"/>
              <a:t>:        101101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000" dirty="0" err="1" smtClean="0"/>
              <a:t>Subtrahend</a:t>
            </a:r>
            <a:r>
              <a:rPr lang="tr-TR" sz="2000" dirty="0" smtClean="0"/>
              <a:t>:   100111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000" dirty="0" err="1" smtClean="0"/>
              <a:t>Difference</a:t>
            </a:r>
            <a:r>
              <a:rPr lang="tr-TR" sz="2000" dirty="0" smtClean="0"/>
              <a:t>:     000110</a:t>
            </a:r>
          </a:p>
          <a:p>
            <a:pPr>
              <a:defRPr/>
            </a:pPr>
            <a:endParaRPr lang="tr-TR" sz="20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2000" dirty="0" err="1" smtClean="0"/>
              <a:t>Add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minuend</a:t>
            </a:r>
            <a:r>
              <a:rPr lang="tr-TR" sz="2000" dirty="0" smtClean="0"/>
              <a:t> M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r’s</a:t>
            </a:r>
            <a:r>
              <a:rPr lang="tr-TR" sz="2000" dirty="0" smtClean="0"/>
              <a:t> </a:t>
            </a:r>
            <a:r>
              <a:rPr lang="tr-TR" sz="2000" dirty="0" err="1" smtClean="0"/>
              <a:t>complement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subtrahend</a:t>
            </a:r>
            <a:r>
              <a:rPr lang="tr-TR" sz="2000" dirty="0" smtClean="0"/>
              <a:t> N.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tr-TR" sz="2000" dirty="0" smtClean="0"/>
              <a:t>         M + (</a:t>
            </a:r>
            <a:r>
              <a:rPr lang="tr-TR" sz="2000" i="1" dirty="0" err="1" smtClean="0"/>
              <a:t>r</a:t>
            </a:r>
            <a:r>
              <a:rPr lang="tr-TR" sz="2000" i="1" baseline="30000" dirty="0" err="1" smtClean="0"/>
              <a:t>n</a:t>
            </a:r>
            <a:r>
              <a:rPr lang="tr-TR" sz="2000" dirty="0" smtClean="0"/>
              <a:t>-</a:t>
            </a:r>
            <a:r>
              <a:rPr lang="tr-TR" sz="2000" i="1" dirty="0" smtClean="0"/>
              <a:t>N) = M - N+</a:t>
            </a:r>
            <a:r>
              <a:rPr lang="tr-TR" sz="2000" i="1" dirty="0" err="1" smtClean="0"/>
              <a:t>r</a:t>
            </a:r>
            <a:r>
              <a:rPr lang="tr-TR" sz="2000" i="1" baseline="30000" dirty="0" err="1" smtClean="0"/>
              <a:t>n</a:t>
            </a:r>
            <a:endParaRPr lang="tr-TR" sz="2000" dirty="0" smtClean="0"/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tr-TR" sz="2000" dirty="0" err="1" smtClean="0"/>
              <a:t>If</a:t>
            </a:r>
            <a:r>
              <a:rPr lang="tr-TR" sz="2000" dirty="0" smtClean="0"/>
              <a:t> M&gt;=N,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sum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produce</a:t>
            </a:r>
            <a:r>
              <a:rPr lang="tr-TR" sz="2000" dirty="0" smtClean="0"/>
              <a:t> an </a:t>
            </a:r>
            <a:r>
              <a:rPr lang="tr-TR" sz="2000" dirty="0" err="1" smtClean="0"/>
              <a:t>end</a:t>
            </a:r>
            <a:r>
              <a:rPr lang="tr-TR" sz="2000" dirty="0" smtClean="0"/>
              <a:t> </a:t>
            </a:r>
            <a:r>
              <a:rPr lang="tr-TR" sz="2000" dirty="0" err="1" smtClean="0"/>
              <a:t>carry</a:t>
            </a:r>
            <a:r>
              <a:rPr lang="tr-TR" sz="2000" dirty="0" smtClean="0"/>
              <a:t>. </a:t>
            </a:r>
            <a:r>
              <a:rPr lang="tr-TR" sz="2000" dirty="0" err="1" smtClean="0"/>
              <a:t>Discard</a:t>
            </a:r>
            <a:r>
              <a:rPr lang="tr-TR" sz="2000" dirty="0" smtClean="0"/>
              <a:t> it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what</a:t>
            </a:r>
            <a:r>
              <a:rPr lang="tr-TR" sz="2000" dirty="0" smtClean="0"/>
              <a:t> is </a:t>
            </a:r>
            <a:r>
              <a:rPr lang="tr-TR" sz="2000" dirty="0" err="1" smtClean="0"/>
              <a:t>left</a:t>
            </a:r>
            <a:r>
              <a:rPr lang="tr-TR" sz="2000" dirty="0" smtClean="0"/>
              <a:t> is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result</a:t>
            </a:r>
            <a:r>
              <a:rPr lang="tr-TR" sz="2000" dirty="0" smtClean="0"/>
              <a:t> M-N.</a:t>
            </a:r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tr-TR" sz="2000" dirty="0" err="1" smtClean="0"/>
              <a:t>If</a:t>
            </a:r>
            <a:r>
              <a:rPr lang="tr-TR" sz="2000" dirty="0" smtClean="0"/>
              <a:t> M&lt;N,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sum</a:t>
            </a:r>
            <a:r>
              <a:rPr lang="tr-TR" sz="2000" dirty="0" smtClean="0"/>
              <a:t> </a:t>
            </a:r>
            <a:r>
              <a:rPr lang="tr-TR" sz="2000" dirty="0" err="1" smtClean="0"/>
              <a:t>does</a:t>
            </a:r>
            <a:r>
              <a:rPr lang="tr-TR" sz="2000" dirty="0" smtClean="0"/>
              <a:t> not </a:t>
            </a:r>
            <a:r>
              <a:rPr lang="tr-TR" sz="2000" dirty="0" err="1" smtClean="0"/>
              <a:t>produce</a:t>
            </a:r>
            <a:r>
              <a:rPr lang="tr-TR" sz="2000" dirty="0" smtClean="0"/>
              <a:t> an </a:t>
            </a:r>
            <a:r>
              <a:rPr lang="tr-TR" sz="2000" dirty="0" err="1" smtClean="0"/>
              <a:t>end</a:t>
            </a:r>
            <a:r>
              <a:rPr lang="tr-TR" sz="2000" dirty="0" smtClean="0"/>
              <a:t> </a:t>
            </a:r>
            <a:r>
              <a:rPr lang="tr-TR" sz="2000" dirty="0" err="1" smtClean="0"/>
              <a:t>carry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is </a:t>
            </a:r>
            <a:r>
              <a:rPr lang="tr-TR" sz="2000" dirty="0" err="1" smtClean="0"/>
              <a:t>equal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   </a:t>
            </a:r>
            <a:r>
              <a:rPr lang="tr-TR" sz="2000" i="1" dirty="0" err="1" smtClean="0"/>
              <a:t>r</a:t>
            </a:r>
            <a:r>
              <a:rPr lang="tr-TR" sz="2000" i="1" baseline="30000" dirty="0" err="1" smtClean="0"/>
              <a:t>n</a:t>
            </a:r>
            <a:r>
              <a:rPr lang="tr-TR" sz="2000" dirty="0" smtClean="0"/>
              <a:t>-(</a:t>
            </a:r>
            <a:r>
              <a:rPr lang="tr-TR" sz="2000" i="1" dirty="0" smtClean="0"/>
              <a:t>N-M) .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obtain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answer</a:t>
            </a:r>
            <a:r>
              <a:rPr lang="tr-TR" sz="2000" dirty="0" smtClean="0"/>
              <a:t> in a </a:t>
            </a:r>
            <a:r>
              <a:rPr lang="tr-TR" sz="2000" dirty="0" err="1" smtClean="0"/>
              <a:t>familiar</a:t>
            </a:r>
            <a:r>
              <a:rPr lang="tr-TR" sz="2000" dirty="0" smtClean="0"/>
              <a:t> form, </a:t>
            </a:r>
            <a:r>
              <a:rPr lang="tr-TR" sz="2000" dirty="0" err="1" smtClean="0"/>
              <a:t>take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r’s</a:t>
            </a:r>
            <a:r>
              <a:rPr lang="tr-TR" sz="2000" dirty="0" smtClean="0"/>
              <a:t> </a:t>
            </a:r>
            <a:r>
              <a:rPr lang="tr-TR" sz="2000" dirty="0" err="1" smtClean="0"/>
              <a:t>complement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sum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place</a:t>
            </a:r>
            <a:r>
              <a:rPr lang="tr-TR" sz="2000" dirty="0" smtClean="0"/>
              <a:t> a </a:t>
            </a:r>
            <a:r>
              <a:rPr lang="tr-TR" sz="2000" dirty="0" err="1" smtClean="0"/>
              <a:t>negative</a:t>
            </a:r>
            <a:r>
              <a:rPr lang="tr-TR" sz="2000" dirty="0" smtClean="0"/>
              <a:t> </a:t>
            </a:r>
            <a:r>
              <a:rPr lang="tr-TR" sz="2000" dirty="0" err="1" smtClean="0"/>
              <a:t>sign</a:t>
            </a:r>
            <a:r>
              <a:rPr lang="tr-TR" sz="2000" dirty="0" smtClean="0"/>
              <a:t> in </a:t>
            </a:r>
            <a:r>
              <a:rPr lang="tr-TR" sz="2000" dirty="0" err="1" smtClean="0"/>
              <a:t>front</a:t>
            </a:r>
            <a:r>
              <a:rPr lang="tr-TR" sz="2000" dirty="0" smtClean="0"/>
              <a:t>.</a:t>
            </a:r>
          </a:p>
          <a:p>
            <a:pPr marL="514350" indent="-514350">
              <a:buFont typeface="+mj-lt"/>
              <a:buAutoNum type="arabicPeriod" startAt="2"/>
              <a:defRPr/>
            </a:pPr>
            <a:endParaRPr lang="tr-TR" sz="2000" dirty="0" smtClean="0"/>
          </a:p>
          <a:p>
            <a:pPr marL="841375" lvl="1" indent="-514350">
              <a:buFont typeface="Wingdings" pitchFamily="2" charset="2"/>
              <a:buNone/>
              <a:defRPr/>
            </a:pPr>
            <a:r>
              <a:rPr lang="tr-TR" sz="2000" i="1" baseline="30000" dirty="0" smtClean="0"/>
              <a:t>			</a:t>
            </a:r>
            <a:endParaRPr lang="tr-TR" sz="2000" dirty="0" smtClean="0"/>
          </a:p>
        </p:txBody>
      </p:sp>
      <p:cxnSp>
        <p:nvCxnSpPr>
          <p:cNvPr id="5" name="4 Düz Bağlayıcı"/>
          <p:cNvCxnSpPr/>
          <p:nvPr/>
        </p:nvCxnSpPr>
        <p:spPr>
          <a:xfrm>
            <a:off x="1908177" y="2349500"/>
            <a:ext cx="14398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1908175" y="2276475"/>
            <a:ext cx="2159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Signed Binary Numbers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Negative numbers is shown with a minus sign in math.</a:t>
            </a:r>
          </a:p>
          <a:p>
            <a:r>
              <a:rPr lang="tr-TR" altLang="en-US" smtClean="0"/>
              <a:t>In digital systems, the first bit decides the sign of the number.</a:t>
            </a:r>
          </a:p>
          <a:p>
            <a:pPr lvl="1"/>
            <a:r>
              <a:rPr lang="tr-TR" altLang="en-US" smtClean="0"/>
              <a:t>If the first bit 0, the number is positive.</a:t>
            </a:r>
          </a:p>
          <a:p>
            <a:pPr lvl="1"/>
            <a:r>
              <a:rPr lang="tr-TR" altLang="en-US" smtClean="0"/>
              <a:t>If the first bit 1, the number is negative.</a:t>
            </a:r>
          </a:p>
          <a:p>
            <a:r>
              <a:rPr lang="tr-TR" altLang="en-US" smtClean="0"/>
              <a:t>This is called signed magnitude convention.</a:t>
            </a:r>
          </a:p>
          <a:p>
            <a:pPr lvl="1"/>
            <a:endParaRPr lang="tr-T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Signed complement systems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smtClean="0"/>
              <a:t>To represent negative number, 1’s complement and 2’s complements are also used.</a:t>
            </a:r>
          </a:p>
          <a:p>
            <a:r>
              <a:rPr lang="tr-TR" altLang="en-US" dirty="0"/>
              <a:t>Represent +9 and -9 in eight bit system</a:t>
            </a:r>
          </a:p>
          <a:p>
            <a:pPr lvl="1"/>
            <a:r>
              <a:rPr lang="tr-TR" altLang="en-US" dirty="0"/>
              <a:t>+9 is same for all systems: 00001001</a:t>
            </a:r>
          </a:p>
          <a:p>
            <a:pPr lvl="1"/>
            <a:r>
              <a:rPr lang="tr-TR" altLang="en-US" dirty="0"/>
              <a:t>-9</a:t>
            </a:r>
          </a:p>
          <a:p>
            <a:pPr lvl="2"/>
            <a:endParaRPr lang="tr-TR" altLang="en-US" dirty="0"/>
          </a:p>
          <a:p>
            <a:endParaRPr lang="tr-TR" altLang="en-US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4" y="4580285"/>
            <a:ext cx="6637337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Arithmetic Addition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6"/>
            <a:ext cx="9117013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Other Decimal Codes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4" y="1057276"/>
            <a:ext cx="7235825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Gray Codes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Only one bit changes when going from one number to the next.</a:t>
            </a:r>
          </a:p>
          <a:p>
            <a:r>
              <a:rPr lang="tr-TR" altLang="en-US" smtClean="0"/>
              <a:t>How to determine the gray code equivalent of a number:</a:t>
            </a:r>
          </a:p>
          <a:p>
            <a:pPr lvl="1"/>
            <a:r>
              <a:rPr lang="tr-TR" altLang="en-US" smtClean="0"/>
              <a:t>Add 0 to the left of number.</a:t>
            </a:r>
          </a:p>
          <a:p>
            <a:pPr lvl="1"/>
            <a:r>
              <a:rPr lang="tr-TR" altLang="en-US" smtClean="0"/>
              <a:t>XOR every two neigboring pair in order.</a:t>
            </a:r>
          </a:p>
          <a:p>
            <a:pPr lvl="1"/>
            <a:r>
              <a:rPr lang="tr-TR" altLang="en-US" smtClean="0"/>
              <a:t>The result is the gray code.</a:t>
            </a:r>
          </a:p>
          <a:p>
            <a:r>
              <a:rPr lang="tr-TR" altLang="en-US" smtClean="0"/>
              <a:t>Example: 1 1 0 0 0 0 -&gt; </a:t>
            </a:r>
            <a:r>
              <a:rPr lang="tr-TR" altLang="en-US" smtClean="0">
                <a:solidFill>
                  <a:srgbClr val="FF0000"/>
                </a:solidFill>
              </a:rPr>
              <a:t>0</a:t>
            </a:r>
            <a:r>
              <a:rPr lang="tr-TR" altLang="en-US" smtClean="0"/>
              <a:t> 1 1 0 0 0 0</a:t>
            </a:r>
          </a:p>
          <a:p>
            <a:r>
              <a:rPr lang="tr-TR" altLang="en-US" smtClean="0"/>
              <a:t>                                        1 0 1 0 0 0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 smtClean="0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1" y="1"/>
            <a:ext cx="4824413" cy="670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Digital Systems</a:t>
            </a:r>
          </a:p>
          <a:p>
            <a:pPr eaLnBrk="1" hangingPunct="1"/>
            <a:r>
              <a:rPr lang="en-US" altLang="en-US" smtClean="0"/>
              <a:t>Binary Numbers</a:t>
            </a:r>
          </a:p>
          <a:p>
            <a:pPr eaLnBrk="1" hangingPunct="1"/>
            <a:r>
              <a:rPr lang="en-US" altLang="en-US" smtClean="0"/>
              <a:t>Number-Base Conversions</a:t>
            </a:r>
          </a:p>
          <a:p>
            <a:pPr eaLnBrk="1" hangingPunct="1"/>
            <a:r>
              <a:rPr lang="en-US" altLang="en-US" smtClean="0"/>
              <a:t>Octal and Hexadecimal Numbers</a:t>
            </a:r>
          </a:p>
          <a:p>
            <a:pPr eaLnBrk="1" hangingPunct="1"/>
            <a:r>
              <a:rPr lang="en-US" altLang="en-US" smtClean="0"/>
              <a:t>Complements</a:t>
            </a:r>
          </a:p>
          <a:p>
            <a:pPr eaLnBrk="1" hangingPunct="1"/>
            <a:r>
              <a:rPr lang="en-US" altLang="en-US" smtClean="0"/>
              <a:t>Signed Binary Numbers</a:t>
            </a:r>
          </a:p>
          <a:p>
            <a:pPr eaLnBrk="1" hangingPunct="1"/>
            <a:r>
              <a:rPr lang="en-US" altLang="en-US" smtClean="0"/>
              <a:t>Binary Codes</a:t>
            </a:r>
          </a:p>
          <a:p>
            <a:pPr eaLnBrk="1" hangingPunct="1"/>
            <a:r>
              <a:rPr lang="en-US" altLang="en-US" smtClean="0"/>
              <a:t>Binary Storage and Registers</a:t>
            </a:r>
          </a:p>
          <a:p>
            <a:pPr eaLnBrk="1" hangingPunct="1"/>
            <a:r>
              <a:rPr lang="en-US" altLang="en-US" smtClean="0"/>
              <a:t>Binary Logic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Truth tables</a:t>
            </a:r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3379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57339"/>
            <a:ext cx="8515351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Gate sysbols</a:t>
            </a: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en-US" smtClean="0"/>
          </a:p>
        </p:txBody>
      </p:sp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9" y="1052514"/>
            <a:ext cx="2767012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40" y="2852739"/>
            <a:ext cx="271462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4508501"/>
            <a:ext cx="24542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Digital Systems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smtClean="0"/>
              <a:t>D</a:t>
            </a:r>
            <a:r>
              <a:rPr lang="en-US" altLang="en-US" dirty="0" err="1" smtClean="0"/>
              <a:t>igital</a:t>
            </a:r>
            <a:r>
              <a:rPr lang="en-US" altLang="en-US" dirty="0" smtClean="0"/>
              <a:t> computer is the best-known example of a digital system</a:t>
            </a:r>
          </a:p>
          <a:p>
            <a:r>
              <a:rPr lang="en-US" altLang="en-US" dirty="0" smtClean="0"/>
              <a:t>Others are telephone switching exchanges, digital voltmeters, digital calculators, etc. </a:t>
            </a:r>
          </a:p>
          <a:p>
            <a:r>
              <a:rPr lang="en-US" altLang="en-US" dirty="0" smtClean="0"/>
              <a:t>A digital system manipulates </a:t>
            </a:r>
            <a:r>
              <a:rPr lang="en-US" altLang="en-US" i="1" dirty="0" smtClean="0"/>
              <a:t>discrete elements </a:t>
            </a:r>
            <a:r>
              <a:rPr lang="en-US" altLang="en-US" dirty="0" smtClean="0"/>
              <a:t>of information</a:t>
            </a:r>
          </a:p>
          <a:p>
            <a:r>
              <a:rPr lang="en-US" altLang="en-US" dirty="0" smtClean="0"/>
              <a:t>Discrete elements: electric impulses, decimal digits, letters of an alphabet, any other set of meaningful symbols</a:t>
            </a: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Digital Systems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530725"/>
          </a:xfrm>
        </p:spPr>
        <p:txBody>
          <a:bodyPr/>
          <a:lstStyle/>
          <a:p>
            <a:r>
              <a:rPr lang="en-US" altLang="en-US" sz="2800" dirty="0" smtClean="0"/>
              <a:t>In a digital system, discrete elements of information are represented by </a:t>
            </a:r>
            <a:r>
              <a:rPr lang="en-US" altLang="en-US" sz="2800" i="1" dirty="0" smtClean="0"/>
              <a:t>signals</a:t>
            </a:r>
            <a:endParaRPr lang="en-US" altLang="en-US" sz="2800" dirty="0" smtClean="0"/>
          </a:p>
          <a:p>
            <a:r>
              <a:rPr lang="en-US" altLang="en-US" sz="2800" dirty="0" smtClean="0"/>
              <a:t>Electrical signals (voltages &amp; currents) are the most common </a:t>
            </a:r>
          </a:p>
          <a:p>
            <a:r>
              <a:rPr lang="en-US" altLang="en-US" sz="2800" dirty="0" smtClean="0"/>
              <a:t>Present day systems have only two discrete values (binary) </a:t>
            </a:r>
          </a:p>
          <a:p>
            <a:r>
              <a:rPr lang="en-US" altLang="en-US" sz="2800" dirty="0" smtClean="0"/>
              <a:t>Alternative, many-valued circuits are less reliable</a:t>
            </a:r>
          </a:p>
          <a:p>
            <a:r>
              <a:rPr lang="en-US" altLang="en-US" sz="2800" dirty="0" smtClean="0"/>
              <a:t>A lot of information is already discrete and continuous values can be quantized (sampled) </a:t>
            </a:r>
            <a:endParaRPr lang="tr-TR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1476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Binary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 smtClean="0"/>
                  <a:t>7392 represents a quantity that is equal to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7×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+3×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+9×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+2×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en-US" dirty="0" smtClean="0"/>
              </a:p>
              <a:p>
                <a:r>
                  <a:rPr lang="en-US" altLang="en-US" dirty="0" smtClean="0"/>
                  <a:t>Decimal number system is of </a:t>
                </a:r>
                <a:r>
                  <a:rPr lang="en-US" altLang="en-US" i="1" dirty="0" smtClean="0"/>
                  <a:t>base</a:t>
                </a:r>
                <a:r>
                  <a:rPr lang="en-US" altLang="en-US" dirty="0" smtClean="0"/>
                  <a:t> (or </a:t>
                </a:r>
                <a:r>
                  <a:rPr lang="en-US" altLang="en-US" i="1" dirty="0" smtClean="0"/>
                  <a:t>radix</a:t>
                </a:r>
                <a:r>
                  <a:rPr lang="en-US" altLang="en-US" dirty="0" smtClean="0"/>
                  <a:t>) 10</a:t>
                </a:r>
              </a:p>
              <a:p>
                <a:r>
                  <a:rPr lang="en-US" altLang="en-US" dirty="0" smtClean="0"/>
                  <a:t>In binary system, possible values are 0 and 1 and each digit is multiplied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</m:sup>
                    </m:sSup>
                  </m:oMath>
                </a14:m>
                <a:endParaRPr lang="en-US" altLang="en-US" dirty="0" smtClean="0"/>
              </a:p>
              <a:p>
                <a:r>
                  <a:rPr lang="en-US" altLang="en-US" dirty="0" smtClean="0"/>
                  <a:t>E.g. 11010.11 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b="0" i="1" smtClean="0">
                          <a:latin typeface="Cambria Math"/>
                        </a:rPr>
                        <m:t>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+0×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+0×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=26.75</m:t>
                      </m:r>
                    </m:oMath>
                  </m:oMathPara>
                </a14:m>
                <a:endParaRPr lang="tr-TR" altLang="en-US" dirty="0" smtClean="0"/>
              </a:p>
            </p:txBody>
          </p:sp>
        </mc:Choice>
        <mc:Fallback xmlns="">
          <p:sp>
            <p:nvSpPr>
              <p:cNvPr id="6147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750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Binary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7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 smtClean="0"/>
                  <a:t>Hexadecimal (base 16) numbers use digits 0-9 and letters A, B, C, D, E, F to represent values 10-15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alt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altLang="en-US" b="0" i="1" smtClean="0">
                                  <a:latin typeface="Cambria Math"/>
                                </a:rPr>
                                <m:t>65</m:t>
                              </m:r>
                              <m:r>
                                <a:rPr lang="en-US" altLang="en-US" b="0" i="1" smtClean="0">
                                  <a:latin typeface="Cambria Math"/>
                                </a:rPr>
                                <m:t>𝐹</m:t>
                              </m:r>
                            </m:e>
                          </m:d>
                        </m:e>
                        <m:sub>
                          <m:r>
                            <a:rPr lang="en-US" altLang="en-US" b="0" i="1" smtClean="0">
                              <a:latin typeface="Cambria Math"/>
                            </a:rPr>
                            <m:t>16</m:t>
                          </m:r>
                        </m:sub>
                      </m:sSub>
                      <m:r>
                        <a:rPr lang="en-US" altLang="en-US" b="0" i="1" smtClean="0">
                          <a:latin typeface="Cambria Math"/>
                        </a:rPr>
                        <m:t>=11×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+6×</m:t>
                      </m:r>
                      <m:sSup>
                        <m:sSup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en-US" b="0" i="1" smtClean="0"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en-US" alt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en-US" b="0" i="1" smtClean="0">
                          <a:latin typeface="Cambria Math"/>
                        </a:rPr>
                        <m:t>+5×16+15=</m:t>
                      </m:r>
                      <m:sSub>
                        <m:sSubPr>
                          <m:ctrlPr>
                            <a:rPr lang="en-US" altLang="en-US" b="0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alt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altLang="en-US" b="0" i="1" smtClean="0">
                                  <a:latin typeface="Cambria Math"/>
                                </a:rPr>
                                <m:t>46687</m:t>
                              </m:r>
                            </m:e>
                          </m:d>
                        </m:e>
                        <m:sub>
                          <m:r>
                            <a:rPr lang="en-US" altLang="en-US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altLang="en-US" dirty="0" smtClean="0"/>
              </a:p>
              <a:p>
                <a:r>
                  <a:rPr lang="en-US" altLang="en-US" dirty="0" smtClean="0"/>
                  <a:t>Operations work similarly in all bases</a:t>
                </a:r>
                <a:endParaRPr lang="tr-TR" altLang="en-US" dirty="0" smtClean="0"/>
              </a:p>
            </p:txBody>
          </p:sp>
        </mc:Choice>
        <mc:Fallback xmlns="">
          <p:sp>
            <p:nvSpPr>
              <p:cNvPr id="6147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750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63194"/>
            <a:ext cx="7258051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0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Number-Base Conversions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sz="half" idx="1"/>
          </p:nvPr>
        </p:nvSpPr>
        <p:spPr>
          <a:xfrm>
            <a:off x="179512" y="1196753"/>
            <a:ext cx="4316288" cy="4934174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Converting a number from base x to decimal is simple (as shown before) </a:t>
            </a:r>
          </a:p>
          <a:p>
            <a:r>
              <a:rPr lang="en-US" altLang="en-US" dirty="0" smtClean="0"/>
              <a:t>Decimal to base x is easier if number is separated into </a:t>
            </a:r>
            <a:r>
              <a:rPr lang="en-US" altLang="en-US" i="1" dirty="0" smtClean="0"/>
              <a:t>integer</a:t>
            </a:r>
            <a:r>
              <a:rPr lang="en-US" altLang="en-US" dirty="0" smtClean="0"/>
              <a:t> and </a:t>
            </a:r>
            <a:r>
              <a:rPr lang="en-US" altLang="en-US" i="1" dirty="0" smtClean="0"/>
              <a:t>fraction </a:t>
            </a:r>
            <a:r>
              <a:rPr lang="en-US" altLang="en-US" dirty="0" smtClean="0"/>
              <a:t>parts</a:t>
            </a:r>
          </a:p>
          <a:p>
            <a:r>
              <a:rPr lang="en-US" altLang="en-US" dirty="0" smtClean="0"/>
              <a:t>Convert 41 to binary</a:t>
            </a:r>
          </a:p>
          <a:p>
            <a:pPr lvl="1"/>
            <a:r>
              <a:rPr lang="en-US" altLang="en-US" dirty="0" smtClean="0"/>
              <a:t>Divide 41 by 2, quotient is 20 and remainder is 1. Continue dividing the quotient until it becomes 0. Remainders give us the binary number as follows: </a:t>
            </a:r>
            <a:endParaRPr lang="tr-TR" altLang="en-US" dirty="0" smtClean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8880"/>
            <a:ext cx="4360656" cy="282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Number-Base Conversions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 of a fraction is similar but the number is multiplied by to instead of dividing</a:t>
            </a:r>
          </a:p>
          <a:p>
            <a:endParaRPr lang="en-US" dirty="0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9" y="2636912"/>
            <a:ext cx="8467725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Octal and Hexadecimal Numbers</a:t>
            </a:r>
            <a:endParaRPr lang="tr-TR" alt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Conversions between binary, octal and hexadecimal numbers are easier </a:t>
            </a:r>
          </a:p>
          <a:p>
            <a:r>
              <a:rPr lang="en-US" dirty="0" smtClean="0"/>
              <a:t>Each octal digit corresponds to 3 binary digits and each hexadecimal digit corresponds to 4 binary digits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9" y="4320506"/>
            <a:ext cx="75533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18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1087</TotalTime>
  <Words>923</Words>
  <Application>Microsoft Office PowerPoint</Application>
  <PresentationFormat>On-screen Show (4:3)</PresentationFormat>
  <Paragraphs>108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Edge</vt:lpstr>
      <vt:lpstr>Digital Systems and Binary Numbers</vt:lpstr>
      <vt:lpstr>Outline</vt:lpstr>
      <vt:lpstr>Digital Systems</vt:lpstr>
      <vt:lpstr>Digital Systems</vt:lpstr>
      <vt:lpstr>Binary Numbers</vt:lpstr>
      <vt:lpstr>Binary Numbers</vt:lpstr>
      <vt:lpstr>Number-Base Conversions</vt:lpstr>
      <vt:lpstr>Number-Base Conversions</vt:lpstr>
      <vt:lpstr>Octal and Hexadecimal Numbers</vt:lpstr>
      <vt:lpstr>Complements</vt:lpstr>
      <vt:lpstr>1’s complement</vt:lpstr>
      <vt:lpstr>2’s complement</vt:lpstr>
      <vt:lpstr>Subtraction with Complements</vt:lpstr>
      <vt:lpstr>Signed Binary Numbers</vt:lpstr>
      <vt:lpstr>Signed complement systems</vt:lpstr>
      <vt:lpstr>Arithmetic Addition</vt:lpstr>
      <vt:lpstr>Other Decimal Codes</vt:lpstr>
      <vt:lpstr>Gray Codes</vt:lpstr>
      <vt:lpstr>PowerPoint Presentation</vt:lpstr>
      <vt:lpstr>Truth tables</vt:lpstr>
      <vt:lpstr>Gate sysbols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100</cp:revision>
  <cp:lastPrinted>2019-09-19T10:21:44Z</cp:lastPrinted>
  <dcterms:created xsi:type="dcterms:W3CDTF">2008-10-08T18:00:12Z</dcterms:created>
  <dcterms:modified xsi:type="dcterms:W3CDTF">2020-05-11T12:03:44Z</dcterms:modified>
</cp:coreProperties>
</file>