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ACDA24A-F6FA-4022-8297-68D69318B6CF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C2550A6-4501-4293-AF18-B982E598B8D4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r>
              <a:rPr lang="tr-TR" dirty="0" smtClean="0"/>
              <a:t>Toplumsal örgütlenmeye ilişkin başlangıç;</a:t>
            </a:r>
          </a:p>
          <a:p>
            <a:r>
              <a:rPr lang="tr-TR" dirty="0" smtClean="0"/>
              <a:t>18.yy </a:t>
            </a:r>
            <a:r>
              <a:rPr lang="tr-TR" dirty="0" smtClean="0"/>
              <a:t>başlangıç;</a:t>
            </a:r>
          </a:p>
          <a:p>
            <a:r>
              <a:rPr lang="tr-TR" dirty="0" smtClean="0"/>
              <a:t>19.yy ivme kazanan süreç…</a:t>
            </a:r>
          </a:p>
          <a:p>
            <a:endParaRPr lang="tr-TR" dirty="0"/>
          </a:p>
          <a:p>
            <a:r>
              <a:rPr lang="tr-TR" dirty="0" smtClean="0"/>
              <a:t>Kentleşmenin boyutlarında değişme: Sanayileşme ile birlikte olmuş</a:t>
            </a:r>
          </a:p>
          <a:p>
            <a:r>
              <a:rPr lang="tr-TR" dirty="0" smtClean="0"/>
              <a:t>Gıdaya yönelik eşi görülmemiş talep </a:t>
            </a:r>
          </a:p>
          <a:p>
            <a:r>
              <a:rPr lang="tr-TR" dirty="0" smtClean="0"/>
              <a:t>Uluslararası ekonomik gelişmeler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u="sng" dirty="0" smtClean="0"/>
              <a:t>Modern besin sisteminin ortaya çıkışı</a:t>
            </a:r>
            <a:br>
              <a:rPr lang="tr-TR" u="sng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27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/>
          <a:lstStyle/>
          <a:p>
            <a:r>
              <a:rPr lang="tr-TR" dirty="0" smtClean="0"/>
              <a:t>15. yy. Osmanlı mutfak tarifleri;</a:t>
            </a:r>
          </a:p>
          <a:p>
            <a:r>
              <a:rPr lang="tr-TR" dirty="0" smtClean="0"/>
              <a:t>El yazması eserler</a:t>
            </a:r>
          </a:p>
          <a:p>
            <a:r>
              <a:rPr lang="tr-TR" dirty="0" smtClean="0"/>
              <a:t>Arapça metinler </a:t>
            </a:r>
          </a:p>
          <a:p>
            <a:endParaRPr lang="tr-TR" dirty="0"/>
          </a:p>
          <a:p>
            <a:r>
              <a:rPr lang="tr-TR" dirty="0" err="1" smtClean="0"/>
              <a:t>Kitabü</a:t>
            </a:r>
            <a:r>
              <a:rPr lang="tr-TR" dirty="0" smtClean="0"/>
              <a:t>-t </a:t>
            </a:r>
            <a:r>
              <a:rPr lang="tr-TR" dirty="0" err="1" smtClean="0"/>
              <a:t>Tabih</a:t>
            </a:r>
            <a:r>
              <a:rPr lang="tr-TR" dirty="0" smtClean="0"/>
              <a:t> </a:t>
            </a:r>
          </a:p>
          <a:p>
            <a:r>
              <a:rPr lang="tr-TR" dirty="0" smtClean="0"/>
              <a:t>(Aşçının Kitabı)  </a:t>
            </a:r>
          </a:p>
          <a:p>
            <a:endParaRPr lang="tr-TR" dirty="0" smtClean="0"/>
          </a:p>
          <a:p>
            <a:r>
              <a:rPr lang="tr-TR" dirty="0" err="1" smtClean="0"/>
              <a:t>Melceü</a:t>
            </a:r>
            <a:r>
              <a:rPr lang="tr-TR" dirty="0" smtClean="0"/>
              <a:t>-t </a:t>
            </a:r>
            <a:r>
              <a:rPr lang="tr-TR" dirty="0" err="1" smtClean="0"/>
              <a:t>Tabbahîn</a:t>
            </a:r>
            <a:r>
              <a:rPr lang="tr-TR" dirty="0" smtClean="0"/>
              <a:t> (Aşçıların Sığınağı)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988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/>
          <a:lstStyle/>
          <a:p>
            <a:r>
              <a:rPr lang="tr-TR" dirty="0" smtClean="0"/>
              <a:t>Saray mutfak kültürünün temeli; </a:t>
            </a:r>
          </a:p>
          <a:p>
            <a:endParaRPr lang="tr-TR" dirty="0" smtClean="0"/>
          </a:p>
          <a:p>
            <a:r>
              <a:rPr lang="tr-TR" dirty="0" smtClean="0"/>
              <a:t>Göçer kültürün etkileri</a:t>
            </a:r>
          </a:p>
          <a:p>
            <a:r>
              <a:rPr lang="tr-TR" dirty="0" smtClean="0"/>
              <a:t>İran ve Arap etkisi</a:t>
            </a:r>
          </a:p>
          <a:p>
            <a:r>
              <a:rPr lang="tr-TR" dirty="0" smtClean="0"/>
              <a:t>Yakın çevre kültürleri</a:t>
            </a:r>
          </a:p>
          <a:p>
            <a:r>
              <a:rPr lang="tr-TR" dirty="0" smtClean="0"/>
              <a:t>Fetihler</a:t>
            </a:r>
          </a:p>
          <a:p>
            <a:r>
              <a:rPr lang="tr-TR" dirty="0" smtClean="0"/>
              <a:t>Evlilikler</a:t>
            </a:r>
          </a:p>
          <a:p>
            <a:endParaRPr lang="tr-TR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82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/>
          <a:lstStyle/>
          <a:p>
            <a:r>
              <a:rPr lang="tr-TR" dirty="0" smtClean="0"/>
              <a:t>Sözleşmede bütüncü yaklaşım….</a:t>
            </a:r>
          </a:p>
          <a:p>
            <a:r>
              <a:rPr lang="tr-TR" dirty="0" smtClean="0"/>
              <a:t>Geleneksel yiyecekler ve içecekler</a:t>
            </a:r>
          </a:p>
          <a:p>
            <a:r>
              <a:rPr lang="tr-TR" dirty="0" smtClean="0"/>
              <a:t> </a:t>
            </a:r>
          </a:p>
          <a:p>
            <a:r>
              <a:rPr lang="tr-TR" dirty="0" smtClean="0"/>
              <a:t>Yemek kültürüyle ilgili unsurlar;</a:t>
            </a:r>
          </a:p>
          <a:p>
            <a:r>
              <a:rPr lang="tr-TR" dirty="0" smtClean="0"/>
              <a:t>Toplumsal uygulamalar</a:t>
            </a:r>
          </a:p>
          <a:p>
            <a:r>
              <a:rPr lang="tr-TR" dirty="0" smtClean="0"/>
              <a:t>Ayinler ve festivaller </a:t>
            </a:r>
          </a:p>
          <a:p>
            <a:r>
              <a:rPr lang="tr-TR" dirty="0" smtClean="0"/>
              <a:t>Doğa ve evrenle ilgili uygulamalar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570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/>
          <a:lstStyle/>
          <a:p>
            <a:r>
              <a:rPr lang="tr-TR" dirty="0" smtClean="0"/>
              <a:t>Sözleşmede 4 yemek kültürü unsuru;</a:t>
            </a:r>
          </a:p>
          <a:p>
            <a:r>
              <a:rPr lang="tr-TR" dirty="0" smtClean="0"/>
              <a:t>2010 Fransız </a:t>
            </a:r>
            <a:r>
              <a:rPr lang="tr-TR" dirty="0" err="1" smtClean="0"/>
              <a:t>gastronomik</a:t>
            </a:r>
            <a:r>
              <a:rPr lang="tr-TR" dirty="0" smtClean="0"/>
              <a:t> yemeği</a:t>
            </a:r>
          </a:p>
          <a:p>
            <a:r>
              <a:rPr lang="tr-TR" dirty="0" smtClean="0"/>
              <a:t>2010 Geleneksel Meksika mutfağı</a:t>
            </a:r>
          </a:p>
          <a:p>
            <a:r>
              <a:rPr lang="tr-TR" dirty="0" smtClean="0"/>
              <a:t>2010 Akdeniz diyeti</a:t>
            </a:r>
          </a:p>
          <a:p>
            <a:r>
              <a:rPr lang="tr-TR" dirty="0" smtClean="0"/>
              <a:t>2010 Tören keşkeği </a:t>
            </a:r>
          </a:p>
          <a:p>
            <a:endParaRPr lang="tr-TR" dirty="0"/>
          </a:p>
          <a:p>
            <a:r>
              <a:rPr lang="tr-TR" dirty="0" smtClean="0"/>
              <a:t>Yemeğin simgesel anlamları; ritüelleri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6580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/>
          <a:lstStyle/>
          <a:p>
            <a:r>
              <a:rPr lang="tr-TR" dirty="0" smtClean="0"/>
              <a:t>Geleneksel bilgi ve uygulamalar</a:t>
            </a:r>
          </a:p>
          <a:p>
            <a:r>
              <a:rPr lang="tr-TR" dirty="0" smtClean="0"/>
              <a:t>Pişirme teknikleri</a:t>
            </a:r>
          </a:p>
          <a:p>
            <a:r>
              <a:rPr lang="tr-TR" dirty="0" smtClean="0"/>
              <a:t>Tarım bilgisi</a:t>
            </a:r>
          </a:p>
          <a:p>
            <a:r>
              <a:rPr lang="tr-TR" dirty="0" smtClean="0"/>
              <a:t>Yemek yeme düzeni ve teknikleri</a:t>
            </a:r>
          </a:p>
          <a:p>
            <a:endParaRPr lang="tr-TR" dirty="0"/>
          </a:p>
          <a:p>
            <a:r>
              <a:rPr lang="tr-TR" dirty="0" smtClean="0"/>
              <a:t>Uluslararası kuruluşların desteği ve denetimlere tohum kalitesinin korunması </a:t>
            </a:r>
          </a:p>
          <a:p>
            <a:r>
              <a:rPr lang="tr-TR" dirty="0" smtClean="0"/>
              <a:t>Beypazarı havucu örneği…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344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>
            <a:normAutofit/>
          </a:bodyPr>
          <a:lstStyle/>
          <a:p>
            <a:r>
              <a:rPr lang="tr-TR" dirty="0" smtClean="0"/>
              <a:t>İnsanın yemekle 3 temel tip ilişkisi vardır: </a:t>
            </a:r>
          </a:p>
          <a:p>
            <a:r>
              <a:rPr lang="tr-TR" dirty="0" smtClean="0"/>
              <a:t>A. Beslenme </a:t>
            </a:r>
          </a:p>
          <a:p>
            <a:r>
              <a:rPr lang="tr-TR" dirty="0" smtClean="0"/>
              <a:t>B. Yeme alışkanlıkları</a:t>
            </a:r>
          </a:p>
          <a:p>
            <a:r>
              <a:rPr lang="tr-TR" dirty="0" smtClean="0"/>
              <a:t>C. Simgesel tüketim</a:t>
            </a:r>
          </a:p>
          <a:p>
            <a:endParaRPr lang="tr-TR" dirty="0"/>
          </a:p>
          <a:p>
            <a:r>
              <a:rPr lang="tr-TR" dirty="0" smtClean="0"/>
              <a:t>İnsanın besin maddelerini kültür aracılığıyla dönüştürerek yenilebilir hale getirmesi;</a:t>
            </a:r>
          </a:p>
          <a:p>
            <a:r>
              <a:rPr lang="tr-TR" dirty="0" smtClean="0"/>
              <a:t>Yiyecek elde etme</a:t>
            </a:r>
          </a:p>
          <a:p>
            <a:r>
              <a:rPr lang="tr-TR" dirty="0" smtClean="0"/>
              <a:t>Hazırlama ve pişirme </a:t>
            </a:r>
          </a:p>
          <a:p>
            <a:r>
              <a:rPr lang="tr-TR" dirty="0" smtClean="0"/>
              <a:t>Sunum/tüketim 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124744"/>
            <a:ext cx="7408333" cy="5001419"/>
          </a:xfrm>
        </p:spPr>
        <p:txBody>
          <a:bodyPr>
            <a:normAutofit/>
          </a:bodyPr>
          <a:lstStyle/>
          <a:p>
            <a:r>
              <a:rPr lang="tr-TR" dirty="0" smtClean="0"/>
              <a:t>Yeme alışkanlığının temelinde;</a:t>
            </a:r>
          </a:p>
          <a:p>
            <a:endParaRPr lang="tr-TR" dirty="0" smtClean="0"/>
          </a:p>
          <a:p>
            <a:r>
              <a:rPr lang="tr-TR" dirty="0" smtClean="0"/>
              <a:t>Yaşanan doğal çevreye bağlı besin çeşidi</a:t>
            </a:r>
          </a:p>
          <a:p>
            <a:r>
              <a:rPr lang="tr-TR" dirty="0" smtClean="0"/>
              <a:t>Besinin miktarı</a:t>
            </a:r>
          </a:p>
          <a:p>
            <a:r>
              <a:rPr lang="tr-TR" dirty="0" smtClean="0"/>
              <a:t>Besini paylaşacak nüfus</a:t>
            </a:r>
          </a:p>
          <a:p>
            <a:endParaRPr lang="tr-TR" dirty="0"/>
          </a:p>
          <a:p>
            <a:r>
              <a:rPr lang="tr-TR" u="sng" dirty="0" smtClean="0"/>
              <a:t>Simgesel tüketim; </a:t>
            </a:r>
          </a:p>
          <a:p>
            <a:r>
              <a:rPr lang="tr-TR" dirty="0" smtClean="0"/>
              <a:t>Besin maddeleri ve yemek yeme eyleminin toplumun ona yüklediği ahlaki değerler, kavramlar ve duygularla birlikte tüketilmesini kasteder. 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985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289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/>
          <a:lstStyle/>
          <a:p>
            <a:r>
              <a:rPr lang="tr-TR" dirty="0" smtClean="0"/>
              <a:t>Bazı besin maddelerinin üstünlüğü;</a:t>
            </a:r>
          </a:p>
          <a:p>
            <a:r>
              <a:rPr lang="tr-TR" dirty="0" smtClean="0"/>
              <a:t>Bazılarının yasak olması;</a:t>
            </a:r>
          </a:p>
          <a:p>
            <a:r>
              <a:rPr lang="tr-TR" dirty="0" smtClean="0"/>
              <a:t>Lezzetli ya da «iğrenç» gibi önyargılar </a:t>
            </a:r>
          </a:p>
          <a:p>
            <a:endParaRPr lang="tr-TR" dirty="0"/>
          </a:p>
          <a:p>
            <a:r>
              <a:rPr lang="tr-TR" dirty="0" smtClean="0"/>
              <a:t>Kültürel / simgesel farklılıklar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91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4785395"/>
          </a:xfrm>
        </p:spPr>
        <p:txBody>
          <a:bodyPr>
            <a:normAutofit/>
          </a:bodyPr>
          <a:lstStyle/>
          <a:p>
            <a:r>
              <a:rPr lang="tr-TR" dirty="0" smtClean="0"/>
              <a:t>Yemek kültürü:</a:t>
            </a:r>
          </a:p>
          <a:p>
            <a:r>
              <a:rPr lang="tr-TR" dirty="0" smtClean="0"/>
              <a:t>Sadece neyin yenildiğini değil; onun neden, nasıl bir süreç sonunda kimler tarafından hazırlanarak; ne şekilde sunulduğu ve nasıl tüketildiğini içerir. </a:t>
            </a:r>
          </a:p>
          <a:p>
            <a:endParaRPr lang="tr-TR" dirty="0"/>
          </a:p>
          <a:p>
            <a:r>
              <a:rPr lang="tr-TR" dirty="0" smtClean="0"/>
              <a:t>Kavramsal kategoriler </a:t>
            </a:r>
          </a:p>
          <a:p>
            <a:r>
              <a:rPr lang="tr-TR" dirty="0" smtClean="0"/>
              <a:t>Ahlaksal değerler </a:t>
            </a:r>
            <a:endParaRPr lang="tr-TR" i="1" dirty="0" smtClean="0"/>
          </a:p>
          <a:p>
            <a:r>
              <a:rPr lang="tr-TR" dirty="0" smtClean="0"/>
              <a:t>Duygular sistemi</a:t>
            </a:r>
          </a:p>
          <a:p>
            <a:r>
              <a:rPr lang="tr-TR" dirty="0" smtClean="0"/>
              <a:t>Davranışsal örüntüler</a:t>
            </a:r>
          </a:p>
          <a:p>
            <a:r>
              <a:rPr lang="tr-TR" dirty="0" smtClean="0"/>
              <a:t>Normatif örüntüler</a:t>
            </a:r>
          </a:p>
          <a:p>
            <a:r>
              <a:rPr lang="tr-TR" dirty="0" smtClean="0"/>
              <a:t>Maddi kültür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ağ Ayraç 3"/>
          <p:cNvSpPr/>
          <p:nvPr/>
        </p:nvSpPr>
        <p:spPr>
          <a:xfrm>
            <a:off x="3995936" y="3429000"/>
            <a:ext cx="648072" cy="12241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23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052736"/>
            <a:ext cx="7408333" cy="5073427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İlk kaynaklar:</a:t>
            </a:r>
          </a:p>
          <a:p>
            <a:r>
              <a:rPr lang="tr-TR" dirty="0" smtClean="0"/>
              <a:t>Türk mutfağı </a:t>
            </a:r>
          </a:p>
          <a:p>
            <a:endParaRPr lang="tr-TR" dirty="0" smtClean="0"/>
          </a:p>
          <a:p>
            <a:r>
              <a:rPr lang="tr-TR" dirty="0" smtClean="0"/>
              <a:t>11. yy Kutadgu Bilig </a:t>
            </a:r>
          </a:p>
          <a:p>
            <a:r>
              <a:rPr lang="tr-TR" dirty="0" smtClean="0"/>
              <a:t>Divan-ı </a:t>
            </a:r>
            <a:r>
              <a:rPr lang="tr-TR" dirty="0" err="1" smtClean="0"/>
              <a:t>Lügat’it</a:t>
            </a:r>
            <a:r>
              <a:rPr lang="tr-TR" dirty="0" smtClean="0"/>
              <a:t> Türk </a:t>
            </a:r>
          </a:p>
          <a:p>
            <a:endParaRPr lang="tr-TR" dirty="0"/>
          </a:p>
          <a:p>
            <a:r>
              <a:rPr lang="tr-TR" dirty="0" smtClean="0"/>
              <a:t>Tutmaç</a:t>
            </a:r>
          </a:p>
          <a:p>
            <a:r>
              <a:rPr lang="tr-TR" dirty="0" smtClean="0"/>
              <a:t>Kuzu </a:t>
            </a:r>
          </a:p>
          <a:p>
            <a:r>
              <a:rPr lang="tr-TR" dirty="0" smtClean="0"/>
              <a:t>At eti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5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rmAutofit/>
          </a:bodyPr>
          <a:lstStyle/>
          <a:p>
            <a:r>
              <a:rPr lang="tr-TR" dirty="0" smtClean="0"/>
              <a:t>Türkçe ilk kaynaklarda;</a:t>
            </a:r>
          </a:p>
          <a:p>
            <a:endParaRPr lang="tr-TR" dirty="0" smtClean="0"/>
          </a:p>
          <a:p>
            <a:r>
              <a:rPr lang="tr-TR" dirty="0" smtClean="0"/>
              <a:t>Oturma düzeni</a:t>
            </a:r>
            <a:endParaRPr lang="tr-TR" dirty="0"/>
          </a:p>
          <a:p>
            <a:r>
              <a:rPr lang="tr-TR" dirty="0" smtClean="0"/>
              <a:t>Et saklama teknikleri</a:t>
            </a:r>
          </a:p>
          <a:p>
            <a:r>
              <a:rPr lang="tr-TR" dirty="0" smtClean="0"/>
              <a:t>Meyve saklama teknikleri</a:t>
            </a:r>
          </a:p>
          <a:p>
            <a:r>
              <a:rPr lang="tr-TR" dirty="0" smtClean="0"/>
              <a:t>Yemek tarifleri</a:t>
            </a:r>
          </a:p>
          <a:p>
            <a:endParaRPr lang="tr-TR" dirty="0"/>
          </a:p>
          <a:p>
            <a:r>
              <a:rPr lang="tr-TR" dirty="0" smtClean="0"/>
              <a:t>15. yy. ortalarına kadar yemek kültürüne ilişkin çok fazla bilgi bulunmaz…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40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713387"/>
          </a:xfrm>
        </p:spPr>
        <p:txBody>
          <a:bodyPr>
            <a:normAutofit/>
          </a:bodyPr>
          <a:lstStyle/>
          <a:p>
            <a:r>
              <a:rPr lang="tr-TR" dirty="0" smtClean="0"/>
              <a:t>Osmanlı mutfağı ile ilgili kayıtlar;</a:t>
            </a:r>
          </a:p>
          <a:p>
            <a:r>
              <a:rPr lang="tr-TR" dirty="0" smtClean="0"/>
              <a:t>1. Saray mutfak masraflarının kaydedildiği muhasebe defterleri</a:t>
            </a:r>
          </a:p>
          <a:p>
            <a:r>
              <a:rPr lang="tr-TR" dirty="0" smtClean="0"/>
              <a:t>2. Padişahların yaptırdığı imarethanelerin/aşevlerinin yıllık muhasebe kayıtları</a:t>
            </a:r>
          </a:p>
          <a:p>
            <a:r>
              <a:rPr lang="tr-TR" dirty="0" smtClean="0"/>
              <a:t>3. Ölen bakkalların dükkan malzemelerinin dökümlerinin olduğu tereke defterleri </a:t>
            </a:r>
          </a:p>
          <a:p>
            <a:r>
              <a:rPr lang="tr-TR" dirty="0" smtClean="0"/>
              <a:t>4. Çarşıda satış yapan dükkanların kanunnameleri </a:t>
            </a:r>
          </a:p>
          <a:p>
            <a:r>
              <a:rPr lang="tr-TR" dirty="0" smtClean="0"/>
              <a:t>5. Pazara sunulan malların kadılarca belirlenen fiyatlarının yazıldığı narh defterleri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12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</TotalTime>
  <Words>379</Words>
  <Application>Microsoft Office PowerPoint</Application>
  <PresentationFormat>Ekran Gösterisi (4:3)</PresentationFormat>
  <Paragraphs>106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Dalga Biçimi</vt:lpstr>
      <vt:lpstr>Modern besin sisteminin ortaya çıkışı </vt:lpstr>
      <vt:lpstr>PowerPoint Sunusu</vt:lpstr>
      <vt:lpstr>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besin sisteminin ortaya çıkışı </dc:title>
  <dc:creator>Hp-Pc</dc:creator>
  <cp:lastModifiedBy>Hp-Pc</cp:lastModifiedBy>
  <cp:revision>2</cp:revision>
  <dcterms:created xsi:type="dcterms:W3CDTF">2020-10-13T20:57:58Z</dcterms:created>
  <dcterms:modified xsi:type="dcterms:W3CDTF">2020-10-13T21:00:03Z</dcterms:modified>
</cp:coreProperties>
</file>