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0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A3042-7AA1-284D-BA86-ACCBB4DB7511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C80B6F-8E03-084B-8D3B-A3DE1669A29C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82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/>
              <a:t>Залог на глагола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326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/>
              <a:t>Глаголът в изречението </a:t>
            </a:r>
            <a:r>
              <a:rPr lang="bg-BG" i="1" dirty="0"/>
              <a:t>Детето яде ябълка</a:t>
            </a:r>
            <a:r>
              <a:rPr lang="bg-BG" dirty="0"/>
              <a:t> е в деятелен залог, сегашно време. Неговата страдателна </a:t>
            </a:r>
            <a:r>
              <a:rPr lang="bg-BG" dirty="0" err="1"/>
              <a:t>възвратноместоименна</a:t>
            </a:r>
            <a:r>
              <a:rPr lang="bg-BG" dirty="0"/>
              <a:t> форма ще се получи просто като прибавим частицата се, само че подлог ще стане прякото допълнение ябълка, а детето от подлог ще стане непряко допълнение с предлога от : Ябълката </a:t>
            </a:r>
            <a:r>
              <a:rPr lang="bg-BG" b="1" dirty="0"/>
              <a:t>се яде</a:t>
            </a:r>
            <a:r>
              <a:rPr lang="bg-BG" dirty="0"/>
              <a:t> от детето. В минало свършено време ще стане: Ябълката </a:t>
            </a:r>
            <a:r>
              <a:rPr lang="bg-BG" i="1" dirty="0"/>
              <a:t>се ядеше</a:t>
            </a:r>
            <a:r>
              <a:rPr lang="bg-BG" dirty="0"/>
              <a:t> от детето, и т.н.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74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bg-BG" dirty="0"/>
              <a:t>Спомагателният глагол </a:t>
            </a:r>
            <a:r>
              <a:rPr lang="bg-BG" b="1" dirty="0"/>
              <a:t>съм</a:t>
            </a:r>
            <a:r>
              <a:rPr lang="bg-BG" dirty="0"/>
              <a:t> има още две разновидности, които намират сравнително често приложение в страдателния залог. Това са формите бивам и бъда, а пък от бъда има една специална форма за минало свършено време бидох, биде, бидохме, бидохте, </a:t>
            </a:r>
            <a:r>
              <a:rPr lang="bg-BG" dirty="0" err="1"/>
              <a:t>бидохм</a:t>
            </a:r>
            <a:r>
              <a:rPr lang="bg-BG" dirty="0"/>
              <a:t>, бидоха, която в миналото се е употребявала само в причастно – страдателните форми за минало свършено време, </a:t>
            </a:r>
            <a:r>
              <a:rPr lang="bg-BG" b="1" dirty="0"/>
              <a:t>напр</a:t>
            </a:r>
            <a:r>
              <a:rPr lang="bg-BG" dirty="0"/>
              <a:t>. Той биде извикан в полицейското управление, равнозначно на деятелен залог Извикаха го в полицейското управление. Тези остарели форми имат предимство пред съвременните причастно – страдателни форми за минало свършено време, докато формите от типа той беше извикан са многозначни, в случая много често се смесват минало свършено и минало предварително време.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49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rgbClr val="0070C0"/>
                </a:solidFill>
              </a:rPr>
              <a:t>Възвратен залог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641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0"/>
              </a:spcBef>
            </a:pPr>
            <a:r>
              <a:rPr lang="bg-BG" sz="2500" b="1" u="sng" dirty="0">
                <a:latin typeface="Times New Roman" charset="0"/>
                <a:ea typeface="Times New Roman" charset="0"/>
                <a:cs typeface="Times New Roman" charset="0"/>
              </a:rPr>
              <a:t>Възвратен залог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– глаголното лице е и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актор,и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засегнат.В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него влизат:</a:t>
            </a:r>
            <a:b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bg-BG" sz="2500" b="1" dirty="0" err="1">
                <a:latin typeface="Times New Roman" charset="0"/>
                <a:ea typeface="Times New Roman" charset="0"/>
                <a:cs typeface="Times New Roman" charset="0"/>
              </a:rPr>
              <a:t>пряковъзвратни</a:t>
            </a: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 глаголи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- формите съдържат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възвратноместоимение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“се”.</a:t>
            </a:r>
          </a:p>
          <a:p>
            <a:pPr>
              <a:spcBef>
                <a:spcPts val="0"/>
              </a:spcBef>
            </a:pP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Само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пряковъзвратните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глаголи допускат теста за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заместаване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със “себе си” без да са синоними</a:t>
            </a: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Аз се мия . Реша се</a:t>
            </a:r>
            <a:endParaRPr lang="bg-BG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NB има един клас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пряковъзвратни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глаголо,в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които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възвратността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се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подчератва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от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словообразователния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формант “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сам”.</a:t>
            </a:r>
            <a:r>
              <a:rPr lang="bg-BG" sz="2500" b="1" dirty="0" err="1">
                <a:latin typeface="Times New Roman" charset="0"/>
                <a:ea typeface="Times New Roman" charset="0"/>
                <a:cs typeface="Times New Roman" charset="0"/>
              </a:rPr>
              <a:t>Момчето</a:t>
            </a: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 се </a:t>
            </a:r>
            <a:r>
              <a:rPr lang="bg-BG" sz="2500" b="1" dirty="0" smtClean="0">
                <a:latin typeface="Times New Roman" charset="0"/>
                <a:ea typeface="Times New Roman" charset="0"/>
                <a:cs typeface="Times New Roman" charset="0"/>
              </a:rPr>
              <a:t>самоуби</a:t>
            </a:r>
            <a:r>
              <a:rPr lang="tr-TR" sz="25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5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bg-BG" sz="2500" b="1" dirty="0" err="1" smtClean="0">
                <a:latin typeface="Times New Roman" charset="0"/>
                <a:ea typeface="Times New Roman" charset="0"/>
                <a:cs typeface="Times New Roman" charset="0"/>
              </a:rPr>
              <a:t>косвеновъзвратни</a:t>
            </a:r>
            <a:r>
              <a:rPr lang="bg-BG" sz="2500" b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– форми със “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си”.Глаголното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лице и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актор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и непряко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засегнат,облагодетелствен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от действието</a:t>
            </a: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Иван си купува </a:t>
            </a:r>
            <a:r>
              <a:rPr lang="bg-BG" sz="2500" b="1" dirty="0" err="1" smtClean="0">
                <a:latin typeface="Times New Roman" charset="0"/>
                <a:ea typeface="Times New Roman" charset="0"/>
                <a:cs typeface="Times New Roman" charset="0"/>
              </a:rPr>
              <a:t>кстюм</a:t>
            </a:r>
            <a:endParaRPr lang="bg-BG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-взаимни глаголи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– със “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се”,”си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” .при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тях,които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са 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pluralia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tantum,има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най-малко две глаголни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лица,които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извършват еднакво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действие,като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всяко от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тяй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е и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актор,и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засегнат,но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от действието на другото лице</a:t>
            </a: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Децата се бият .Те си пишат</a:t>
            </a:r>
            <a:endParaRPr lang="bg-BG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bg-BG" sz="2500" i="1" dirty="0">
                <a:latin typeface="Times New Roman" charset="0"/>
                <a:ea typeface="Times New Roman" charset="0"/>
                <a:cs typeface="Times New Roman" charset="0"/>
              </a:rPr>
              <a:t>NB има и глаголи </a:t>
            </a:r>
            <a:r>
              <a:rPr lang="bg-BG" sz="2500" i="1" dirty="0" err="1">
                <a:latin typeface="Times New Roman" charset="0"/>
                <a:ea typeface="Times New Roman" charset="0"/>
                <a:cs typeface="Times New Roman" charset="0"/>
              </a:rPr>
              <a:t>reflexive</a:t>
            </a:r>
            <a:r>
              <a:rPr lang="bg-BG" sz="2500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sz="2500" i="1" dirty="0" err="1">
                <a:latin typeface="Times New Roman" charset="0"/>
                <a:ea typeface="Times New Roman" charset="0"/>
                <a:cs typeface="Times New Roman" charset="0"/>
              </a:rPr>
              <a:t>tantum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–</a:t>
            </a:r>
            <a:r>
              <a:rPr lang="bg-BG" sz="2500" i="1" dirty="0">
                <a:latin typeface="Times New Roman" charset="0"/>
                <a:ea typeface="Times New Roman" charset="0"/>
                <a:cs typeface="Times New Roman" charset="0"/>
              </a:rPr>
              <a:t>ръкувам се ,сбогувам </a:t>
            </a:r>
            <a:r>
              <a:rPr lang="bg-BG" sz="2500" i="1" dirty="0" smtClean="0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endParaRPr lang="bg-BG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bg-BG" sz="2500" b="1" dirty="0" err="1">
                <a:latin typeface="Times New Roman" charset="0"/>
                <a:ea typeface="Times New Roman" charset="0"/>
                <a:cs typeface="Times New Roman" charset="0"/>
              </a:rPr>
              <a:t>каузативновъзвратни</a:t>
            </a: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 глаголи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 –предизвиква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действието,а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то се извършва от друго </a:t>
            </a:r>
            <a:r>
              <a:rPr lang="bg-BG" sz="2500" dirty="0" err="1">
                <a:latin typeface="Times New Roman" charset="0"/>
                <a:ea typeface="Times New Roman" charset="0"/>
                <a:cs typeface="Times New Roman" charset="0"/>
              </a:rPr>
              <a:t>лице;влизат</a:t>
            </a:r>
            <a:r>
              <a:rPr lang="bg-BG" sz="2500" dirty="0">
                <a:latin typeface="Times New Roman" charset="0"/>
                <a:ea typeface="Times New Roman" charset="0"/>
                <a:cs typeface="Times New Roman" charset="0"/>
              </a:rPr>
              <a:t> глаголи със “се” и “си”</a:t>
            </a: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Утре ще си вадя зъб</a:t>
            </a:r>
            <a:endParaRPr lang="bg-BG" sz="2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spcBef>
                <a:spcPts val="0"/>
              </a:spcBef>
            </a:pPr>
            <a:r>
              <a:rPr lang="bg-BG" sz="2500" b="1" dirty="0">
                <a:latin typeface="Times New Roman" charset="0"/>
                <a:ea typeface="Times New Roman" charset="0"/>
                <a:cs typeface="Times New Roman" charset="0"/>
              </a:rPr>
              <a:t>Шия си рокля при една </a:t>
            </a:r>
            <a:r>
              <a:rPr lang="bg-BG" sz="2500" b="1" dirty="0" smtClean="0">
                <a:latin typeface="Times New Roman" charset="0"/>
                <a:ea typeface="Times New Roman" charset="0"/>
                <a:cs typeface="Times New Roman" charset="0"/>
              </a:rPr>
              <a:t>дизайнерка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0376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Безличен залог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-безлични глаголи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–нямат семантична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роля,не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е нито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актор,нито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засегнат;</a:t>
            </a:r>
          </a:p>
          <a:p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Спи ми се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Домързя ме и си легнах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668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Залогови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отношения, изразявани от личните глаголи:</a:t>
            </a: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Глаголното лице е активно —  актив (деятелен залог). Примери: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уча, разговарям, усмихвам се, разцъфтя.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Глаголното лице е пасивно — пасив (страдателен залог). Примери: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Планът се начерта/ беше начертан, Слуша ми се музика, На малолетни не се продават алкохол и цигари.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Глаголното лице е и деятел и засегнат —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рефлексив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(възвратен залог). Примери: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Аз се мия, Петър си обува скиорските обувки, Те се разбират и си помагат, Подстригва се при един и същ фризьор от дете.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718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/>
              <a:t>Залогът показва какво е отношението на подлога към действието в изречението. Българският глагол има два залога: деятелен и страдателен. </a:t>
            </a:r>
            <a:endParaRPr lang="bg-BG" dirty="0" smtClean="0"/>
          </a:p>
          <a:p>
            <a:pPr algn="just"/>
            <a:r>
              <a:rPr lang="bg-BG" dirty="0" smtClean="0"/>
              <a:t>Глаголът е </a:t>
            </a:r>
            <a:r>
              <a:rPr lang="bg-BG" dirty="0"/>
              <a:t>в ДЕЯТЕЛЕН ЗАЛОГ, когато действието се върши от глаголното лице (подлога). Всички глаголи в българския език имат форми за деятелен залог. </a:t>
            </a:r>
            <a:endParaRPr lang="bg-BG" dirty="0" smtClean="0"/>
          </a:p>
          <a:p>
            <a:pPr algn="just"/>
            <a:r>
              <a:rPr lang="bg-BG" dirty="0" smtClean="0"/>
              <a:t>Глаголът </a:t>
            </a:r>
            <a:r>
              <a:rPr lang="bg-BG" dirty="0"/>
              <a:t>е в СТРАДАТЕЛЕН ЗАЛОГ, когато действието не се върши от глаголното лице (от подлога), а то понася действието. Не всички глаголи в българския език имат форми за страдателен залог, а само преходните.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224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/>
              <a:t>Страдателният залог се изразява и с помощта на сложни глаголни форми, образувани със страдателно причастие</a:t>
            </a:r>
            <a:r>
              <a:rPr lang="bg-BG" b="1" dirty="0"/>
              <a:t>, напр. поканен съм</a:t>
            </a:r>
            <a:r>
              <a:rPr lang="bg-BG" dirty="0"/>
              <a:t>, </a:t>
            </a:r>
            <a:r>
              <a:rPr lang="bg-BG" b="1" dirty="0"/>
              <a:t>забравен е,</a:t>
            </a:r>
            <a:r>
              <a:rPr lang="bg-BG" dirty="0"/>
              <a:t> сокът </a:t>
            </a:r>
            <a:r>
              <a:rPr lang="bg-BG" b="1" dirty="0"/>
              <a:t>е изпит</a:t>
            </a:r>
            <a:r>
              <a:rPr lang="bg-BG" dirty="0"/>
              <a:t>. Всички тези страдателно – глаголни форми са еднозначни - те могат да бъдат само в страдателен залог. Затова тези форми могат да се използват като критерий в </a:t>
            </a:r>
            <a:r>
              <a:rPr lang="bg-BG" dirty="0" err="1"/>
              <a:t>залоговото</a:t>
            </a:r>
            <a:r>
              <a:rPr lang="bg-BG" dirty="0"/>
              <a:t> значение: Тази книга много </a:t>
            </a:r>
            <a:r>
              <a:rPr lang="bg-BG" b="1" dirty="0"/>
              <a:t>се търси</a:t>
            </a:r>
            <a:r>
              <a:rPr lang="bg-BG" dirty="0"/>
              <a:t> напоследък - е от страдателен залог, тъй като може да се каже и Тази книга е много </a:t>
            </a:r>
            <a:r>
              <a:rPr lang="bg-BG" b="1" dirty="0"/>
              <a:t>търсена</a:t>
            </a:r>
            <a:r>
              <a:rPr lang="bg-BG" dirty="0"/>
              <a:t> напоследък – знаем, че формата търсена е не може да бъде в друг залог, освен в страдателен.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69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автори</a:t>
            </a:r>
            <a:r>
              <a:rPr lang="ru-RU" dirty="0"/>
              <a:t> </a:t>
            </a:r>
            <a:r>
              <a:rPr lang="ru-RU" dirty="0" err="1"/>
              <a:t>залогът</a:t>
            </a:r>
            <a:r>
              <a:rPr lang="ru-RU" dirty="0"/>
              <a:t> </a:t>
            </a:r>
            <a:r>
              <a:rPr lang="ru-RU" dirty="0" err="1"/>
              <a:t>показва</a:t>
            </a:r>
            <a:r>
              <a:rPr lang="ru-RU" dirty="0"/>
              <a:t> отношение между </a:t>
            </a:r>
            <a:r>
              <a:rPr lang="ru-RU" dirty="0" err="1"/>
              <a:t>субекта</a:t>
            </a:r>
            <a:r>
              <a:rPr lang="ru-RU" dirty="0"/>
              <a:t> и </a:t>
            </a:r>
            <a:r>
              <a:rPr lang="ru-RU" dirty="0" err="1"/>
              <a:t>обекта</a:t>
            </a:r>
            <a:r>
              <a:rPr lang="ru-RU" dirty="0"/>
              <a:t> на </a:t>
            </a:r>
            <a:r>
              <a:rPr lang="ru-RU" dirty="0" err="1"/>
              <a:t>глаголното</a:t>
            </a:r>
            <a:r>
              <a:rPr lang="ru-RU" dirty="0"/>
              <a:t> действие или , </a:t>
            </a:r>
            <a:r>
              <a:rPr lang="ru-RU" dirty="0" err="1"/>
              <a:t>ако</a:t>
            </a:r>
            <a:r>
              <a:rPr lang="ru-RU" dirty="0"/>
              <a:t> преминем на </a:t>
            </a:r>
            <a:r>
              <a:rPr lang="ru-RU" dirty="0" err="1"/>
              <a:t>синтактично</a:t>
            </a:r>
            <a:r>
              <a:rPr lang="ru-RU" dirty="0"/>
              <a:t> </a:t>
            </a:r>
            <a:r>
              <a:rPr lang="ru-RU" dirty="0" err="1"/>
              <a:t>равнище</a:t>
            </a:r>
            <a:r>
              <a:rPr lang="ru-RU" dirty="0"/>
              <a:t> – </a:t>
            </a:r>
            <a:r>
              <a:rPr lang="ru-RU" dirty="0" err="1"/>
              <a:t>отношението</a:t>
            </a:r>
            <a:r>
              <a:rPr lang="ru-RU" dirty="0"/>
              <a:t> между подлога и </a:t>
            </a:r>
            <a:r>
              <a:rPr lang="ru-RU" dirty="0" err="1"/>
              <a:t>прякото</a:t>
            </a:r>
            <a:r>
              <a:rPr lang="ru-RU" dirty="0"/>
              <a:t> </a:t>
            </a:r>
            <a:r>
              <a:rPr lang="ru-RU" dirty="0" err="1"/>
              <a:t>допълнение</a:t>
            </a:r>
            <a:r>
              <a:rPr lang="ru-RU" dirty="0"/>
              <a:t>. </a:t>
            </a:r>
            <a:r>
              <a:rPr lang="ru-RU" dirty="0" err="1"/>
              <a:t>Следователно</a:t>
            </a:r>
            <a:r>
              <a:rPr lang="ru-RU" dirty="0"/>
              <a:t> залог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само </a:t>
            </a:r>
            <a:r>
              <a:rPr lang="ru-RU" dirty="0" err="1"/>
              <a:t>преходните</a:t>
            </a:r>
            <a:r>
              <a:rPr lang="ru-RU" dirty="0"/>
              <a:t> глаголи,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</a:t>
            </a:r>
            <a:r>
              <a:rPr lang="ru-RU" dirty="0" err="1"/>
              <a:t>пряко</a:t>
            </a:r>
            <a:r>
              <a:rPr lang="ru-RU" dirty="0"/>
              <a:t> </a:t>
            </a:r>
            <a:r>
              <a:rPr lang="ru-RU" dirty="0" err="1"/>
              <a:t>допълнение</a:t>
            </a:r>
            <a:r>
              <a:rPr lang="ru-RU" dirty="0"/>
              <a:t>. </a:t>
            </a:r>
            <a:r>
              <a:rPr lang="ru-RU" dirty="0" err="1"/>
              <a:t>Наистина</a:t>
            </a:r>
            <a:r>
              <a:rPr lang="ru-RU" dirty="0"/>
              <a:t>, </a:t>
            </a:r>
            <a:r>
              <a:rPr lang="ru-RU" dirty="0" err="1"/>
              <a:t>поначало</a:t>
            </a:r>
            <a:r>
              <a:rPr lang="ru-RU" dirty="0"/>
              <a:t> само </a:t>
            </a:r>
            <a:r>
              <a:rPr lang="ru-RU" dirty="0" err="1"/>
              <a:t>преходните</a:t>
            </a:r>
            <a:r>
              <a:rPr lang="ru-RU" dirty="0"/>
              <a:t> глаголи </a:t>
            </a:r>
            <a:r>
              <a:rPr lang="ru-RU" dirty="0" err="1"/>
              <a:t>могат</a:t>
            </a:r>
            <a:r>
              <a:rPr lang="ru-RU" dirty="0"/>
              <a:t> да се </a:t>
            </a:r>
            <a:r>
              <a:rPr lang="ru-RU" dirty="0" err="1"/>
              <a:t>менят</a:t>
            </a:r>
            <a:r>
              <a:rPr lang="ru-RU" dirty="0"/>
              <a:t> по залог, </a:t>
            </a:r>
            <a:r>
              <a:rPr lang="ru-RU" dirty="0" err="1"/>
              <a:t>тоест</a:t>
            </a:r>
            <a:r>
              <a:rPr lang="ru-RU" dirty="0"/>
              <a:t> от деятелен да </a:t>
            </a:r>
            <a:r>
              <a:rPr lang="ru-RU" dirty="0" err="1"/>
              <a:t>стават</a:t>
            </a:r>
            <a:r>
              <a:rPr lang="ru-RU" dirty="0"/>
              <a:t> в </a:t>
            </a:r>
            <a:r>
              <a:rPr lang="ru-RU" dirty="0" err="1"/>
              <a:t>страдателен</a:t>
            </a:r>
            <a:r>
              <a:rPr lang="ru-RU" dirty="0"/>
              <a:t> залог.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535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/>
              <a:t>За да извършим тази операция, очевидно ни е необходимо пряко допълнение, което да превърнем в подлог в страдателен залог, а пък подлогът от </a:t>
            </a:r>
            <a:r>
              <a:rPr lang="bg-BG" dirty="0" err="1"/>
              <a:t>деятелензалог</a:t>
            </a:r>
            <a:r>
              <a:rPr lang="bg-BG" dirty="0"/>
              <a:t> се превръща в непряко допълнение, напр. </a:t>
            </a:r>
            <a:r>
              <a:rPr lang="bg-BG" i="1" dirty="0"/>
              <a:t>Много детски хорове</a:t>
            </a:r>
            <a:r>
              <a:rPr lang="bg-BG" dirty="0"/>
              <a:t> изпълняват </a:t>
            </a:r>
            <a:r>
              <a:rPr lang="bg-BG" i="1" dirty="0"/>
              <a:t>тази песен</a:t>
            </a:r>
            <a:r>
              <a:rPr lang="bg-BG" dirty="0"/>
              <a:t> става в страдателен залог </a:t>
            </a:r>
            <a:r>
              <a:rPr lang="bg-BG" i="1" dirty="0"/>
              <a:t>Тази песен</a:t>
            </a:r>
            <a:r>
              <a:rPr lang="bg-BG" dirty="0"/>
              <a:t> се изпълнява </a:t>
            </a:r>
            <a:r>
              <a:rPr lang="bg-BG" i="1" dirty="0"/>
              <a:t>от много хорове</a:t>
            </a:r>
            <a:r>
              <a:rPr lang="bg-BG" dirty="0"/>
              <a:t>. Глаголът изпълнявам е преходен личен глагол – за да съществува действието изпълняване, трябва да има някой, който „да изпълнява”, но трябва да има и нещо, което „ да се изпълнява”.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408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Естественият</a:t>
            </a:r>
            <a:r>
              <a:rPr lang="ru-RU" dirty="0"/>
              <a:t> </a:t>
            </a:r>
            <a:r>
              <a:rPr lang="ru-RU" dirty="0" err="1"/>
              <a:t>израз</a:t>
            </a:r>
            <a:r>
              <a:rPr lang="ru-RU" dirty="0"/>
              <a:t> е в деятелен залог – </a:t>
            </a:r>
            <a:r>
              <a:rPr lang="ru-RU" dirty="0" err="1"/>
              <a:t>глаголното</a:t>
            </a:r>
            <a:r>
              <a:rPr lang="ru-RU" dirty="0"/>
              <a:t> лице </a:t>
            </a:r>
            <a:r>
              <a:rPr lang="ru-RU" dirty="0" err="1"/>
              <a:t>върши</a:t>
            </a:r>
            <a:r>
              <a:rPr lang="ru-RU" dirty="0"/>
              <a:t> </a:t>
            </a:r>
            <a:r>
              <a:rPr lang="ru-RU" dirty="0" err="1"/>
              <a:t>действието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пада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предмета на </a:t>
            </a:r>
            <a:r>
              <a:rPr lang="ru-RU" dirty="0" err="1"/>
              <a:t>действието</a:t>
            </a:r>
            <a:r>
              <a:rPr lang="ru-RU" dirty="0"/>
              <a:t>, </a:t>
            </a:r>
            <a:r>
              <a:rPr lang="ru-RU" dirty="0" err="1"/>
              <a:t>тоест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неговия</a:t>
            </a:r>
            <a:r>
              <a:rPr lang="ru-RU" dirty="0"/>
              <a:t> </a:t>
            </a:r>
            <a:r>
              <a:rPr lang="ru-RU" dirty="0" err="1"/>
              <a:t>обект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и </a:t>
            </a:r>
            <a:r>
              <a:rPr lang="ru-RU" dirty="0" err="1"/>
              <a:t>изречението</a:t>
            </a:r>
            <a:r>
              <a:rPr lang="ru-RU" dirty="0"/>
              <a:t> от деятелен залог </a:t>
            </a:r>
            <a:r>
              <a:rPr lang="ru-RU" i="1" dirty="0"/>
              <a:t>Мария е написала </a:t>
            </a:r>
            <a:r>
              <a:rPr lang="ru-RU" i="1" dirty="0" err="1"/>
              <a:t>писмо</a:t>
            </a:r>
            <a:r>
              <a:rPr lang="ru-RU" dirty="0" err="1"/>
              <a:t>ще</a:t>
            </a:r>
            <a:r>
              <a:rPr lang="ru-RU" dirty="0"/>
              <a:t> стане в </a:t>
            </a:r>
            <a:r>
              <a:rPr lang="ru-RU" dirty="0" err="1"/>
              <a:t>страдателен</a:t>
            </a:r>
            <a:r>
              <a:rPr lang="ru-RU" dirty="0"/>
              <a:t> залог </a:t>
            </a:r>
            <a:r>
              <a:rPr lang="ru-RU" dirty="0" err="1"/>
              <a:t>Писмото</a:t>
            </a:r>
            <a:r>
              <a:rPr lang="ru-RU" dirty="0"/>
              <a:t> е написано от Мария.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54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i="1" dirty="0">
                <a:solidFill>
                  <a:srgbClr val="0070C0"/>
                </a:solidFill>
              </a:rPr>
              <a:t>Страдателни глаголни форми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/>
              <a:t>Формите на страдателния залог са сложни и се образуват по два начина: с помощта на частицата се и на минало страдателно причастие. </a:t>
            </a:r>
            <a:r>
              <a:rPr lang="bg-BG" dirty="0" smtClean="0"/>
              <a:t>Възвратно местоименната </a:t>
            </a:r>
            <a:r>
              <a:rPr lang="bg-BG" dirty="0"/>
              <a:t>частица се е по произход старият винителен падеж от личното възвратно местоимение, кратка форма. Тази кратка форма се употребява съвсем естествено и редовно и в съвременния български език: Той </a:t>
            </a:r>
            <a:r>
              <a:rPr lang="bg-BG" i="1" dirty="0"/>
              <a:t>се</a:t>
            </a:r>
            <a:r>
              <a:rPr lang="bg-BG" dirty="0"/>
              <a:t> изми е равно на Той изми </a:t>
            </a:r>
            <a:r>
              <a:rPr lang="bg-BG" i="1" dirty="0"/>
              <a:t>себе си</a:t>
            </a:r>
            <a:r>
              <a:rPr lang="bg-BG" dirty="0"/>
              <a:t> и както себе си във второто изречение е пряко допълнение, така и се в първото изречение отбелязва прякото допълнение. Следователно, когато се може да се замени със себе си, то не е частица, а си е личното възвратно местоимение.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5415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/>
              <a:t>Възвратноместоименни</a:t>
            </a:r>
            <a:r>
              <a:rPr lang="bg-BG" dirty="0"/>
              <a:t> форми за страдателен залог има за всички глаголни времена и наклонения от свършен и несвършен вид. Към формите за деятелен чисто и просто се прибавя частицата се и се получава страдателната форма за съответното лице, число, време и наклонение.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868868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373</Words>
  <Application>Microsoft Macintosh PowerPoint</Application>
  <PresentationFormat>Geniş Ekran</PresentationFormat>
  <Paragraphs>35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Gill Sans MT</vt:lpstr>
      <vt:lpstr>Times New Roman</vt:lpstr>
      <vt:lpstr>Arial</vt:lpstr>
      <vt:lpstr>Galeri</vt:lpstr>
      <vt:lpstr>Залог на глагола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Страдателни глаголни форми</vt:lpstr>
      <vt:lpstr>PowerPoint Sunusu</vt:lpstr>
      <vt:lpstr>PowerPoint Sunusu</vt:lpstr>
      <vt:lpstr>PowerPoint Sunusu</vt:lpstr>
      <vt:lpstr>Възвратен залог</vt:lpstr>
      <vt:lpstr>Безличен залог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Залог на глагола</dc:title>
  <dc:creator>sadık hacı</dc:creator>
  <cp:lastModifiedBy>sadık hacı</cp:lastModifiedBy>
  <cp:revision>2</cp:revision>
  <dcterms:created xsi:type="dcterms:W3CDTF">2018-02-18T17:40:07Z</dcterms:created>
  <dcterms:modified xsi:type="dcterms:W3CDTF">2018-02-18T17:50:49Z</dcterms:modified>
</cp:coreProperties>
</file>