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52" r:id="rId1"/>
  </p:sldMasterIdLst>
  <p:notesMasterIdLst>
    <p:notesMasterId r:id="rId67"/>
  </p:notesMasterIdLst>
  <p:sldIdLst>
    <p:sldId id="350" r:id="rId2"/>
    <p:sldId id="489" r:id="rId3"/>
    <p:sldId id="336" r:id="rId4"/>
    <p:sldId id="490" r:id="rId5"/>
    <p:sldId id="491" r:id="rId6"/>
    <p:sldId id="492" r:id="rId7"/>
    <p:sldId id="493" r:id="rId8"/>
    <p:sldId id="340" r:id="rId9"/>
    <p:sldId id="494" r:id="rId10"/>
    <p:sldId id="495" r:id="rId11"/>
    <p:sldId id="496" r:id="rId12"/>
    <p:sldId id="497" r:id="rId13"/>
    <p:sldId id="344" r:id="rId14"/>
    <p:sldId id="498" r:id="rId15"/>
    <p:sldId id="501" r:id="rId16"/>
    <p:sldId id="518" r:id="rId17"/>
    <p:sldId id="519" r:id="rId18"/>
    <p:sldId id="504" r:id="rId19"/>
    <p:sldId id="463" r:id="rId20"/>
    <p:sldId id="473" r:id="rId21"/>
    <p:sldId id="472" r:id="rId22"/>
    <p:sldId id="475" r:id="rId23"/>
    <p:sldId id="466" r:id="rId24"/>
    <p:sldId id="465" r:id="rId25"/>
    <p:sldId id="468" r:id="rId26"/>
    <p:sldId id="467" r:id="rId27"/>
    <p:sldId id="469" r:id="rId28"/>
    <p:sldId id="462" r:id="rId29"/>
    <p:sldId id="470" r:id="rId30"/>
    <p:sldId id="484" r:id="rId31"/>
    <p:sldId id="522" r:id="rId32"/>
    <p:sldId id="523" r:id="rId33"/>
    <p:sldId id="471" r:id="rId34"/>
    <p:sldId id="500" r:id="rId35"/>
    <p:sldId id="302" r:id="rId36"/>
    <p:sldId id="270" r:id="rId37"/>
    <p:sldId id="271" r:id="rId38"/>
    <p:sldId id="296" r:id="rId39"/>
    <p:sldId id="272" r:id="rId40"/>
    <p:sldId id="273" r:id="rId41"/>
    <p:sldId id="274" r:id="rId42"/>
    <p:sldId id="319" r:id="rId43"/>
    <p:sldId id="320" r:id="rId44"/>
    <p:sldId id="275" r:id="rId45"/>
    <p:sldId id="321" r:id="rId46"/>
    <p:sldId id="276" r:id="rId47"/>
    <p:sldId id="277" r:id="rId48"/>
    <p:sldId id="278" r:id="rId49"/>
    <p:sldId id="279" r:id="rId50"/>
    <p:sldId id="323" r:id="rId51"/>
    <p:sldId id="280" r:id="rId52"/>
    <p:sldId id="297" r:id="rId53"/>
    <p:sldId id="281" r:id="rId54"/>
    <p:sldId id="329" r:id="rId55"/>
    <p:sldId id="330" r:id="rId56"/>
    <p:sldId id="331" r:id="rId57"/>
    <p:sldId id="333" r:id="rId58"/>
    <p:sldId id="334" r:id="rId59"/>
    <p:sldId id="335" r:id="rId60"/>
    <p:sldId id="304" r:id="rId61"/>
    <p:sldId id="291" r:id="rId62"/>
    <p:sldId id="341" r:id="rId63"/>
    <p:sldId id="292" r:id="rId64"/>
    <p:sldId id="294" r:id="rId65"/>
    <p:sldId id="295" r:id="rId6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0741"/>
    <a:srgbClr val="0053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68" autoAdjust="0"/>
    <p:restoredTop sz="97691" autoAdjust="0"/>
  </p:normalViewPr>
  <p:slideViewPr>
    <p:cSldViewPr>
      <p:cViewPr varScale="1">
        <p:scale>
          <a:sx n="68" d="100"/>
          <a:sy n="68" d="100"/>
        </p:scale>
        <p:origin x="41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E2E9F-550A-4790-BBCB-0F61E7080E16}" type="datetimeFigureOut">
              <a:rPr lang="en-US" smtClean="0"/>
              <a:pPr/>
              <a:t>3/23/2020</a:t>
            </a:fld>
            <a:endParaRPr lang="en-GB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89578-9111-46A4-9517-CEEF4C5C65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039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5321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7268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4435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2217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7328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4766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89293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25484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06353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72923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8098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59863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66389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7964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60521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8226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75656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41455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85400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122001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76870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8591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38678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30265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4733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542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5486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3494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3489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1017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6416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15E1-D443-42E3-B194-1D7760845816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KİM224 ORGANİK KİMYA (C)  DERS NOTLARI (KİM.MÜH BÖL) - DOÇ.DR.KAMRAN POLAT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BA94-E654-4114-A74C-C5D7FACEB73C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KİM224 ORGANİK KİMYA (C)  DERS NOTLARI (KİM.MÜH BÖL) - DOÇ.DR.KAMRAN POLAT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184F-9F6B-4E60-9896-5A9668B78156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KİM224 ORGANİK KİMYA (C)  DERS NOTLARI (KİM.MÜH BÖL) - DOÇ.DR.KAMRAN POLAT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5F7DBC0-1D5D-4387-88DE-A5918BF0E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42923F6-72F2-4277-92F0-FAC86FB659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E5EFC85-DDCF-4A7E-910C-D575343AE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E1120A3-8CAD-4C21-85D2-923E50C33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E723-00CE-4DA8-B74F-E554E0AE86FD}" type="datetime1">
              <a:rPr lang="tr-TR" smtClean="0"/>
              <a:t>23.03.2020</a:t>
            </a:fld>
            <a:endParaRPr lang="en-US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6CD6939-A705-48C0-9305-10C0596DA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KİM224 ORGANİK KİMYA (C)  DERS NOTLARI (KİM.MÜH BÖL) - DOÇ.DR.KAMRAN POLAT </a:t>
            </a:r>
            <a:endParaRPr lang="en-US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E4E9C6C-AB23-4127-95B1-12FB447D3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710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51DB-5C37-4E2A-8AD8-CDC0F736D912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KİM224 ORGANİK KİMYA (C)  DERS NOTLARI (KİM.MÜH BÖL) - DOÇ.DR.KAMRAN POLAT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BDBF-9CC7-47B6-91A0-FC13407CC893}" type="datetime1">
              <a:rPr lang="tr-TR" smtClean="0">
                <a:solidFill>
                  <a:srgbClr val="D4D4D6"/>
                </a:solidFill>
              </a:rPr>
              <a:t>23.03.2020</a:t>
            </a:fld>
            <a:endParaRPr lang="tr-TR">
              <a:solidFill>
                <a:srgbClr val="D4D4D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D4D4D6"/>
                </a:solidFill>
              </a:rPr>
              <a:t>KİM224 ORGANİK KİMYA (C)  DERS NOTLARI (KİM.MÜH BÖL) - DOÇ.DR.KAMRAN POLAT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D4D4D6"/>
                </a:solidFill>
              </a:rPr>
              <a:pPr/>
              <a:t>‹#›</a:t>
            </a:fld>
            <a:endParaRPr lang="tr-TR">
              <a:solidFill>
                <a:srgbClr val="D4D4D6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869D-28E6-4F64-8336-9B3169D1FF4F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KİM224 ORGANİK KİMYA (C)  DERS NOTLARI (KİM.MÜH BÖL) - DOÇ.DR.KAMRAN POLAT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5A162-E489-4DCB-989E-DB0298188D93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KİM224 ORGANİK KİMYA (C)  DERS NOTLARI (KİM.MÜH BÖL) - DOÇ.DR.KAMRAN POLAT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FE75-C4A4-4F45-B8DB-846FA8827774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KİM224 ORGANİK KİMYA (C)  DERS NOTLARI (KİM.MÜH BÖL) - DOÇ.DR.KAMRAN POLAT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67EF-2765-4B69-898C-F5AA857E99BA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KİM224 ORGANİK KİMYA (C)  DERS NOTLARI (KİM.MÜH BÖL) - DOÇ.DR.KAMRAN POLAT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7513-C773-466D-9697-F3B653C760EF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KİM224 ORGANİK KİMYA (C)  DERS NOTLARI (KİM.MÜH BÖL) - DOÇ.DR.KAMRAN POLAT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992F-B0E5-4F39-836E-C5E460417A4B}" type="datetime1">
              <a:rPr lang="tr-TR" smtClean="0">
                <a:solidFill>
                  <a:srgbClr val="D4D4D6"/>
                </a:solidFill>
              </a:rPr>
              <a:t>23.03.2020</a:t>
            </a:fld>
            <a:endParaRPr lang="tr-TR">
              <a:solidFill>
                <a:srgbClr val="D4D4D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D4D4D6"/>
                </a:solidFill>
              </a:rPr>
              <a:t>KİM224 ORGANİK KİMYA (C)  DERS NOTLARI (KİM.MÜH BÖL) - DOÇ.DR.KAMRAN POLAT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D4D4D6"/>
                </a:solidFill>
              </a:rPr>
              <a:pPr/>
              <a:t>‹#›</a:t>
            </a:fld>
            <a:endParaRPr lang="tr-TR">
              <a:solidFill>
                <a:srgbClr val="D4D4D6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52C3F19-F5A4-4580-895A-08B3688BAFC2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tr-TR">
                <a:solidFill>
                  <a:srgbClr val="5A6378"/>
                </a:solidFill>
              </a:rPr>
              <a:t>KİM224 ORGANİK KİMYA (C)  DERS NOTLARI (KİM.MÜH BÖL) - DOÇ.DR.KAMRAN POLAT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  <p:sldLayoutId id="2147484164" r:id="rId12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Relationship Id="rId9" Type="http://schemas.openxmlformats.org/officeDocument/2006/relationships/image" Target="../media/image61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wmf"/><Relationship Id="rId11" Type="http://schemas.openxmlformats.org/officeDocument/2006/relationships/image" Target="../media/image64.wmf"/><Relationship Id="rId5" Type="http://schemas.openxmlformats.org/officeDocument/2006/relationships/image" Target="../media/image58.wmf"/><Relationship Id="rId10" Type="http://schemas.openxmlformats.org/officeDocument/2006/relationships/image" Target="../media/image63.wmf"/><Relationship Id="rId4" Type="http://schemas.openxmlformats.org/officeDocument/2006/relationships/image" Target="../media/image57.wmf"/><Relationship Id="rId9" Type="http://schemas.openxmlformats.org/officeDocument/2006/relationships/image" Target="../media/image62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7" Type="http://schemas.openxmlformats.org/officeDocument/2006/relationships/image" Target="../media/image70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71.wmf"/><Relationship Id="rId7" Type="http://schemas.openxmlformats.org/officeDocument/2006/relationships/image" Target="../media/image60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Relationship Id="rId9" Type="http://schemas.openxmlformats.org/officeDocument/2006/relationships/image" Target="../media/image58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image" Target="../media/image72.wmf"/><Relationship Id="rId7" Type="http://schemas.openxmlformats.org/officeDocument/2006/relationships/image" Target="../media/image76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10" Type="http://schemas.openxmlformats.org/officeDocument/2006/relationships/image" Target="../media/image79.wmf"/><Relationship Id="rId4" Type="http://schemas.openxmlformats.org/officeDocument/2006/relationships/image" Target="../media/image73.wmf"/><Relationship Id="rId9" Type="http://schemas.openxmlformats.org/officeDocument/2006/relationships/image" Target="../media/image78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1.w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4.wmf"/><Relationship Id="rId4" Type="http://schemas.openxmlformats.org/officeDocument/2006/relationships/image" Target="../media/image83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6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7" Type="http://schemas.openxmlformats.org/officeDocument/2006/relationships/image" Target="../media/image92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1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wmf"/><Relationship Id="rId5" Type="http://schemas.openxmlformats.org/officeDocument/2006/relationships/image" Target="../media/image95.wmf"/><Relationship Id="rId4" Type="http://schemas.openxmlformats.org/officeDocument/2006/relationships/image" Target="../media/image94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2.wmf"/><Relationship Id="rId4" Type="http://schemas.openxmlformats.org/officeDocument/2006/relationships/image" Target="../media/image101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1</a:t>
            </a:fld>
            <a:endParaRPr lang="tr-TR"/>
          </a:p>
        </p:txBody>
      </p:sp>
      <p:sp>
        <p:nvSpPr>
          <p:cNvPr id="9" name="8 Metin kutusu"/>
          <p:cNvSpPr txBox="1"/>
          <p:nvPr/>
        </p:nvSpPr>
        <p:spPr>
          <a:xfrm>
            <a:off x="755576" y="1142571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BÖLÜM 5: </a:t>
            </a:r>
            <a:r>
              <a:rPr lang="tr-TR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ALKİL HALOJENÜRLER VE NÜKLEOFİLİK YER DEĞİŞTİRME (SÜBSTİTÜSYON</a:t>
            </a:r>
            <a:r>
              <a:rPr lang="tr-TR"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 –AYRILMA (ELİMİNASYON) REAKSİYONLARI</a:t>
            </a:r>
            <a:endParaRPr lang="tr-TR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595438" y="265291"/>
            <a:ext cx="777686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>
                <a:ln w="10541" cmpd="sng">
                  <a:solidFill>
                    <a:srgbClr val="F0AD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0AD00">
                        <a:tint val="40000"/>
                        <a:satMod val="250000"/>
                      </a:srgbClr>
                    </a:gs>
                    <a:gs pos="9000">
                      <a:srgbClr val="F0AD00">
                        <a:tint val="52000"/>
                        <a:satMod val="300000"/>
                      </a:srgbClr>
                    </a:gs>
                    <a:gs pos="50000">
                      <a:srgbClr val="F0AD00">
                        <a:shade val="20000"/>
                        <a:satMod val="300000"/>
                      </a:srgbClr>
                    </a:gs>
                    <a:gs pos="79000">
                      <a:srgbClr val="F0AD00">
                        <a:tint val="52000"/>
                        <a:satMod val="300000"/>
                      </a:srgbClr>
                    </a:gs>
                    <a:gs pos="100000">
                      <a:srgbClr val="F0AD00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KİM224 ORGANİK KİMYA (C)</a:t>
            </a:r>
            <a:endParaRPr lang="tr-T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tr-TR" dirty="0"/>
          </a:p>
        </p:txBody>
      </p:sp>
      <p:sp>
        <p:nvSpPr>
          <p:cNvPr id="2" name="AutoShape 2" descr="yer değiştirme reaksiyonları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4" descr="yer değiştirme reaksiyonları ile ilgili görsel sonuc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6" descr="yer değiştirme reaksiyonları ile ilgili görsel sonuc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" name="AutoShape 8" descr="yer değiştirme reaksiyonları ile ilgili görsel sonucu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AutoShape 10" descr="yer değiştirme reaksiyonları ile ilgili görsel sonucu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" name="AutoShape 12" descr="yer değiştirme reaksiyonları ile ilgili görsel sonucu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38" name="Picture 14" descr="http://w3.balikesir.edu.tr/~hnamli/okdn7/okdn7_dosyalar/image00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70" y="3801330"/>
            <a:ext cx="5765446" cy="149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ikdörtgen 12"/>
          <p:cNvSpPr/>
          <p:nvPr/>
        </p:nvSpPr>
        <p:spPr>
          <a:xfrm>
            <a:off x="787666" y="5382277"/>
            <a:ext cx="48333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/>
              <a:t>http://w3.balikesir.edu.tr/~hnamli/okdn7/okdn7_dosyalar/image008.gif</a:t>
            </a:r>
          </a:p>
        </p:txBody>
      </p:sp>
      <p:pic>
        <p:nvPicPr>
          <p:cNvPr id="1040" name="Picture 16" descr="yer değiştirme reaksiyonları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18" y="2276872"/>
            <a:ext cx="3350242" cy="1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yer değiştirme reaksiyonları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2521471"/>
            <a:ext cx="3978758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8891" t="49107" r="5237" b="3273"/>
          <a:stretch>
            <a:fillRect/>
          </a:stretch>
        </p:blipFill>
        <p:spPr bwMode="auto">
          <a:xfrm>
            <a:off x="785786" y="357166"/>
            <a:ext cx="735811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EF29AB7-2AB0-4484-92F5-283B1A97D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104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1071538" y="214290"/>
            <a:ext cx="6657995" cy="6143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FCBE72C-486C-48B4-9128-50EEDE880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916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l="2824" r="1861" b="41452"/>
          <a:stretch>
            <a:fillRect/>
          </a:stretch>
        </p:blipFill>
        <p:spPr bwMode="auto">
          <a:xfrm>
            <a:off x="928662" y="0"/>
            <a:ext cx="7215238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145BA1D-1A57-4510-972C-4AFCE3FD4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260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10591" t="59289" r="1796"/>
          <a:stretch>
            <a:fillRect/>
          </a:stretch>
        </p:blipFill>
        <p:spPr bwMode="auto">
          <a:xfrm>
            <a:off x="928662" y="500042"/>
            <a:ext cx="685804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4CA3E73-5123-4E5F-B31A-FEE01B356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818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l="2870" t="757" r="9119" b="44753"/>
          <a:stretch>
            <a:fillRect/>
          </a:stretch>
        </p:blipFill>
        <p:spPr bwMode="auto">
          <a:xfrm>
            <a:off x="1000100" y="428604"/>
            <a:ext cx="692948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1F83F98B-1225-4D96-A6E0-BCCF5E1AD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937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173C6FA-1542-4D05-B52C-08290556D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B6EDA48-A820-49D0-B5D1-88999B942093}"/>
              </a:ext>
            </a:extLst>
          </p:cNvPr>
          <p:cNvSpPr txBox="1"/>
          <p:nvPr/>
        </p:nvSpPr>
        <p:spPr>
          <a:xfrm>
            <a:off x="628650" y="914400"/>
            <a:ext cx="72961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i="1" dirty="0">
                <a:solidFill>
                  <a:srgbClr val="00B050"/>
                </a:solidFill>
              </a:rPr>
              <a:t>E1, E2,  REAKSİYONLARI ÖZET</a:t>
            </a:r>
          </a:p>
          <a:p>
            <a:pPr algn="ctr"/>
            <a:r>
              <a:rPr lang="tr-TR" sz="4000" b="1" i="1" dirty="0">
                <a:solidFill>
                  <a:srgbClr val="00B050"/>
                </a:solidFill>
              </a:rPr>
              <a:t>BİRBİRLERİYLE VE SN1 VE SN2 REAKSİYONLARIYLA KIYASLANMALARI</a:t>
            </a:r>
          </a:p>
        </p:txBody>
      </p:sp>
    </p:spTree>
    <p:extLst>
      <p:ext uri="{BB962C8B-B14F-4D97-AF65-F5344CB8AC3E}">
        <p14:creationId xmlns:p14="http://schemas.microsoft.com/office/powerpoint/2010/main" val="921274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35AC673-4286-4970-8ECD-147A2B009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5982-6128-4235-9DFF-CCD37C2CC148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5A6378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A6378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8BD01E0-6D82-4DB5-815A-40AE374DD23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2060848"/>
            <a:ext cx="8280920" cy="3323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B9BDEA4D-77ED-4259-8F3C-A868770C942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692696"/>
            <a:ext cx="8111738" cy="781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627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3241E6E-CDC6-4F90-92C9-6C5DDC7C8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5982-6128-4235-9DFF-CCD37C2CC148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5A6378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A6378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DD29C753-EAF4-4434-BF7B-27D4B2B3ADB1}"/>
              </a:ext>
            </a:extLst>
          </p:cNvPr>
          <p:cNvSpPr/>
          <p:nvPr/>
        </p:nvSpPr>
        <p:spPr>
          <a:xfrm>
            <a:off x="718567" y="476672"/>
            <a:ext cx="7992888" cy="5737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Çözücünün polaritesi reaksiyonun yürüyüşünü etkiler. Su ve alkoller 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polar protik 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çözücülerdir. Çünkü, proton verip alabilecek (-OH grubu) grupları vardır. S</a:t>
            </a:r>
            <a:r>
              <a:rPr kumimoji="0" lang="tr-TR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reaksiyonlarında ilk basamakta iyonlar vardır. Polar çözücü bu iyonları sararak kararlı kılar, polar çözücü S</a:t>
            </a:r>
            <a:r>
              <a:rPr kumimoji="0" lang="tr-TR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reaksiyonlarını hızlandırır. Başka bir deyişle iyonların polar çözücü molekülleri tarafından sarılması nükleofilik gücünü azaltır. Bundan dolayı S</a:t>
            </a:r>
            <a:r>
              <a:rPr kumimoji="0" lang="tr-TR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reaksiyonları polar çözücü ortamında zor yürür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Polar fakat aprotik 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çözücüler (aseton, dimetilsülfoksit (CH</a:t>
            </a:r>
            <a:r>
              <a:rPr kumimoji="0" lang="tr-TR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tr-TR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S=O veya dimetilformamit (CH</a:t>
            </a:r>
            <a:r>
              <a:rPr kumimoji="0" lang="tr-TR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tr-TR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NCHO, tercihli olarak katyonları sarar, bu çözücüler S</a:t>
            </a:r>
            <a:r>
              <a:rPr kumimoji="0" lang="tr-TR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reaksiyon hızını artırır. Katyonları sardığı için bu çözücüler içinde anyonlar serbest kalır, yani nükleofilik gücü artar.</a:t>
            </a: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353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B68F265-1018-46DB-BC05-830874496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18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8CCF479-4218-42DC-A05E-5E26D7BF2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65" y="476673"/>
            <a:ext cx="8017291" cy="53573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3976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764704"/>
            <a:ext cx="7915275" cy="4238625"/>
          </a:xfrm>
          <a:prstGeom prst="rect">
            <a:avLst/>
          </a:prstGeom>
        </p:spPr>
      </p:pic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49510F4-B244-4362-9D32-0A40ABFC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789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l="1979" t="48504" r="2044"/>
          <a:stretch>
            <a:fillRect/>
          </a:stretch>
        </p:blipFill>
        <p:spPr bwMode="auto">
          <a:xfrm>
            <a:off x="857224" y="285728"/>
            <a:ext cx="735811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335C2E42-FCEB-4AC8-A955-07DFE3F73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738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692696"/>
            <a:ext cx="7056784" cy="4968552"/>
          </a:xfrm>
          <a:prstGeom prst="rect">
            <a:avLst/>
          </a:prstGeom>
        </p:spPr>
      </p:pic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3955442-3A44-4473-8103-E3D949193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646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DAF4366-D50F-4E95-B118-905550932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5E29D20C-1EA4-4A29-9658-E465159EE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52737"/>
            <a:ext cx="777240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4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19"/>
            <a:ext cx="6264695" cy="45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6EA298F-8DB5-4CD5-AEB9-3D388A683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027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E94ABF0-FA7C-4898-AED4-7600E4B16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0F1C1907-D3D2-4AFB-AE80-D0342D6AD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493" y="692696"/>
            <a:ext cx="7858125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92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F1FC89B-7267-4FDA-92F3-614671F22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CEE106A6-878D-49C1-9ADD-E2B4653B2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84784"/>
            <a:ext cx="7625410" cy="321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7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560839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F79A579-A0C1-4F3D-A333-8703FE2B7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970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651510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C02F3BE-690E-4D8C-BE00-0C23EB53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000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709893" cy="456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48EE03D-48A0-4D3F-81A1-B5DD66582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2508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056784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052EEF3-DFCE-4D80-85B3-20449544C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6481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713" y="3424945"/>
            <a:ext cx="32574" cy="810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/>
          <a:srcRect l="21899" t="25914" r="26825" b="35821"/>
          <a:stretch/>
        </p:blipFill>
        <p:spPr>
          <a:xfrm>
            <a:off x="1716596" y="2242246"/>
            <a:ext cx="5183125" cy="2482898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59" y="534946"/>
            <a:ext cx="7200800" cy="170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157192"/>
            <a:ext cx="597666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4C90F42E-6A9A-4B7B-9A3F-C27C4820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164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l="7317" t="1347" r="3963" b="40080"/>
          <a:stretch>
            <a:fillRect/>
          </a:stretch>
        </p:blipFill>
        <p:spPr bwMode="auto">
          <a:xfrm>
            <a:off x="785786" y="214290"/>
            <a:ext cx="7286676" cy="600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5364EE6F-C8C8-48EA-B09F-543CB192E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6689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619268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E868E8B-42F8-4015-954C-4AB152E86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9622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CB031C8-E0F3-4349-958F-7E483FDBE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31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06C2CA8-E688-4A45-944A-8737F4075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66" y="476672"/>
            <a:ext cx="790931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515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79C47EB-2EDB-465A-A8F6-2592A8838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32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14B3F8E-23BA-46C7-9C5C-0B16D6631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65" y="404664"/>
            <a:ext cx="7657251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569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104881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E9FB09B-4793-4906-ABE2-BC1FDBC12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0413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CE7D32D-A282-4704-81C8-C20B9F342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A7D3B9FE-002D-4F9A-BEAC-2F0388789A6C}"/>
              </a:ext>
            </a:extLst>
          </p:cNvPr>
          <p:cNvSpPr txBox="1"/>
          <p:nvPr/>
        </p:nvSpPr>
        <p:spPr>
          <a:xfrm>
            <a:off x="1771650" y="1676400"/>
            <a:ext cx="571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00B050"/>
                </a:solidFill>
              </a:rPr>
              <a:t>ALKİL HALOJENÜRLER (HALOALKANLAR)</a:t>
            </a:r>
          </a:p>
        </p:txBody>
      </p:sp>
    </p:spTree>
    <p:extLst>
      <p:ext uri="{BB962C8B-B14F-4D97-AF65-F5344CB8AC3E}">
        <p14:creationId xmlns:p14="http://schemas.microsoft.com/office/powerpoint/2010/main" val="36290632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048000"/>
            <a:ext cx="4572000" cy="9144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863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4267200"/>
            <a:ext cx="5854700" cy="3937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5181600"/>
            <a:ext cx="4610100" cy="8255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528291"/>
            <a:ext cx="7772400" cy="543272"/>
          </a:xfrm>
          <a:noFill/>
          <a:ln/>
        </p:spPr>
        <p:txBody>
          <a:bodyPr>
            <a:noAutofit/>
          </a:bodyPr>
          <a:lstStyle/>
          <a:p>
            <a:r>
              <a:rPr lang="tr-TR" sz="2800" dirty="0"/>
              <a:t>Alkil </a:t>
            </a:r>
            <a:r>
              <a:rPr lang="tr-TR" sz="2800" dirty="0" err="1"/>
              <a:t>halojenürlerin</a:t>
            </a:r>
            <a:r>
              <a:rPr lang="tr-TR" sz="2800" dirty="0"/>
              <a:t> endüstriyel olarak </a:t>
            </a:r>
            <a:r>
              <a:rPr lang="tr-TR" sz="2800" dirty="0" err="1"/>
              <a:t>eldesi</a:t>
            </a:r>
            <a:endParaRPr lang="en-CA" sz="2800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292B5D9-FA5A-4205-8023-B751DC89D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B6AA0FC-BFB8-4062-8CC3-BABEFF3F81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600" y="1768475"/>
            <a:ext cx="4838700" cy="11049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400720"/>
            <a:ext cx="4258816" cy="691480"/>
          </a:xfrm>
          <a:noFill/>
          <a:ln/>
        </p:spPr>
        <p:txBody>
          <a:bodyPr/>
          <a:lstStyle/>
          <a:p>
            <a:r>
              <a:rPr lang="tr-TR" sz="3200" dirty="0"/>
              <a:t>Alkollerden </a:t>
            </a:r>
            <a:r>
              <a:rPr lang="tr-TR" sz="3200" dirty="0" err="1"/>
              <a:t>eldesi</a:t>
            </a:r>
            <a:endParaRPr lang="en-CA" sz="3200" dirty="0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452" y="1791991"/>
            <a:ext cx="2819400" cy="15494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2786473" y="4243429"/>
            <a:ext cx="302037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dirty="0"/>
              <a:t>SOCl</a:t>
            </a:r>
            <a:r>
              <a:rPr lang="en-CA" baseline="-25000" dirty="0"/>
              <a:t>2</a:t>
            </a:r>
            <a:r>
              <a:rPr lang="en-CA" dirty="0"/>
              <a:t> – </a:t>
            </a:r>
            <a:r>
              <a:rPr lang="tr-TR" dirty="0" err="1"/>
              <a:t>tiyonil</a:t>
            </a:r>
            <a:r>
              <a:rPr lang="tr-TR" dirty="0"/>
              <a:t> klorür</a:t>
            </a:r>
            <a:endParaRPr lang="en-CA" dirty="0"/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672882"/>
            <a:ext cx="6731000" cy="3683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9C6C8EB-AA72-44A7-B71A-43BFE78C7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752475"/>
            <a:ext cx="7427168" cy="565150"/>
          </a:xfrm>
        </p:spPr>
        <p:txBody>
          <a:bodyPr/>
          <a:lstStyle/>
          <a:p>
            <a:r>
              <a:rPr lang="tr-TR" sz="2800" dirty="0"/>
              <a:t>Hidrokarbonların </a:t>
            </a:r>
            <a:r>
              <a:rPr lang="tr-TR" sz="2800" dirty="0" err="1"/>
              <a:t>halojenlenmesiyle</a:t>
            </a:r>
            <a:r>
              <a:rPr lang="tr-TR" sz="2800" dirty="0"/>
              <a:t> </a:t>
            </a:r>
            <a:r>
              <a:rPr lang="tr-TR" sz="2800" dirty="0" err="1"/>
              <a:t>eldesi</a:t>
            </a:r>
            <a:endParaRPr lang="en-CA" sz="2800" dirty="0"/>
          </a:p>
        </p:txBody>
      </p:sp>
      <p:pic>
        <p:nvPicPr>
          <p:cNvPr id="185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5386" y="1946275"/>
            <a:ext cx="2095500" cy="6223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4" cstate="print"/>
          <a:srcRect b="18012"/>
          <a:stretch>
            <a:fillRect/>
          </a:stretch>
        </p:blipFill>
        <p:spPr bwMode="auto">
          <a:xfrm>
            <a:off x="2843808" y="3178487"/>
            <a:ext cx="3822700" cy="16764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72BD405-A2DE-42D6-9453-591B299B8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980728"/>
            <a:ext cx="8229600" cy="619472"/>
          </a:xfrm>
        </p:spPr>
        <p:txBody>
          <a:bodyPr/>
          <a:lstStyle/>
          <a:p>
            <a:r>
              <a:rPr lang="tr-TR" sz="3200" dirty="0" err="1"/>
              <a:t>Alkenlere</a:t>
            </a:r>
            <a:r>
              <a:rPr lang="tr-TR" sz="3200" dirty="0"/>
              <a:t> hidrojen </a:t>
            </a:r>
            <a:r>
              <a:rPr lang="tr-TR" sz="3200" dirty="0" err="1"/>
              <a:t>halojenür</a:t>
            </a:r>
            <a:r>
              <a:rPr lang="tr-TR" sz="3200" dirty="0"/>
              <a:t> katılmasıyla</a:t>
            </a:r>
            <a:endParaRPr lang="en-CA" sz="3200" dirty="0"/>
          </a:p>
        </p:txBody>
      </p:sp>
      <p:pic>
        <p:nvPicPr>
          <p:cNvPr id="90115" name="Picture 102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3359" y="2343944"/>
            <a:ext cx="3709988" cy="966787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F10764E-B8EF-4643-94C2-1B37187FC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112962"/>
            <a:ext cx="3900488" cy="2632075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24744"/>
            <a:ext cx="8229600" cy="475456"/>
          </a:xfrm>
        </p:spPr>
        <p:txBody>
          <a:bodyPr>
            <a:normAutofit fontScale="90000"/>
          </a:bodyPr>
          <a:lstStyle/>
          <a:p>
            <a:r>
              <a:rPr lang="tr-TR" sz="3200" dirty="0"/>
              <a:t>Alken ve </a:t>
            </a:r>
            <a:r>
              <a:rPr lang="tr-TR" sz="3200" dirty="0" err="1"/>
              <a:t>alkinlere</a:t>
            </a:r>
            <a:r>
              <a:rPr lang="tr-TR" sz="3200" dirty="0"/>
              <a:t> halojen katılmasıyla </a:t>
            </a:r>
            <a:r>
              <a:rPr lang="tr-TR" sz="3200" dirty="0" err="1"/>
              <a:t>eldesi</a:t>
            </a:r>
            <a:endParaRPr lang="en-CA" sz="3200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7071940-A641-4A85-896D-E62EC199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6403" t="60772" r="4877" b="2872"/>
          <a:stretch>
            <a:fillRect/>
          </a:stretch>
        </p:blipFill>
        <p:spPr bwMode="auto">
          <a:xfrm>
            <a:off x="928662" y="500042"/>
            <a:ext cx="750099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3C4CD450-8BC7-4FD2-A1F4-8ECF2797B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2515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50146" y="1108505"/>
            <a:ext cx="7499176" cy="687387"/>
          </a:xfrm>
        </p:spPr>
        <p:txBody>
          <a:bodyPr/>
          <a:lstStyle/>
          <a:p>
            <a:r>
              <a:rPr lang="en-CA" sz="3600" dirty="0"/>
              <a:t>Finkelstein </a:t>
            </a:r>
            <a:r>
              <a:rPr lang="tr-TR" sz="3600" dirty="0"/>
              <a:t>reaksiyonu ile </a:t>
            </a:r>
            <a:r>
              <a:rPr lang="tr-TR" sz="3600" dirty="0" err="1"/>
              <a:t>eldesi</a:t>
            </a:r>
            <a:endParaRPr lang="en-CA" sz="3600" dirty="0"/>
          </a:p>
        </p:txBody>
      </p:sp>
      <p:sp>
        <p:nvSpPr>
          <p:cNvPr id="5" name="4 Metin kutusu"/>
          <p:cNvSpPr txBox="1"/>
          <p:nvPr/>
        </p:nvSpPr>
        <p:spPr>
          <a:xfrm>
            <a:off x="3023334" y="3038007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Çözünür</a:t>
            </a:r>
          </a:p>
        </p:txBody>
      </p:sp>
      <p:sp>
        <p:nvSpPr>
          <p:cNvPr id="6" name="5 Metin kutusu"/>
          <p:cNvSpPr txBox="1"/>
          <p:nvPr/>
        </p:nvSpPr>
        <p:spPr>
          <a:xfrm>
            <a:off x="4883070" y="3048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Çözünmez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500A0D3-3B56-4B03-9F1F-963F16B5B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F317F5EF-1DDB-407E-932E-D170F1920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2340265"/>
            <a:ext cx="5459152" cy="68738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606424"/>
            <a:ext cx="7054552" cy="612775"/>
          </a:xfrm>
          <a:noFill/>
          <a:ln/>
        </p:spPr>
        <p:txBody>
          <a:bodyPr>
            <a:noAutofit/>
          </a:bodyPr>
          <a:lstStyle/>
          <a:p>
            <a:r>
              <a:rPr lang="tr-TR" sz="2800" dirty="0"/>
              <a:t>Nükleofilik yer değiştirme reaksiyonu</a:t>
            </a:r>
            <a:endParaRPr lang="en-CA" sz="2800" dirty="0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596028" y="2129240"/>
            <a:ext cx="8077200" cy="17825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dirty="0"/>
              <a:t>Karbona bağlı olduğunda halojen, kuvvetli </a:t>
            </a:r>
            <a:r>
              <a:rPr lang="tr-TR" sz="2000" dirty="0" err="1"/>
              <a:t>nükleofiller</a:t>
            </a:r>
            <a:r>
              <a:rPr lang="tr-TR" sz="2000" dirty="0"/>
              <a:t> tarafından </a:t>
            </a:r>
            <a:r>
              <a:rPr lang="tr-TR" sz="2000" dirty="0" err="1"/>
              <a:t>halojenür</a:t>
            </a:r>
            <a:r>
              <a:rPr lang="tr-TR" sz="2000" dirty="0"/>
              <a:t> iyonu olarak kolaylıkla yer değiştirebilir. </a:t>
            </a:r>
            <a:r>
              <a:rPr lang="tr-TR" sz="2000" dirty="0" err="1"/>
              <a:t>Halojenür</a:t>
            </a:r>
            <a:r>
              <a:rPr lang="tr-TR" sz="2000" dirty="0"/>
              <a:t> iyonu iyi bir ayrılan gruptur</a:t>
            </a:r>
            <a:endParaRPr lang="en-CA" sz="2000" dirty="0"/>
          </a:p>
          <a:p>
            <a:pPr>
              <a:spcBef>
                <a:spcPct val="50000"/>
              </a:spcBef>
            </a:pPr>
            <a:r>
              <a:rPr lang="tr-TR" sz="2000" dirty="0"/>
              <a:t>Bir alkil </a:t>
            </a:r>
            <a:r>
              <a:rPr lang="tr-TR" sz="2000" dirty="0" err="1"/>
              <a:t>halojenürün</a:t>
            </a:r>
            <a:r>
              <a:rPr lang="tr-TR" sz="2000" dirty="0"/>
              <a:t> yer değiştirme reaksiyonu basitçe aşağıda gibi gösterilebilir:</a:t>
            </a:r>
            <a:endParaRPr lang="en-CA" sz="2000" dirty="0"/>
          </a:p>
        </p:txBody>
      </p:sp>
      <p:pic>
        <p:nvPicPr>
          <p:cNvPr id="43011" name="Picture 3"/>
          <p:cNvPicPr>
            <a:picLocks noChangeArrowheads="1"/>
          </p:cNvPicPr>
          <p:nvPr/>
        </p:nvPicPr>
        <p:blipFill>
          <a:blip r:embed="rId3" cstate="print"/>
          <a:srcRect r="2827" b="45057"/>
          <a:stretch>
            <a:fillRect/>
          </a:stretch>
        </p:blipFill>
        <p:spPr bwMode="auto">
          <a:xfrm>
            <a:off x="2103200" y="4167664"/>
            <a:ext cx="4419600" cy="8382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600075" y="1323975"/>
            <a:ext cx="792480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dirty="0" err="1"/>
              <a:t>Halojenür</a:t>
            </a:r>
            <a:r>
              <a:rPr lang="tr-TR" sz="2000" dirty="0"/>
              <a:t> iyonu kuvvetli asidin </a:t>
            </a:r>
            <a:r>
              <a:rPr lang="tr-TR" sz="2000" dirty="0" err="1"/>
              <a:t>konjüge</a:t>
            </a:r>
            <a:r>
              <a:rPr lang="tr-TR" sz="2000" dirty="0"/>
              <a:t> bazıdır</a:t>
            </a:r>
            <a:r>
              <a:rPr lang="en-CA" sz="2000" dirty="0"/>
              <a:t>. </a:t>
            </a:r>
            <a:r>
              <a:rPr lang="tr-TR" sz="2000" dirty="0"/>
              <a:t>Bundan dolayı zayıf bazdır ve elektronlarını paylaşmaya istekli değildir.</a:t>
            </a:r>
            <a:endParaRPr lang="en-CA" sz="2000" dirty="0"/>
          </a:p>
        </p:txBody>
      </p:sp>
      <p:sp>
        <p:nvSpPr>
          <p:cNvPr id="6" name="5 Metin kutusu"/>
          <p:cNvSpPr txBox="1"/>
          <p:nvPr/>
        </p:nvSpPr>
        <p:spPr>
          <a:xfrm>
            <a:off x="5167382" y="500586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İyi ayrılan grup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C6B170D-E178-443C-85AB-39B7E6581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338435"/>
            <a:ext cx="4902696" cy="614065"/>
          </a:xfrm>
        </p:spPr>
        <p:txBody>
          <a:bodyPr/>
          <a:lstStyle/>
          <a:p>
            <a:r>
              <a:rPr lang="tr-TR" sz="3200" dirty="0" err="1"/>
              <a:t>Nükleofiller</a:t>
            </a:r>
            <a:endParaRPr lang="en-CA" sz="3200" dirty="0"/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914400" y="1219200"/>
            <a:ext cx="75438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99"/>
              </a:buClr>
              <a:buFontTx/>
              <a:buChar char="•"/>
            </a:pPr>
            <a:r>
              <a:rPr lang="en-CA" sz="2000" dirty="0"/>
              <a:t> </a:t>
            </a:r>
            <a:r>
              <a:rPr lang="tr-TR" sz="2000" dirty="0"/>
              <a:t>elektron eksikliği olan merkeze katılan reaktiflerdir.</a:t>
            </a:r>
            <a:endParaRPr lang="en-CA" sz="2000" dirty="0"/>
          </a:p>
        </p:txBody>
      </p:sp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990600" y="1676400"/>
            <a:ext cx="754380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99"/>
              </a:buClr>
              <a:buFontTx/>
              <a:buChar char="•"/>
            </a:pPr>
            <a:r>
              <a:rPr lang="en-CA" sz="2000" dirty="0"/>
              <a:t> </a:t>
            </a:r>
            <a:r>
              <a:rPr lang="tr-TR" sz="2000" dirty="0"/>
              <a:t>negatif iyonlar veya üzerinde bir çift paylaşılmamış elektrona sahip </a:t>
            </a:r>
            <a:r>
              <a:rPr lang="tr-TR" sz="2000" dirty="0" err="1"/>
              <a:t>nötral</a:t>
            </a:r>
            <a:r>
              <a:rPr lang="tr-TR" sz="2000" dirty="0"/>
              <a:t> moleküllerdir.</a:t>
            </a:r>
            <a:endParaRPr lang="en-CA" sz="2000" dirty="0"/>
          </a:p>
        </p:txBody>
      </p:sp>
      <p:pic>
        <p:nvPicPr>
          <p:cNvPr id="1362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971800"/>
            <a:ext cx="6451600" cy="17145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36202" name="Picture 10"/>
          <p:cNvPicPr>
            <a:picLocks noChangeAspect="1" noChangeArrowheads="1"/>
          </p:cNvPicPr>
          <p:nvPr/>
        </p:nvPicPr>
        <p:blipFill>
          <a:blip r:embed="rId4" cstate="print"/>
          <a:srcRect b="36842"/>
          <a:stretch>
            <a:fillRect/>
          </a:stretch>
        </p:blipFill>
        <p:spPr bwMode="auto">
          <a:xfrm>
            <a:off x="1295400" y="4724400"/>
            <a:ext cx="1587500" cy="6096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36203" name="Picture 11"/>
          <p:cNvPicPr>
            <a:picLocks noChangeAspect="1" noChangeArrowheads="1"/>
          </p:cNvPicPr>
          <p:nvPr/>
        </p:nvPicPr>
        <p:blipFill>
          <a:blip r:embed="rId5" cstate="print"/>
          <a:srcRect b="35135"/>
          <a:stretch>
            <a:fillRect/>
          </a:stretch>
        </p:blipFill>
        <p:spPr bwMode="auto">
          <a:xfrm>
            <a:off x="6553200" y="4572000"/>
            <a:ext cx="1841500" cy="6096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sp>
        <p:nvSpPr>
          <p:cNvPr id="8" name="7 Metin kutusu"/>
          <p:cNvSpPr txBox="1"/>
          <p:nvPr/>
        </p:nvSpPr>
        <p:spPr>
          <a:xfrm>
            <a:off x="1524000" y="5410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nükleofil</a:t>
            </a:r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6553200" y="5181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ayrılan grup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4D79072-FC9E-43CB-8811-FF8BB3E92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Grp="1" noChangeArrowheads="1"/>
          </p:cNvSpPr>
          <p:nvPr>
            <p:ph type="title"/>
          </p:nvPr>
        </p:nvSpPr>
        <p:spPr>
          <a:xfrm>
            <a:off x="1884315" y="561549"/>
            <a:ext cx="4479032" cy="463550"/>
          </a:xfrm>
        </p:spPr>
        <p:txBody>
          <a:bodyPr/>
          <a:lstStyle/>
          <a:p>
            <a:r>
              <a:rPr lang="tr-TR" sz="3200" dirty="0"/>
              <a:t>Ayrılan gruplar</a:t>
            </a:r>
            <a:endParaRPr lang="en-CA" sz="3200" dirty="0"/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1066800" y="1219200"/>
            <a:ext cx="746760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99"/>
              </a:buClr>
              <a:buFontTx/>
              <a:buChar char="•"/>
            </a:pPr>
            <a:r>
              <a:rPr lang="en-CA" sz="2000" dirty="0"/>
              <a:t> </a:t>
            </a:r>
            <a:r>
              <a:rPr lang="tr-TR" sz="2000" dirty="0"/>
              <a:t>zayıf bazik molekül veya iyonlar şeklinde ayrılan </a:t>
            </a:r>
            <a:r>
              <a:rPr lang="tr-TR" sz="2000" dirty="0" err="1"/>
              <a:t>sübstitüentlerdir</a:t>
            </a:r>
            <a:r>
              <a:rPr lang="tr-TR" sz="2000" dirty="0"/>
              <a:t>.</a:t>
            </a:r>
            <a:endParaRPr lang="en-CA" sz="2000" dirty="0"/>
          </a:p>
        </p:txBody>
      </p:sp>
      <p:pic>
        <p:nvPicPr>
          <p:cNvPr id="13824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057400"/>
            <a:ext cx="6057900" cy="9906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3824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124200"/>
            <a:ext cx="6223000" cy="9779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3825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4114800"/>
            <a:ext cx="6642100" cy="10160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38251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5257800"/>
            <a:ext cx="6629400" cy="10414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8D2A47A-8493-4A3D-B4EE-5B004FE0A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4704"/>
            <a:ext cx="7772400" cy="759296"/>
          </a:xfrm>
          <a:noFill/>
          <a:ln/>
        </p:spPr>
        <p:txBody>
          <a:bodyPr/>
          <a:lstStyle/>
          <a:p>
            <a:r>
              <a:rPr lang="tr-TR" sz="4400" dirty="0" err="1"/>
              <a:t>Nükleofilik</a:t>
            </a:r>
            <a:r>
              <a:rPr lang="tr-TR" sz="4400" dirty="0"/>
              <a:t> yer değiştirme</a:t>
            </a:r>
            <a:endParaRPr lang="en-CA" sz="4400" dirty="0"/>
          </a:p>
        </p:txBody>
      </p:sp>
      <p:pic>
        <p:nvPicPr>
          <p:cNvPr id="45059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676400"/>
            <a:ext cx="4751388" cy="357188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762000" y="2362200"/>
            <a:ext cx="7848600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dirty="0"/>
              <a:t>Reaksiyon hızlarının reaktif </a:t>
            </a:r>
            <a:r>
              <a:rPr lang="tr-TR" sz="2400" dirty="0" err="1"/>
              <a:t>derişimiyle</a:t>
            </a:r>
            <a:r>
              <a:rPr lang="tr-TR" sz="2400" dirty="0"/>
              <a:t> nasıl değiştiğinin bilinmesi, reaksiyon mekanizması açısından çok önemlidir.</a:t>
            </a:r>
            <a:endParaRPr lang="en-CA" sz="2400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85800" y="4114800"/>
            <a:ext cx="78486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dirty="0"/>
              <a:t>Buna göre, bu reaksiyonlar hakkında ne söyleyebiliriz?</a:t>
            </a:r>
            <a:endParaRPr lang="en-CA" sz="2400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D5D739C-813B-4C0D-BE87-3F210F270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build="p" autoUpdateAnimBg="0"/>
      <p:bldP spid="5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3138733" y="4884738"/>
            <a:ext cx="253595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tr-TR" dirty="0" err="1"/>
              <a:t>R.hızı</a:t>
            </a:r>
            <a:r>
              <a:rPr lang="en-CA" dirty="0"/>
              <a:t> = k[CH</a:t>
            </a:r>
            <a:r>
              <a:rPr lang="en-CA" baseline="-25000" dirty="0"/>
              <a:t>3</a:t>
            </a:r>
            <a:r>
              <a:rPr lang="en-CA" dirty="0"/>
              <a:t>Br][OH</a:t>
            </a:r>
            <a:r>
              <a:rPr lang="en-CA" baseline="30000" dirty="0"/>
              <a:t>-</a:t>
            </a:r>
            <a:r>
              <a:rPr lang="en-CA" dirty="0"/>
              <a:t>]</a:t>
            </a:r>
          </a:p>
        </p:txBody>
      </p:sp>
      <p:pic>
        <p:nvPicPr>
          <p:cNvPr id="140292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9209" y="1532802"/>
            <a:ext cx="4751388" cy="357188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3124200" y="4343400"/>
            <a:ext cx="186140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dirty="0" err="1"/>
              <a:t>R.Hızı</a:t>
            </a:r>
            <a:r>
              <a:rPr lang="en-CA" dirty="0">
                <a:latin typeface="Symbol" pitchFamily="18" charset="2"/>
              </a:rPr>
              <a:t>a</a:t>
            </a:r>
            <a:r>
              <a:rPr lang="en-CA" dirty="0"/>
              <a:t> [CH</a:t>
            </a:r>
            <a:r>
              <a:rPr lang="en-CA" baseline="-25000" dirty="0"/>
              <a:t>3</a:t>
            </a:r>
            <a:r>
              <a:rPr lang="en-CA" dirty="0"/>
              <a:t>Br]</a:t>
            </a:r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4800600" y="4343400"/>
            <a:ext cx="8778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dirty="0"/>
              <a:t>[OH</a:t>
            </a:r>
            <a:r>
              <a:rPr lang="en-CA" baseline="30000" dirty="0"/>
              <a:t>-</a:t>
            </a:r>
            <a:r>
              <a:rPr lang="en-CA" dirty="0"/>
              <a:t>]</a:t>
            </a:r>
          </a:p>
        </p:txBody>
      </p:sp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1524000" y="3048000"/>
            <a:ext cx="6553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/>
              <a:t>0.002 M	1.0 M		6 x 10</a:t>
            </a:r>
            <a:r>
              <a:rPr lang="en-CA" baseline="30000"/>
              <a:t>-7</a:t>
            </a:r>
            <a:r>
              <a:rPr lang="en-CA"/>
              <a:t> mol</a:t>
            </a:r>
            <a:r>
              <a:rPr lang="en-CA">
                <a:sym typeface="Symbol" pitchFamily="18" charset="2"/>
              </a:rPr>
              <a:t></a:t>
            </a:r>
            <a:r>
              <a:rPr lang="en-CA"/>
              <a:t>L</a:t>
            </a:r>
            <a:r>
              <a:rPr lang="en-CA" baseline="30000"/>
              <a:t>-1</a:t>
            </a:r>
            <a:r>
              <a:rPr lang="en-CA">
                <a:sym typeface="Symbol" pitchFamily="18" charset="2"/>
              </a:rPr>
              <a:t></a:t>
            </a:r>
            <a:r>
              <a:rPr lang="en-CA"/>
              <a:t>s</a:t>
            </a:r>
            <a:r>
              <a:rPr lang="en-CA" baseline="30000"/>
              <a:t>-1</a:t>
            </a:r>
            <a:endParaRPr lang="en-CA"/>
          </a:p>
        </p:txBody>
      </p:sp>
      <p:sp>
        <p:nvSpPr>
          <p:cNvPr id="140297" name="Text Box 9"/>
          <p:cNvSpPr txBox="1">
            <a:spLocks noChangeArrowheads="1"/>
          </p:cNvSpPr>
          <p:nvPr/>
        </p:nvSpPr>
        <p:spPr bwMode="auto">
          <a:xfrm>
            <a:off x="1524000" y="2286000"/>
            <a:ext cx="68580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CA" dirty="0"/>
              <a:t>[CH</a:t>
            </a:r>
            <a:r>
              <a:rPr lang="en-CA" baseline="-25000" dirty="0"/>
              <a:t>3</a:t>
            </a:r>
            <a:r>
              <a:rPr lang="en-CA" dirty="0"/>
              <a:t>Br]</a:t>
            </a:r>
            <a:r>
              <a:rPr lang="en-CA" baseline="-25000" dirty="0"/>
              <a:t>I</a:t>
            </a:r>
            <a:r>
              <a:rPr lang="en-CA" dirty="0"/>
              <a:t>	[OH</a:t>
            </a:r>
            <a:r>
              <a:rPr lang="en-CA" baseline="30000" dirty="0"/>
              <a:t>-</a:t>
            </a:r>
            <a:r>
              <a:rPr lang="en-CA" dirty="0"/>
              <a:t>]</a:t>
            </a:r>
            <a:r>
              <a:rPr lang="en-CA" baseline="-25000" dirty="0"/>
              <a:t>I</a:t>
            </a:r>
            <a:r>
              <a:rPr lang="en-CA" dirty="0"/>
              <a:t>		     </a:t>
            </a:r>
            <a:r>
              <a:rPr lang="tr-TR" dirty="0"/>
              <a:t>hız</a:t>
            </a:r>
            <a:endParaRPr lang="en-CA" dirty="0"/>
          </a:p>
          <a:p>
            <a:r>
              <a:rPr lang="en-CA" dirty="0"/>
              <a:t>0.001 M	1.0 M		3 x 10</a:t>
            </a:r>
            <a:r>
              <a:rPr lang="en-CA" baseline="30000" dirty="0"/>
              <a:t>-7</a:t>
            </a:r>
            <a:r>
              <a:rPr lang="en-CA" dirty="0"/>
              <a:t> mol</a:t>
            </a:r>
            <a:r>
              <a:rPr lang="en-CA" dirty="0">
                <a:sym typeface="Symbol" pitchFamily="18" charset="2"/>
              </a:rPr>
              <a:t></a:t>
            </a:r>
            <a:r>
              <a:rPr lang="en-CA" dirty="0"/>
              <a:t>L</a:t>
            </a:r>
            <a:r>
              <a:rPr lang="en-CA" baseline="30000" dirty="0"/>
              <a:t>-1</a:t>
            </a:r>
            <a:r>
              <a:rPr lang="en-CA" dirty="0">
                <a:sym typeface="Symbol" pitchFamily="18" charset="2"/>
              </a:rPr>
              <a:t></a:t>
            </a:r>
            <a:r>
              <a:rPr lang="en-CA" dirty="0"/>
              <a:t>s</a:t>
            </a:r>
            <a:r>
              <a:rPr lang="en-CA" baseline="30000" dirty="0"/>
              <a:t>-1</a:t>
            </a:r>
          </a:p>
        </p:txBody>
      </p:sp>
      <p:sp>
        <p:nvSpPr>
          <p:cNvPr id="140298" name="Text Box 10"/>
          <p:cNvSpPr txBox="1">
            <a:spLocks noChangeArrowheads="1"/>
          </p:cNvSpPr>
          <p:nvPr/>
        </p:nvSpPr>
        <p:spPr bwMode="auto">
          <a:xfrm>
            <a:off x="1524000" y="3505200"/>
            <a:ext cx="6553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/>
              <a:t>0.002 M	2.0 M		1.2 x 10</a:t>
            </a:r>
            <a:r>
              <a:rPr lang="en-CA" baseline="30000"/>
              <a:t>-6</a:t>
            </a:r>
            <a:r>
              <a:rPr lang="en-CA"/>
              <a:t> mol</a:t>
            </a:r>
            <a:r>
              <a:rPr lang="en-CA">
                <a:sym typeface="Symbol" pitchFamily="18" charset="2"/>
              </a:rPr>
              <a:t></a:t>
            </a:r>
            <a:r>
              <a:rPr lang="en-CA"/>
              <a:t>L</a:t>
            </a:r>
            <a:r>
              <a:rPr lang="en-CA" baseline="30000"/>
              <a:t>-1</a:t>
            </a:r>
            <a:r>
              <a:rPr lang="en-CA">
                <a:sym typeface="Symbol" pitchFamily="18" charset="2"/>
              </a:rPr>
              <a:t></a:t>
            </a:r>
            <a:r>
              <a:rPr lang="en-CA"/>
              <a:t>s</a:t>
            </a:r>
            <a:r>
              <a:rPr lang="en-CA" baseline="30000"/>
              <a:t>-1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F951503-DE24-44A1-9B1D-7258109E9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502897" y="679167"/>
            <a:ext cx="273664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b="1" dirty="0"/>
              <a:t>SN2 reaksiyon kinetiği: </a:t>
            </a:r>
            <a:endParaRPr lang="en-CA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0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0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0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0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 autoUpdateAnimBg="0"/>
      <p:bldP spid="140294" grpId="0" build="p" autoUpdateAnimBg="0"/>
      <p:bldP spid="140295" grpId="0" build="p" autoUpdateAnimBg="0"/>
      <p:bldP spid="140296" grpId="0"/>
      <p:bldP spid="140297" grpId="0"/>
      <p:bldP spid="140298" grpId="0"/>
      <p:bldP spid="12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3631" y="1014476"/>
            <a:ext cx="5657056" cy="983866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sp>
        <p:nvSpPr>
          <p:cNvPr id="184327" name="Text Box 7"/>
          <p:cNvSpPr txBox="1">
            <a:spLocks noChangeArrowheads="1"/>
          </p:cNvSpPr>
          <p:nvPr/>
        </p:nvSpPr>
        <p:spPr bwMode="auto">
          <a:xfrm>
            <a:off x="2384895" y="4263486"/>
            <a:ext cx="225574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dirty="0" err="1"/>
              <a:t>R.hızı</a:t>
            </a:r>
            <a:r>
              <a:rPr lang="en-CA" dirty="0"/>
              <a:t> </a:t>
            </a:r>
            <a:r>
              <a:rPr lang="en-CA" dirty="0">
                <a:latin typeface="Symbol" pitchFamily="18" charset="2"/>
              </a:rPr>
              <a:t>a</a:t>
            </a:r>
            <a:r>
              <a:rPr lang="en-CA" dirty="0"/>
              <a:t> [(CH</a:t>
            </a:r>
            <a:r>
              <a:rPr lang="en-CA" baseline="-25000" dirty="0"/>
              <a:t>3</a:t>
            </a:r>
            <a:r>
              <a:rPr lang="en-CA" dirty="0"/>
              <a:t>)</a:t>
            </a:r>
            <a:r>
              <a:rPr lang="en-CA" baseline="-25000" dirty="0"/>
              <a:t>3</a:t>
            </a:r>
            <a:r>
              <a:rPr lang="en-CA" dirty="0"/>
              <a:t>CBr]</a:t>
            </a:r>
          </a:p>
        </p:txBody>
      </p:sp>
      <p:sp>
        <p:nvSpPr>
          <p:cNvPr id="184326" name="Text Box 6"/>
          <p:cNvSpPr txBox="1">
            <a:spLocks noChangeArrowheads="1"/>
          </p:cNvSpPr>
          <p:nvPr/>
        </p:nvSpPr>
        <p:spPr bwMode="auto">
          <a:xfrm>
            <a:off x="4355976" y="4263486"/>
            <a:ext cx="990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dirty="0"/>
              <a:t>[OH</a:t>
            </a:r>
            <a:r>
              <a:rPr lang="en-CA" baseline="30000" dirty="0"/>
              <a:t>-</a:t>
            </a:r>
            <a:r>
              <a:rPr lang="en-CA" dirty="0"/>
              <a:t>]</a:t>
            </a:r>
            <a:r>
              <a:rPr lang="en-CA" baseline="30000" dirty="0"/>
              <a:t>0</a:t>
            </a:r>
            <a:endParaRPr lang="en-CA" dirty="0"/>
          </a:p>
        </p:txBody>
      </p:sp>
      <p:sp>
        <p:nvSpPr>
          <p:cNvPr id="184325" name="Text Box 5"/>
          <p:cNvSpPr txBox="1">
            <a:spLocks noChangeArrowheads="1"/>
          </p:cNvSpPr>
          <p:nvPr/>
        </p:nvSpPr>
        <p:spPr bwMode="auto">
          <a:xfrm>
            <a:off x="2384895" y="4732963"/>
            <a:ext cx="290718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dirty="0" err="1"/>
              <a:t>R.Hızı</a:t>
            </a:r>
            <a:r>
              <a:rPr lang="en-CA" dirty="0"/>
              <a:t> = k[(CH</a:t>
            </a:r>
            <a:r>
              <a:rPr lang="en-CA" baseline="-25000" dirty="0"/>
              <a:t>3</a:t>
            </a:r>
            <a:r>
              <a:rPr lang="en-CA" dirty="0"/>
              <a:t>)</a:t>
            </a:r>
            <a:r>
              <a:rPr lang="en-CA" baseline="-25000" dirty="0"/>
              <a:t>3</a:t>
            </a:r>
            <a:r>
              <a:rPr lang="en-CA" dirty="0"/>
              <a:t>CBr]</a:t>
            </a:r>
          </a:p>
        </p:txBody>
      </p:sp>
      <p:sp>
        <p:nvSpPr>
          <p:cNvPr id="184324" name="Text Box 4"/>
          <p:cNvSpPr txBox="1">
            <a:spLocks noChangeArrowheads="1"/>
          </p:cNvSpPr>
          <p:nvPr/>
        </p:nvSpPr>
        <p:spPr bwMode="auto">
          <a:xfrm>
            <a:off x="1334147" y="3123942"/>
            <a:ext cx="65532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dirty="0"/>
              <a:t>0.002 M	</a:t>
            </a:r>
            <a:r>
              <a:rPr lang="tr-TR" dirty="0"/>
              <a:t>	</a:t>
            </a:r>
            <a:r>
              <a:rPr lang="en-CA" dirty="0"/>
              <a:t>1.0 M		8 x 10</a:t>
            </a:r>
            <a:r>
              <a:rPr lang="en-CA" baseline="30000" dirty="0"/>
              <a:t>-7</a:t>
            </a:r>
            <a:r>
              <a:rPr lang="en-CA" dirty="0"/>
              <a:t> mol</a:t>
            </a:r>
            <a:r>
              <a:rPr lang="en-CA" dirty="0">
                <a:sym typeface="Symbol" pitchFamily="18" charset="2"/>
              </a:rPr>
              <a:t></a:t>
            </a:r>
            <a:r>
              <a:rPr lang="en-CA" dirty="0"/>
              <a:t>L</a:t>
            </a:r>
            <a:r>
              <a:rPr lang="en-CA" baseline="30000" dirty="0"/>
              <a:t>-1</a:t>
            </a:r>
            <a:r>
              <a:rPr lang="en-CA" dirty="0">
                <a:sym typeface="Symbol" pitchFamily="18" charset="2"/>
              </a:rPr>
              <a:t></a:t>
            </a:r>
            <a:r>
              <a:rPr lang="en-CA" dirty="0"/>
              <a:t>s</a:t>
            </a:r>
            <a:r>
              <a:rPr lang="en-CA" baseline="30000" dirty="0"/>
              <a:t>-1</a:t>
            </a:r>
            <a:endParaRPr lang="en-CA" dirty="0"/>
          </a:p>
        </p:txBody>
      </p:sp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1219200" y="2540168"/>
            <a:ext cx="68580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CA" dirty="0"/>
              <a:t>[(CH</a:t>
            </a:r>
            <a:r>
              <a:rPr lang="en-CA" baseline="-25000" dirty="0"/>
              <a:t>3</a:t>
            </a:r>
            <a:r>
              <a:rPr lang="en-CA" dirty="0"/>
              <a:t>)</a:t>
            </a:r>
            <a:r>
              <a:rPr lang="en-CA" baseline="-25000" dirty="0"/>
              <a:t>3</a:t>
            </a:r>
            <a:r>
              <a:rPr lang="en-CA" dirty="0"/>
              <a:t>CBr]</a:t>
            </a:r>
            <a:r>
              <a:rPr lang="en-CA" baseline="-25000" dirty="0"/>
              <a:t>I</a:t>
            </a:r>
            <a:r>
              <a:rPr lang="en-CA" dirty="0"/>
              <a:t>	  [OH</a:t>
            </a:r>
            <a:r>
              <a:rPr lang="en-CA" baseline="30000" dirty="0"/>
              <a:t>-</a:t>
            </a:r>
            <a:r>
              <a:rPr lang="en-CA" dirty="0"/>
              <a:t>]</a:t>
            </a:r>
            <a:r>
              <a:rPr lang="en-CA" baseline="-25000" dirty="0"/>
              <a:t>I</a:t>
            </a:r>
            <a:r>
              <a:rPr lang="en-CA" dirty="0"/>
              <a:t>	   </a:t>
            </a:r>
            <a:r>
              <a:rPr lang="tr-TR" dirty="0"/>
              <a:t>	</a:t>
            </a:r>
            <a:r>
              <a:rPr lang="en-CA" dirty="0"/>
              <a:t>  </a:t>
            </a:r>
            <a:r>
              <a:rPr lang="tr-TR" dirty="0"/>
              <a:t>hız</a:t>
            </a:r>
            <a:endParaRPr lang="en-CA" dirty="0"/>
          </a:p>
          <a:p>
            <a:r>
              <a:rPr lang="en-CA" dirty="0"/>
              <a:t>  0.001 M	  </a:t>
            </a:r>
            <a:r>
              <a:rPr lang="tr-TR" dirty="0"/>
              <a:t>	  </a:t>
            </a:r>
            <a:r>
              <a:rPr lang="en-CA" dirty="0"/>
              <a:t>1.0 M	 </a:t>
            </a:r>
            <a:r>
              <a:rPr lang="tr-TR" dirty="0"/>
              <a:t>	</a:t>
            </a:r>
            <a:r>
              <a:rPr lang="en-CA" dirty="0"/>
              <a:t> 4 x 10</a:t>
            </a:r>
            <a:r>
              <a:rPr lang="en-CA" baseline="30000" dirty="0"/>
              <a:t>-7</a:t>
            </a:r>
            <a:r>
              <a:rPr lang="en-CA" dirty="0"/>
              <a:t> mol</a:t>
            </a:r>
            <a:r>
              <a:rPr lang="en-CA" dirty="0">
                <a:sym typeface="Symbol" pitchFamily="18" charset="2"/>
              </a:rPr>
              <a:t></a:t>
            </a:r>
            <a:r>
              <a:rPr lang="en-CA" dirty="0"/>
              <a:t>L</a:t>
            </a:r>
            <a:r>
              <a:rPr lang="en-CA" baseline="30000" dirty="0"/>
              <a:t>-1</a:t>
            </a:r>
            <a:r>
              <a:rPr lang="en-CA" dirty="0">
                <a:sym typeface="Symbol" pitchFamily="18" charset="2"/>
              </a:rPr>
              <a:t></a:t>
            </a:r>
            <a:r>
              <a:rPr lang="en-CA" dirty="0"/>
              <a:t>s</a:t>
            </a:r>
            <a:r>
              <a:rPr lang="en-CA" baseline="30000" dirty="0"/>
              <a:t>-1</a:t>
            </a:r>
          </a:p>
        </p:txBody>
      </p:sp>
      <p:sp>
        <p:nvSpPr>
          <p:cNvPr id="184322" name="Text Box 2"/>
          <p:cNvSpPr txBox="1">
            <a:spLocks noChangeArrowheads="1"/>
          </p:cNvSpPr>
          <p:nvPr/>
        </p:nvSpPr>
        <p:spPr bwMode="auto">
          <a:xfrm>
            <a:off x="1363631" y="3493274"/>
            <a:ext cx="65532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dirty="0"/>
              <a:t>0.002 M	</a:t>
            </a:r>
            <a:r>
              <a:rPr lang="tr-TR" dirty="0"/>
              <a:t>	</a:t>
            </a:r>
            <a:r>
              <a:rPr lang="en-CA" dirty="0"/>
              <a:t>2.0 M		8 x 10</a:t>
            </a:r>
            <a:r>
              <a:rPr lang="en-CA" baseline="30000" dirty="0"/>
              <a:t>-7</a:t>
            </a:r>
            <a:r>
              <a:rPr lang="en-CA" dirty="0"/>
              <a:t> mol</a:t>
            </a:r>
            <a:r>
              <a:rPr lang="en-CA" dirty="0">
                <a:sym typeface="Symbol" pitchFamily="18" charset="2"/>
              </a:rPr>
              <a:t></a:t>
            </a:r>
            <a:r>
              <a:rPr lang="en-CA" dirty="0"/>
              <a:t>L</a:t>
            </a:r>
            <a:r>
              <a:rPr lang="en-CA" baseline="30000" dirty="0"/>
              <a:t>-1</a:t>
            </a:r>
            <a:r>
              <a:rPr lang="en-CA" dirty="0">
                <a:sym typeface="Symbol" pitchFamily="18" charset="2"/>
              </a:rPr>
              <a:t></a:t>
            </a:r>
            <a:r>
              <a:rPr lang="en-CA" dirty="0"/>
              <a:t>s</a:t>
            </a:r>
            <a:r>
              <a:rPr lang="en-CA" baseline="30000" dirty="0"/>
              <a:t>-1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0CE5451-21C9-4F91-8D14-6EC9212B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720765" y="381000"/>
            <a:ext cx="273664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b="1" dirty="0"/>
              <a:t>SN1 reaksiyon kinetiği: </a:t>
            </a:r>
            <a:endParaRPr lang="en-CA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7" grpId="0" build="p" autoUpdateAnimBg="0"/>
      <p:bldP spid="184326" grpId="0" build="p" autoUpdateAnimBg="0"/>
      <p:bldP spid="184325" grpId="0" build="p" autoUpdateAnimBg="0"/>
      <p:bldP spid="184324" grpId="0"/>
      <p:bldP spid="184323" grpId="0"/>
      <p:bldP spid="184322" grpId="0"/>
      <p:bldP spid="12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609600" y="5257800"/>
            <a:ext cx="8039061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tr-TR" sz="2000" dirty="0"/>
              <a:t>ilgili kaynaklar:</a:t>
            </a:r>
            <a:endParaRPr lang="en-CA" sz="2000" dirty="0"/>
          </a:p>
          <a:p>
            <a:r>
              <a:rPr lang="en-CA" sz="2000" dirty="0"/>
              <a:t>E.D. Hughes, C.K. </a:t>
            </a:r>
            <a:r>
              <a:rPr lang="en-CA" sz="2000" dirty="0" err="1"/>
              <a:t>Ingold</a:t>
            </a:r>
            <a:r>
              <a:rPr lang="en-CA" sz="2000" dirty="0"/>
              <a:t>, and C.S. Patel, </a:t>
            </a:r>
            <a:r>
              <a:rPr lang="en-CA" sz="2000" i="1" dirty="0"/>
              <a:t>J. Chem. Soc</a:t>
            </a:r>
            <a:r>
              <a:rPr lang="en-CA" sz="2000" dirty="0"/>
              <a:t>., 526 (1933)</a:t>
            </a:r>
          </a:p>
          <a:p>
            <a:r>
              <a:rPr lang="en-CA" sz="2000" dirty="0"/>
              <a:t>J.L. </a:t>
            </a:r>
            <a:r>
              <a:rPr lang="en-CA" sz="2000" dirty="0" err="1"/>
              <a:t>Gleave</a:t>
            </a:r>
            <a:r>
              <a:rPr lang="en-CA" sz="2000" dirty="0"/>
              <a:t>, E.D. Hughes and C.K. </a:t>
            </a:r>
            <a:r>
              <a:rPr lang="en-CA" sz="2000" dirty="0" err="1"/>
              <a:t>Ingold</a:t>
            </a:r>
            <a:r>
              <a:rPr lang="en-CA" sz="2000" dirty="0"/>
              <a:t>, </a:t>
            </a:r>
            <a:r>
              <a:rPr lang="en-CA" sz="2000" i="1" dirty="0"/>
              <a:t>J. Chem. Soc</a:t>
            </a:r>
            <a:r>
              <a:rPr lang="en-CA" sz="2000" dirty="0"/>
              <a:t>., 236 (1935)</a:t>
            </a:r>
          </a:p>
        </p:txBody>
      </p:sp>
      <p:pic>
        <p:nvPicPr>
          <p:cNvPr id="47111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752600"/>
            <a:ext cx="4751388" cy="357188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3276600" y="2438400"/>
            <a:ext cx="2257029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tr-TR" dirty="0"/>
              <a:t>hız</a:t>
            </a:r>
            <a:r>
              <a:rPr lang="en-CA" dirty="0"/>
              <a:t> = k[CH</a:t>
            </a:r>
            <a:r>
              <a:rPr lang="en-CA" baseline="-25000" dirty="0"/>
              <a:t>3</a:t>
            </a:r>
            <a:r>
              <a:rPr lang="en-CA" dirty="0"/>
              <a:t>Br][OH</a:t>
            </a:r>
            <a:r>
              <a:rPr lang="en-CA" baseline="30000" dirty="0"/>
              <a:t>-</a:t>
            </a:r>
            <a:r>
              <a:rPr lang="en-CA" dirty="0"/>
              <a:t>]</a:t>
            </a:r>
          </a:p>
        </p:txBody>
      </p:sp>
      <p:sp>
        <p:nvSpPr>
          <p:cNvPr id="47113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CA" dirty="0"/>
              <a:t> </a:t>
            </a:r>
            <a:r>
              <a:rPr lang="en-CA" sz="3600" dirty="0"/>
              <a:t>S</a:t>
            </a:r>
            <a:r>
              <a:rPr lang="en-CA" sz="3600" baseline="-25000" dirty="0"/>
              <a:t>N</a:t>
            </a:r>
            <a:r>
              <a:rPr lang="en-CA" sz="3600" dirty="0"/>
              <a:t>2 </a:t>
            </a:r>
            <a:r>
              <a:rPr lang="tr-TR" sz="3600" dirty="0"/>
              <a:t>mekanizması</a:t>
            </a:r>
            <a:endParaRPr lang="en-CA" sz="3600" dirty="0"/>
          </a:p>
        </p:txBody>
      </p:sp>
      <p:pic>
        <p:nvPicPr>
          <p:cNvPr id="47114" name="Picture 1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086100"/>
            <a:ext cx="2695575" cy="1273175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47115" name="Picture 11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58050" y="3114675"/>
            <a:ext cx="1590675" cy="1374775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47116" name="Picture 12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05750" y="4810125"/>
            <a:ext cx="750888" cy="269875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47117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2895600"/>
            <a:ext cx="4064000" cy="14986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47118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57600" y="3048000"/>
            <a:ext cx="2565400" cy="12573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47119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0" y="3162300"/>
            <a:ext cx="2260600" cy="2667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EBD428C-D966-495B-B548-441D99ABF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7" name="Rectangle 11"/>
          <p:cNvSpPr>
            <a:spLocks noGrp="1" noChangeArrowheads="1"/>
          </p:cNvSpPr>
          <p:nvPr>
            <p:ph type="title"/>
          </p:nvPr>
        </p:nvSpPr>
        <p:spPr>
          <a:xfrm>
            <a:off x="975665" y="274637"/>
            <a:ext cx="7772400" cy="668338"/>
          </a:xfrm>
          <a:noFill/>
          <a:ln/>
        </p:spPr>
        <p:txBody>
          <a:bodyPr>
            <a:noAutofit/>
          </a:bodyPr>
          <a:lstStyle/>
          <a:p>
            <a:r>
              <a:rPr lang="en-CA" sz="3600" dirty="0"/>
              <a:t>S</a:t>
            </a:r>
            <a:r>
              <a:rPr lang="en-CA" sz="3600" baseline="-25000" dirty="0"/>
              <a:t>N</a:t>
            </a:r>
            <a:r>
              <a:rPr lang="en-CA" sz="3600" dirty="0"/>
              <a:t>2 </a:t>
            </a:r>
            <a:r>
              <a:rPr lang="tr-TR" sz="3600" dirty="0"/>
              <a:t>reaksiyonunun </a:t>
            </a:r>
            <a:r>
              <a:rPr lang="tr-TR" sz="3600" dirty="0" err="1"/>
              <a:t>stereokimyası</a:t>
            </a:r>
            <a:endParaRPr lang="en-CA" sz="3600" dirty="0"/>
          </a:p>
        </p:txBody>
      </p:sp>
      <p:pic>
        <p:nvPicPr>
          <p:cNvPr id="183306" name="Picture 10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90700"/>
            <a:ext cx="2695575" cy="1273175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83305" name="Picture 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8050" y="1819275"/>
            <a:ext cx="1590675" cy="1374775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83304" name="Picture 8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2895600"/>
            <a:ext cx="750888" cy="269875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833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1600200"/>
            <a:ext cx="4064000" cy="14986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833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1752600"/>
            <a:ext cx="2565400" cy="12573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8330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0" y="1866900"/>
            <a:ext cx="2260600" cy="2667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83300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" y="3429000"/>
            <a:ext cx="2476500" cy="27051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83299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81400" y="3429000"/>
            <a:ext cx="1816100" cy="26924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24600" y="3429000"/>
            <a:ext cx="1993900" cy="26670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4237D76-B439-4867-9941-B9C867692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609600" y="4876800"/>
            <a:ext cx="8153400" cy="154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CA"/>
              <a:t>A </a:t>
            </a:r>
            <a:r>
              <a:rPr lang="en-CA" b="1"/>
              <a:t>Walden</a:t>
            </a:r>
            <a:r>
              <a:rPr lang="en-CA"/>
              <a:t> inversion.</a:t>
            </a:r>
          </a:p>
          <a:p>
            <a:r>
              <a:rPr lang="en-CA"/>
              <a:t>P. Walden, </a:t>
            </a:r>
            <a:r>
              <a:rPr lang="en-CA" i="1"/>
              <a:t>Uber die vermeintliche optische Activät der Chlorumarsäure und über optisch active Halogen-bernsteinsäre</a:t>
            </a:r>
            <a:r>
              <a:rPr lang="en-CA"/>
              <a:t>, </a:t>
            </a:r>
            <a:r>
              <a:rPr lang="en-CA" i="1"/>
              <a:t>Ber.</a:t>
            </a:r>
            <a:r>
              <a:rPr lang="en-CA"/>
              <a:t>, </a:t>
            </a:r>
            <a:r>
              <a:rPr lang="en-CA" u="sng"/>
              <a:t>26</a:t>
            </a:r>
            <a:r>
              <a:rPr lang="en-CA"/>
              <a:t>, 210 (1893)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xfrm>
            <a:off x="348109" y="17190"/>
            <a:ext cx="8401744" cy="1143000"/>
          </a:xfrm>
        </p:spPr>
        <p:txBody>
          <a:bodyPr>
            <a:noAutofit/>
          </a:bodyPr>
          <a:lstStyle/>
          <a:p>
            <a:r>
              <a:rPr lang="en-CA" sz="3200" dirty="0"/>
              <a:t>S</a:t>
            </a:r>
            <a:r>
              <a:rPr lang="en-CA" sz="3200" baseline="-25000" dirty="0"/>
              <a:t>N</a:t>
            </a:r>
            <a:r>
              <a:rPr lang="en-CA" sz="3200" dirty="0"/>
              <a:t>2 </a:t>
            </a:r>
            <a:r>
              <a:rPr lang="tr-TR" sz="3200" dirty="0"/>
              <a:t>REAKSİYONUNUN STEREOKİMYASI</a:t>
            </a:r>
            <a:endParaRPr lang="en-CA" sz="3200" dirty="0"/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600200"/>
            <a:ext cx="6273800" cy="33274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FDC2DAD-238F-4391-B01C-FB2BFEA67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l="7647" r="588" b="39386"/>
          <a:stretch>
            <a:fillRect/>
          </a:stretch>
        </p:blipFill>
        <p:spPr bwMode="auto">
          <a:xfrm>
            <a:off x="642910" y="285728"/>
            <a:ext cx="7429552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E3186E5-C6AD-4137-9611-D1FE52479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5363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48371" y="443547"/>
            <a:ext cx="4920947" cy="656592"/>
          </a:xfrm>
        </p:spPr>
        <p:txBody>
          <a:bodyPr/>
          <a:lstStyle/>
          <a:p>
            <a:pPr algn="l"/>
            <a:r>
              <a:rPr lang="en-CA" sz="2800" dirty="0"/>
              <a:t>S</a:t>
            </a:r>
            <a:r>
              <a:rPr lang="en-CA" sz="2800" baseline="-25000" dirty="0"/>
              <a:t>N</a:t>
            </a:r>
            <a:r>
              <a:rPr lang="en-CA" sz="2800" dirty="0"/>
              <a:t>1 </a:t>
            </a:r>
            <a:r>
              <a:rPr lang="tr-TR" sz="2800" dirty="0"/>
              <a:t>reaksiyon mekanizmas</a:t>
            </a:r>
            <a:r>
              <a:rPr lang="tr-TR" sz="4000" dirty="0"/>
              <a:t>ı</a:t>
            </a:r>
            <a:endParaRPr lang="en-CA" sz="4000" dirty="0"/>
          </a:p>
        </p:txBody>
      </p:sp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371600"/>
            <a:ext cx="6096000" cy="15240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44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495357"/>
            <a:ext cx="6057900" cy="864096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443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4688405"/>
            <a:ext cx="6413500" cy="869032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4439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500" y="3573016"/>
            <a:ext cx="647700" cy="248248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4439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4735517"/>
            <a:ext cx="546100" cy="223693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ECC8F59-019A-42BE-9537-6628808DF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6" name="Picture 10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534234"/>
            <a:ext cx="3332584" cy="1631032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sp>
        <p:nvSpPr>
          <p:cNvPr id="96265" name="Rectangle 9"/>
          <p:cNvSpPr>
            <a:spLocks noGrp="1" noChangeArrowheads="1"/>
          </p:cNvSpPr>
          <p:nvPr>
            <p:ph type="title"/>
          </p:nvPr>
        </p:nvSpPr>
        <p:spPr>
          <a:xfrm>
            <a:off x="1979712" y="585751"/>
            <a:ext cx="4881242" cy="609600"/>
          </a:xfrm>
        </p:spPr>
        <p:txBody>
          <a:bodyPr/>
          <a:lstStyle/>
          <a:p>
            <a:r>
              <a:rPr lang="en-CA" sz="2400" dirty="0"/>
              <a:t>S</a:t>
            </a:r>
            <a:r>
              <a:rPr lang="en-CA" sz="2400" baseline="-25000" dirty="0"/>
              <a:t>N</a:t>
            </a:r>
            <a:r>
              <a:rPr lang="en-CA" sz="2400" dirty="0"/>
              <a:t>2 </a:t>
            </a:r>
            <a:r>
              <a:rPr lang="tr-TR" sz="2400" dirty="0"/>
              <a:t>reaksiyonunda </a:t>
            </a:r>
            <a:r>
              <a:rPr lang="tr-TR" sz="2400" dirty="0" err="1"/>
              <a:t>sterik</a:t>
            </a:r>
            <a:r>
              <a:rPr lang="tr-TR" sz="2400" dirty="0"/>
              <a:t> etkiler</a:t>
            </a:r>
            <a:endParaRPr lang="en-CA" sz="2400" dirty="0"/>
          </a:p>
        </p:txBody>
      </p:sp>
      <p:pic>
        <p:nvPicPr>
          <p:cNvPr id="96264" name="Picture 8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5" y="1700809"/>
            <a:ext cx="2351856" cy="1042392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96263" name="Picture 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84639" y="1588182"/>
            <a:ext cx="1504950" cy="1279525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9626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1371600"/>
            <a:ext cx="3760440" cy="14986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7278" y="1590674"/>
            <a:ext cx="2565400" cy="1152526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0" y="1638300"/>
            <a:ext cx="2260600" cy="2667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96259" name="Picture 3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86600" y="2743200"/>
            <a:ext cx="750888" cy="269875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365125" y="3089275"/>
            <a:ext cx="8397875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CA"/>
              <a:t>Look at the transition state to see how substituents might affect this reaction.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714AFFD-182F-43CB-851D-B3A2C1739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1259632" y="3573016"/>
            <a:ext cx="6961584" cy="13516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r>
              <a:rPr lang="en-CA" sz="2000" dirty="0"/>
              <a:t>S</a:t>
            </a:r>
            <a:r>
              <a:rPr lang="en-CA" sz="2000" baseline="-25000" dirty="0"/>
              <a:t>N</a:t>
            </a:r>
            <a:r>
              <a:rPr lang="en-CA" sz="2000" dirty="0"/>
              <a:t>2 </a:t>
            </a:r>
            <a:r>
              <a:rPr lang="tr-TR" sz="2000" dirty="0"/>
              <a:t>reaksiyonlarında alkil </a:t>
            </a:r>
            <a:r>
              <a:rPr lang="tr-TR" sz="2000" dirty="0" err="1"/>
              <a:t>halojenürlerin</a:t>
            </a:r>
            <a:r>
              <a:rPr lang="tr-TR" sz="2000" dirty="0"/>
              <a:t> etkinlik sırası</a:t>
            </a:r>
            <a:endParaRPr lang="en-CA" sz="2000" dirty="0"/>
          </a:p>
          <a:p>
            <a:endParaRPr lang="en-CA" sz="2400" dirty="0"/>
          </a:p>
          <a:p>
            <a:r>
              <a:rPr lang="en-CA" sz="2000" dirty="0"/>
              <a:t>                   CH</a:t>
            </a:r>
            <a:r>
              <a:rPr lang="en-CA" sz="2000" baseline="-25000" dirty="0"/>
              <a:t>3</a:t>
            </a:r>
            <a:r>
              <a:rPr lang="en-CA" sz="2000" dirty="0"/>
              <a:t>X  &gt;  1</a:t>
            </a:r>
            <a:r>
              <a:rPr lang="en-CA" sz="2000" baseline="30000" dirty="0"/>
              <a:t>o</a:t>
            </a:r>
            <a:r>
              <a:rPr lang="en-CA" sz="2000" dirty="0"/>
              <a:t>  &gt;  2</a:t>
            </a:r>
            <a:r>
              <a:rPr lang="en-CA" sz="2000" baseline="30000" dirty="0"/>
              <a:t>o</a:t>
            </a:r>
            <a:r>
              <a:rPr lang="en-CA" sz="2000" dirty="0"/>
              <a:t>  &gt;  3</a:t>
            </a:r>
            <a:r>
              <a:rPr lang="en-CA" sz="2000" baseline="30000" dirty="0"/>
              <a:t>o</a:t>
            </a:r>
          </a:p>
          <a:p>
            <a:endParaRPr lang="en-CA" dirty="0"/>
          </a:p>
        </p:txBody>
      </p:sp>
      <p:pic>
        <p:nvPicPr>
          <p:cNvPr id="55298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196752"/>
            <a:ext cx="3620147" cy="16764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81C0D09-09C3-4067-8145-37DED5753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81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00600" y="1905000"/>
            <a:ext cx="2019300" cy="825500"/>
          </a:xfrm>
          <a:noFill/>
          <a:ln/>
        </p:spPr>
      </p:pic>
      <p:pic>
        <p:nvPicPr>
          <p:cNvPr id="1822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934200" y="1905000"/>
            <a:ext cx="1803400" cy="825500"/>
          </a:xfrm>
          <a:noFill/>
          <a:ln/>
        </p:spPr>
      </p:pic>
      <p:pic>
        <p:nvPicPr>
          <p:cNvPr id="182280" name="Picture 8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" y="1891506"/>
            <a:ext cx="4689475" cy="815975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822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1066800"/>
            <a:ext cx="3848100" cy="265112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822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57288" y="3267075"/>
            <a:ext cx="1689100" cy="7366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8227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8488" y="3124200"/>
            <a:ext cx="1701800" cy="930275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82276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72088" y="3127375"/>
            <a:ext cx="1689100" cy="10033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82275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53288" y="3140075"/>
            <a:ext cx="1701800" cy="12319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6C73EB3-21CE-47E8-B7F3-634D9A5BA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691480"/>
          </a:xfrm>
          <a:noFill/>
          <a:ln/>
        </p:spPr>
        <p:txBody>
          <a:bodyPr/>
          <a:lstStyle/>
          <a:p>
            <a:r>
              <a:rPr lang="en-CA" sz="3200" dirty="0"/>
              <a:t>S</a:t>
            </a:r>
            <a:r>
              <a:rPr lang="en-CA" sz="3200" baseline="-25000" dirty="0"/>
              <a:t>N</a:t>
            </a:r>
            <a:r>
              <a:rPr lang="en-CA" sz="3200" dirty="0"/>
              <a:t>1 </a:t>
            </a:r>
            <a:r>
              <a:rPr lang="tr-TR" sz="3200" dirty="0"/>
              <a:t>reaksiyonlarında yapısal etkiler</a:t>
            </a:r>
            <a:endParaRPr lang="en-CA" sz="3200" dirty="0"/>
          </a:p>
        </p:txBody>
      </p:sp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2915816" y="1505148"/>
            <a:ext cx="268663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CA" sz="2400" dirty="0"/>
              <a:t>3</a:t>
            </a:r>
            <a:r>
              <a:rPr lang="en-CA" sz="2400" baseline="30000" dirty="0"/>
              <a:t>o</a:t>
            </a:r>
            <a:r>
              <a:rPr lang="en-CA" sz="2400" dirty="0"/>
              <a:t> &gt; 2</a:t>
            </a:r>
            <a:r>
              <a:rPr lang="en-CA" sz="2400" baseline="30000" dirty="0"/>
              <a:t>o</a:t>
            </a:r>
            <a:r>
              <a:rPr lang="en-CA" sz="2400" dirty="0"/>
              <a:t> &gt; 1</a:t>
            </a:r>
            <a:r>
              <a:rPr lang="en-CA" sz="2400" baseline="30000" dirty="0"/>
              <a:t>o</a:t>
            </a:r>
            <a:r>
              <a:rPr lang="en-CA" sz="2400" dirty="0"/>
              <a:t> &gt; CH</a:t>
            </a:r>
            <a:r>
              <a:rPr lang="en-CA" sz="2400" baseline="-25000" dirty="0"/>
              <a:t>3</a:t>
            </a:r>
            <a:r>
              <a:rPr lang="en-CA" sz="2400" dirty="0"/>
              <a:t>X</a:t>
            </a:r>
          </a:p>
        </p:txBody>
      </p:sp>
      <p:pic>
        <p:nvPicPr>
          <p:cNvPr id="155652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5556" y="2086074"/>
            <a:ext cx="4473575" cy="966788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55653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8245" y="3167741"/>
            <a:ext cx="6581775" cy="2160588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B2FE2EC-4802-4FE8-A339-7EF81128A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438845"/>
            <a:ext cx="4750296" cy="611088"/>
          </a:xfrm>
        </p:spPr>
        <p:txBody>
          <a:bodyPr/>
          <a:lstStyle/>
          <a:p>
            <a:r>
              <a:rPr lang="tr-TR" sz="3600" dirty="0" err="1"/>
              <a:t>Nükleofilik</a:t>
            </a:r>
            <a:r>
              <a:rPr lang="tr-TR" sz="3600" dirty="0"/>
              <a:t> güç</a:t>
            </a:r>
            <a:endParaRPr lang="en-CA" sz="3600" dirty="0"/>
          </a:p>
        </p:txBody>
      </p:sp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990600" y="2286000"/>
            <a:ext cx="79248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dirty="0"/>
              <a:t>Bir baz, </a:t>
            </a:r>
            <a:r>
              <a:rPr lang="tr-TR" sz="2000" dirty="0" err="1"/>
              <a:t>konjüge</a:t>
            </a:r>
            <a:r>
              <a:rPr lang="tr-TR" sz="2000" dirty="0"/>
              <a:t> asidinden daha güçlü </a:t>
            </a:r>
            <a:r>
              <a:rPr lang="tr-TR" sz="2000" dirty="0" err="1"/>
              <a:t>nükleofildir</a:t>
            </a:r>
            <a:r>
              <a:rPr lang="en-CA" sz="2000" dirty="0"/>
              <a:t>: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1676400" y="2895600"/>
            <a:ext cx="6324600" cy="8617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dirty="0"/>
              <a:t>CH</a:t>
            </a:r>
            <a:r>
              <a:rPr lang="en-CA" baseline="-25000" dirty="0"/>
              <a:t>3</a:t>
            </a:r>
            <a:r>
              <a:rPr lang="en-CA" dirty="0"/>
              <a:t>Cl  +  </a:t>
            </a:r>
            <a:r>
              <a:rPr lang="en-CA" sz="2000" dirty="0"/>
              <a:t>H</a:t>
            </a:r>
            <a:r>
              <a:rPr lang="en-CA" sz="2000" baseline="-25000" dirty="0"/>
              <a:t>2</a:t>
            </a:r>
            <a:r>
              <a:rPr lang="en-CA" sz="2000" dirty="0"/>
              <a:t>O</a:t>
            </a:r>
            <a:r>
              <a:rPr lang="en-CA" dirty="0"/>
              <a:t>  </a:t>
            </a:r>
            <a:r>
              <a:rPr lang="en-CA" dirty="0">
                <a:sym typeface="Symbol" pitchFamily="18" charset="2"/>
              </a:rPr>
              <a:t></a:t>
            </a:r>
            <a:r>
              <a:rPr lang="en-CA" dirty="0"/>
              <a:t>  CH</a:t>
            </a:r>
            <a:r>
              <a:rPr lang="en-CA" baseline="-25000" dirty="0"/>
              <a:t>3</a:t>
            </a:r>
            <a:r>
              <a:rPr lang="en-CA" dirty="0"/>
              <a:t>OH</a:t>
            </a:r>
            <a:r>
              <a:rPr lang="en-CA" baseline="-25000" dirty="0"/>
              <a:t>2</a:t>
            </a:r>
            <a:r>
              <a:rPr lang="en-CA" baseline="30000" dirty="0"/>
              <a:t>+</a:t>
            </a:r>
            <a:r>
              <a:rPr lang="en-CA" dirty="0"/>
              <a:t>	</a:t>
            </a:r>
            <a:r>
              <a:rPr lang="tr-TR" sz="2000" dirty="0"/>
              <a:t>yavaş</a:t>
            </a:r>
            <a:endParaRPr lang="en-CA" dirty="0"/>
          </a:p>
          <a:p>
            <a:pPr>
              <a:spcBef>
                <a:spcPct val="50000"/>
              </a:spcBef>
            </a:pPr>
            <a:r>
              <a:rPr lang="en-CA" dirty="0"/>
              <a:t>CH</a:t>
            </a:r>
            <a:r>
              <a:rPr lang="en-CA" baseline="-25000" dirty="0"/>
              <a:t>3</a:t>
            </a:r>
            <a:r>
              <a:rPr lang="en-CA" dirty="0"/>
              <a:t>Cl  +  HO</a:t>
            </a:r>
            <a:r>
              <a:rPr lang="en-CA" baseline="30000" dirty="0"/>
              <a:t>-</a:t>
            </a:r>
            <a:r>
              <a:rPr lang="en-CA" dirty="0"/>
              <a:t>  </a:t>
            </a:r>
            <a:r>
              <a:rPr lang="en-CA" dirty="0">
                <a:sym typeface="Symbol" pitchFamily="18" charset="2"/>
              </a:rPr>
              <a:t></a:t>
            </a:r>
            <a:r>
              <a:rPr lang="en-CA" dirty="0"/>
              <a:t>  CH</a:t>
            </a:r>
            <a:r>
              <a:rPr lang="en-CA" baseline="-25000" dirty="0"/>
              <a:t>3</a:t>
            </a:r>
            <a:r>
              <a:rPr lang="en-CA" dirty="0"/>
              <a:t>OH		</a:t>
            </a:r>
            <a:r>
              <a:rPr lang="tr-TR" sz="2000" dirty="0"/>
              <a:t>hızlı</a:t>
            </a:r>
            <a:endParaRPr lang="en-CA" sz="2000" dirty="0"/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990600" y="4038600"/>
            <a:ext cx="7620000" cy="11695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dirty="0"/>
              <a:t>Aynı </a:t>
            </a:r>
            <a:r>
              <a:rPr lang="tr-TR" sz="2000" dirty="0" err="1"/>
              <a:t>nükleofilik</a:t>
            </a:r>
            <a:r>
              <a:rPr lang="tr-TR" sz="2000" dirty="0"/>
              <a:t> atoma sahip olan </a:t>
            </a:r>
            <a:r>
              <a:rPr lang="tr-TR" sz="2000" dirty="0" err="1"/>
              <a:t>nükleofillerin</a:t>
            </a:r>
            <a:r>
              <a:rPr lang="tr-TR" sz="2000" dirty="0"/>
              <a:t> </a:t>
            </a:r>
            <a:r>
              <a:rPr lang="tr-TR" sz="2000" dirty="0" err="1"/>
              <a:t>nükleofilik</a:t>
            </a:r>
            <a:r>
              <a:rPr lang="tr-TR" sz="2000" dirty="0"/>
              <a:t> güçleri bazlık güçleri ile paraleldir:</a:t>
            </a:r>
            <a:endParaRPr lang="en-CA" sz="2000" dirty="0"/>
          </a:p>
          <a:p>
            <a:pPr algn="ctr">
              <a:spcBef>
                <a:spcPct val="50000"/>
              </a:spcBef>
            </a:pPr>
            <a:r>
              <a:rPr lang="en-CA" sz="2000" dirty="0"/>
              <a:t>RO</a:t>
            </a:r>
            <a:r>
              <a:rPr lang="en-CA" sz="2000" baseline="30000" dirty="0"/>
              <a:t>-</a:t>
            </a:r>
            <a:r>
              <a:rPr lang="en-CA" sz="2000" dirty="0"/>
              <a:t> &gt; HO</a:t>
            </a:r>
            <a:r>
              <a:rPr lang="en-CA" sz="2000" baseline="30000" dirty="0"/>
              <a:t>-</a:t>
            </a:r>
            <a:r>
              <a:rPr lang="en-CA" sz="2000" dirty="0"/>
              <a:t> &gt;&gt; RCO</a:t>
            </a:r>
            <a:r>
              <a:rPr lang="en-CA" sz="2000" baseline="-25000" dirty="0"/>
              <a:t>2</a:t>
            </a:r>
            <a:r>
              <a:rPr lang="en-CA" sz="2000" baseline="30000" dirty="0"/>
              <a:t>-</a:t>
            </a:r>
            <a:r>
              <a:rPr lang="en-CA" sz="2000" dirty="0"/>
              <a:t> &gt; ROH &gt;H</a:t>
            </a:r>
            <a:r>
              <a:rPr lang="en-CA" sz="2000" baseline="-25000" dirty="0"/>
              <a:t>2</a:t>
            </a:r>
            <a:r>
              <a:rPr lang="en-CA" sz="2000" dirty="0"/>
              <a:t>O</a:t>
            </a: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990600" y="1371600"/>
            <a:ext cx="75438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400" dirty="0"/>
              <a:t> S</a:t>
            </a:r>
            <a:r>
              <a:rPr lang="en-CA" sz="2400" baseline="-25000" dirty="0"/>
              <a:t>N</a:t>
            </a:r>
            <a:r>
              <a:rPr lang="en-CA" sz="2400" dirty="0"/>
              <a:t>2</a:t>
            </a:r>
            <a:r>
              <a:rPr lang="tr-TR" sz="2400" dirty="0"/>
              <a:t> reaksiyonlarının hızı, </a:t>
            </a:r>
            <a:r>
              <a:rPr lang="tr-TR" sz="2400" dirty="0" err="1"/>
              <a:t>nükleofilin</a:t>
            </a:r>
            <a:r>
              <a:rPr lang="tr-TR" sz="2400" dirty="0"/>
              <a:t> </a:t>
            </a:r>
            <a:r>
              <a:rPr lang="tr-TR" sz="2400" dirty="0" err="1"/>
              <a:t>derişimine</a:t>
            </a:r>
            <a:r>
              <a:rPr lang="tr-TR" sz="2400" dirty="0"/>
              <a:t> ve gücüne bağlıdır.</a:t>
            </a:r>
            <a:endParaRPr lang="en-CA" sz="2400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691B324-A638-4F21-AE8B-468C7027F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/>
      <p:bldP spid="157700" grpId="0"/>
      <p:bldP spid="157701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665731" y="683958"/>
            <a:ext cx="792480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dirty="0" err="1"/>
              <a:t>Nükleofilik</a:t>
            </a:r>
            <a:r>
              <a:rPr lang="tr-TR" sz="2000" dirty="0"/>
              <a:t> atomları farklı olduğunda, </a:t>
            </a:r>
            <a:r>
              <a:rPr lang="tr-TR" sz="2000" dirty="0" err="1"/>
              <a:t>nükleofilik</a:t>
            </a:r>
            <a:r>
              <a:rPr lang="tr-TR" sz="2000" dirty="0"/>
              <a:t> güç ile baziklik her zaman paralellik göstermez</a:t>
            </a:r>
            <a:endParaRPr lang="en-CA" sz="2000" dirty="0"/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762000" y="1752600"/>
            <a:ext cx="7696200" cy="11695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dirty="0" err="1"/>
              <a:t>Protik</a:t>
            </a:r>
            <a:r>
              <a:rPr lang="tr-TR" sz="2000" dirty="0"/>
              <a:t> çözücülerde, daha büyük </a:t>
            </a:r>
            <a:r>
              <a:rPr lang="tr-TR" sz="2000" dirty="0" err="1"/>
              <a:t>nükleofilik</a:t>
            </a:r>
            <a:r>
              <a:rPr lang="tr-TR" sz="2000" dirty="0"/>
              <a:t> atoma sahip olan atomlar  iyi </a:t>
            </a:r>
            <a:r>
              <a:rPr lang="tr-TR" sz="2000" dirty="0" err="1"/>
              <a:t>nükleofildir</a:t>
            </a:r>
            <a:r>
              <a:rPr lang="tr-TR" sz="2000" dirty="0"/>
              <a:t>.</a:t>
            </a:r>
            <a:endParaRPr lang="en-CA" sz="2000" dirty="0"/>
          </a:p>
          <a:p>
            <a:pPr algn="ctr">
              <a:spcBef>
                <a:spcPct val="50000"/>
              </a:spcBef>
            </a:pPr>
            <a:r>
              <a:rPr lang="en-CA" sz="2000" dirty="0"/>
              <a:t>I</a:t>
            </a:r>
            <a:r>
              <a:rPr lang="en-CA" sz="2000" baseline="30000" dirty="0"/>
              <a:t>-</a:t>
            </a:r>
            <a:r>
              <a:rPr lang="en-CA" sz="2000" dirty="0"/>
              <a:t> &gt; Br</a:t>
            </a:r>
            <a:r>
              <a:rPr lang="en-CA" sz="2000" baseline="30000" dirty="0"/>
              <a:t>-</a:t>
            </a:r>
            <a:r>
              <a:rPr lang="en-CA" sz="2000" dirty="0"/>
              <a:t> &gt; </a:t>
            </a:r>
            <a:r>
              <a:rPr lang="en-CA" sz="2000" dirty="0" err="1"/>
              <a:t>Cl</a:t>
            </a:r>
            <a:r>
              <a:rPr lang="en-CA" sz="2000" baseline="30000" dirty="0"/>
              <a:t>- </a:t>
            </a:r>
            <a:r>
              <a:rPr lang="en-CA" sz="2000" dirty="0"/>
              <a:t>&gt; F</a:t>
            </a:r>
            <a:r>
              <a:rPr lang="en-CA" sz="2000" baseline="30000" dirty="0"/>
              <a:t>-</a:t>
            </a:r>
          </a:p>
        </p:txBody>
      </p:sp>
      <p:sp>
        <p:nvSpPr>
          <p:cNvPr id="158725" name="Text Box 5"/>
          <p:cNvSpPr txBox="1">
            <a:spLocks noChangeArrowheads="1"/>
          </p:cNvSpPr>
          <p:nvPr/>
        </p:nvSpPr>
        <p:spPr bwMode="auto">
          <a:xfrm>
            <a:off x="659165" y="3140968"/>
            <a:ext cx="7924800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dirty="0" err="1"/>
              <a:t>Protik</a:t>
            </a:r>
            <a:r>
              <a:rPr lang="tr-TR" sz="2000" dirty="0"/>
              <a:t> bir çözücüde anyon ne kadar küçük ise hidrojen bağından dolayı </a:t>
            </a:r>
            <a:r>
              <a:rPr lang="tr-TR" sz="2000" dirty="0" err="1"/>
              <a:t>solvatize</a:t>
            </a:r>
            <a:r>
              <a:rPr lang="tr-TR" sz="2000" dirty="0"/>
              <a:t> olur. Bu şekilde çözücü moleküllerinin oluşturduğu tabaka bu iyonların etkisini azaltır.</a:t>
            </a:r>
            <a:endParaRPr lang="en-CA" sz="200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18478" y="4430656"/>
            <a:ext cx="7924800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dirty="0" err="1"/>
              <a:t>Aprotik</a:t>
            </a:r>
            <a:r>
              <a:rPr lang="tr-TR" sz="2000" dirty="0"/>
              <a:t> çözücü anyonları değil katyonları sarmaya meyillidir. Böylece çözücü molekülleri ile sarılmamış anyonun </a:t>
            </a:r>
            <a:r>
              <a:rPr lang="tr-TR" sz="2000" dirty="0" err="1"/>
              <a:t>nükleofilik</a:t>
            </a:r>
            <a:r>
              <a:rPr lang="tr-TR" sz="2000" dirty="0"/>
              <a:t> gücü artar.</a:t>
            </a:r>
            <a:endParaRPr lang="en-CA" sz="2000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6938EA1-D139-4CBC-A59C-12864D362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8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8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4" grpId="0" autoUpdateAnimBg="0"/>
      <p:bldP spid="158725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700993"/>
            <a:ext cx="6198840" cy="547464"/>
          </a:xfrm>
        </p:spPr>
        <p:txBody>
          <a:bodyPr/>
          <a:lstStyle/>
          <a:p>
            <a:r>
              <a:rPr lang="en-CA" sz="2800" dirty="0"/>
              <a:t>Polar </a:t>
            </a:r>
            <a:r>
              <a:rPr lang="en-CA" sz="2800" dirty="0" err="1"/>
              <a:t>aproti</a:t>
            </a:r>
            <a:r>
              <a:rPr lang="tr-TR" sz="2800" dirty="0"/>
              <a:t>k</a:t>
            </a:r>
            <a:r>
              <a:rPr lang="en-CA" sz="2800" dirty="0"/>
              <a:t> </a:t>
            </a:r>
            <a:r>
              <a:rPr lang="tr-TR" sz="2800" dirty="0"/>
              <a:t>çözücüler</a:t>
            </a:r>
            <a:endParaRPr lang="en-CA" sz="2800" dirty="0"/>
          </a:p>
        </p:txBody>
      </p:sp>
      <p:pic>
        <p:nvPicPr>
          <p:cNvPr id="160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7410" y="1406525"/>
            <a:ext cx="3238500" cy="21590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7797" y="1376310"/>
            <a:ext cx="2451100" cy="19558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607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368" y="3844498"/>
            <a:ext cx="3695700" cy="19812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5105213" y="3857198"/>
            <a:ext cx="38862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dirty="0"/>
              <a:t>Bu çözücüler iyonik bileşikleri çözer.</a:t>
            </a:r>
            <a:endParaRPr lang="en-CA" sz="2400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A25E995-3F03-4674-83EC-C1A312372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4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450705" y="765969"/>
            <a:ext cx="3948113" cy="475456"/>
          </a:xfrm>
          <a:noFill/>
          <a:ln/>
        </p:spPr>
        <p:txBody>
          <a:bodyPr/>
          <a:lstStyle/>
          <a:p>
            <a:r>
              <a:rPr lang="tr-TR" sz="2800" dirty="0"/>
              <a:t>Çözücü polaritesi</a:t>
            </a:r>
            <a:endParaRPr lang="en-CA" sz="2800" dirty="0"/>
          </a:p>
        </p:txBody>
      </p:sp>
      <p:sp>
        <p:nvSpPr>
          <p:cNvPr id="161795" name="Rectangle 3"/>
          <p:cNvSpPr>
            <a:spLocks noChangeArrowheads="1"/>
          </p:cNvSpPr>
          <p:nvPr/>
        </p:nvSpPr>
        <p:spPr bwMode="auto">
          <a:xfrm>
            <a:off x="1585913" y="3719513"/>
            <a:ext cx="1449116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tr-TR" sz="2000" dirty="0"/>
              <a:t>Daha</a:t>
            </a:r>
            <a:r>
              <a:rPr lang="en-CA" sz="2000" dirty="0"/>
              <a:t> polar</a:t>
            </a:r>
          </a:p>
        </p:txBody>
      </p:sp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4553597" y="3703759"/>
            <a:ext cx="3976687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tr-TR" sz="2000" dirty="0"/>
              <a:t>Geçiş basamağı reaktife göre daha az </a:t>
            </a:r>
            <a:r>
              <a:rPr lang="tr-TR" sz="2000" dirty="0" err="1"/>
              <a:t>solvatizedir</a:t>
            </a:r>
            <a:endParaRPr lang="en-CA" sz="2000" dirty="0"/>
          </a:p>
        </p:txBody>
      </p:sp>
      <p:sp>
        <p:nvSpPr>
          <p:cNvPr id="161797" name="Rectangle 5"/>
          <p:cNvSpPr>
            <a:spLocks noChangeArrowheads="1"/>
          </p:cNvSpPr>
          <p:nvPr/>
        </p:nvSpPr>
        <p:spPr bwMode="auto">
          <a:xfrm>
            <a:off x="609600" y="4800600"/>
            <a:ext cx="8153400" cy="10746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r>
              <a:rPr lang="tr-TR" sz="2000" dirty="0" err="1"/>
              <a:t>Protik</a:t>
            </a:r>
            <a:r>
              <a:rPr lang="tr-TR" sz="2000" dirty="0"/>
              <a:t> çözücü bu reaksiyonun hızını azaltır bu reaksiyon DMF içinde </a:t>
            </a:r>
            <a:r>
              <a:rPr lang="tr-TR" sz="2000" dirty="0" err="1"/>
              <a:t>metanole</a:t>
            </a:r>
            <a:r>
              <a:rPr lang="tr-TR" sz="2000" dirty="0"/>
              <a:t> göre </a:t>
            </a:r>
            <a:r>
              <a:rPr lang="en-CA" sz="2000" dirty="0"/>
              <a:t>1,200,000</a:t>
            </a:r>
            <a:r>
              <a:rPr lang="tr-TR" sz="2000" dirty="0"/>
              <a:t> kat daha hızlı olur.</a:t>
            </a:r>
            <a:endParaRPr lang="en-CA" sz="2000" dirty="0"/>
          </a:p>
          <a:p>
            <a:endParaRPr lang="tr-TR" sz="2400" dirty="0"/>
          </a:p>
        </p:txBody>
      </p:sp>
      <p:pic>
        <p:nvPicPr>
          <p:cNvPr id="1617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019300"/>
            <a:ext cx="2603500" cy="14097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6179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930400"/>
            <a:ext cx="4064000" cy="14986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158DC7C-AA96-4185-98B0-03A9661D5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 build="p" autoUpdateAnimBg="0"/>
      <p:bldP spid="161796" grpId="0" build="p" autoUpdateAnimBg="0"/>
      <p:bldP spid="161797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3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533400"/>
            <a:ext cx="4473575" cy="966788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990600" y="1534326"/>
            <a:ext cx="4694052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r>
              <a:rPr lang="tr-TR" sz="2000" dirty="0"/>
              <a:t>Daha az </a:t>
            </a:r>
            <a:r>
              <a:rPr lang="en-CA" sz="2000" dirty="0"/>
              <a:t>polar      </a:t>
            </a:r>
            <a:r>
              <a:rPr lang="tr-TR" sz="2000" dirty="0"/>
              <a:t>daha polar</a:t>
            </a:r>
            <a:endParaRPr lang="en-CA" sz="2000" dirty="0"/>
          </a:p>
        </p:txBody>
      </p:sp>
      <p:sp>
        <p:nvSpPr>
          <p:cNvPr id="163845" name="Rectangle 5"/>
          <p:cNvSpPr>
            <a:spLocks noChangeArrowheads="1"/>
          </p:cNvSpPr>
          <p:nvPr/>
        </p:nvSpPr>
        <p:spPr bwMode="auto">
          <a:xfrm>
            <a:off x="2438400" y="2057400"/>
            <a:ext cx="3581400" cy="6745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tr-TR" sz="2000" dirty="0"/>
              <a:t>Çözücü</a:t>
            </a:r>
            <a:r>
              <a:rPr lang="tr-TR" dirty="0"/>
              <a:t> molekülleri kararlılığı artırır.</a:t>
            </a:r>
            <a:endParaRPr lang="en-CA" dirty="0"/>
          </a:p>
        </p:txBody>
      </p:sp>
      <p:sp>
        <p:nvSpPr>
          <p:cNvPr id="163846" name="Text Box 6"/>
          <p:cNvSpPr txBox="1">
            <a:spLocks noChangeArrowheads="1"/>
          </p:cNvSpPr>
          <p:nvPr/>
        </p:nvSpPr>
        <p:spPr bwMode="auto">
          <a:xfrm>
            <a:off x="1143000" y="2971800"/>
            <a:ext cx="454165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dirty="0"/>
              <a:t>Geçiş </a:t>
            </a:r>
            <a:r>
              <a:rPr lang="tr-TR" sz="2000" dirty="0"/>
              <a:t>basamağı</a:t>
            </a:r>
            <a:r>
              <a:rPr lang="tr-TR" dirty="0"/>
              <a:t> oldukça polarizedir.</a:t>
            </a:r>
          </a:p>
        </p:txBody>
      </p:sp>
      <p:sp>
        <p:nvSpPr>
          <p:cNvPr id="163847" name="Text Box 7"/>
          <p:cNvSpPr txBox="1">
            <a:spLocks noChangeArrowheads="1"/>
          </p:cNvSpPr>
          <p:nvPr/>
        </p:nvSpPr>
        <p:spPr bwMode="auto">
          <a:xfrm>
            <a:off x="990600" y="3810000"/>
            <a:ext cx="7620000" cy="11695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dirty="0"/>
              <a:t>Bundan dolayı bu reaksiyonun hızı çözücü polaritesi ile artar.</a:t>
            </a:r>
          </a:p>
          <a:p>
            <a:pPr>
              <a:spcBef>
                <a:spcPct val="50000"/>
              </a:spcBef>
            </a:pPr>
            <a:r>
              <a:rPr lang="tr-TR" sz="2000" dirty="0" err="1"/>
              <a:t>Protik</a:t>
            </a:r>
            <a:r>
              <a:rPr lang="tr-TR" sz="2000" dirty="0"/>
              <a:t> çözücü özellikle ayrılan grup ile hidrojen bağı oluşturarak geçiş basamağını karırlı kılar.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850D4CB-9B02-478B-B0DA-2FB685CC6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4" grpId="0" build="p" autoUpdateAnimBg="0"/>
      <p:bldP spid="163845" grpId="0" build="p" autoUpdateAnimBg="0"/>
      <p:bldP spid="163846" grpId="0" autoUpdateAnimBg="0"/>
      <p:bldP spid="16384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10588" t="59883" r="9117"/>
          <a:stretch>
            <a:fillRect/>
          </a:stretch>
        </p:blipFill>
        <p:spPr bwMode="auto">
          <a:xfrm>
            <a:off x="857224" y="428604"/>
            <a:ext cx="742955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FD6C9A3B-79F1-4E21-9EB3-CB7141506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2495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20464" y="620217"/>
            <a:ext cx="5194920" cy="526950"/>
          </a:xfrm>
        </p:spPr>
        <p:txBody>
          <a:bodyPr/>
          <a:lstStyle/>
          <a:p>
            <a:r>
              <a:rPr lang="tr-TR" sz="2400" dirty="0"/>
              <a:t>Ayrılan grubun etkisi</a:t>
            </a:r>
            <a:endParaRPr lang="en-CA" sz="2400" dirty="0"/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1021590" y="1412776"/>
            <a:ext cx="455852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dirty="0"/>
              <a:t>Zayıf bazlar iyi ayrılan gruptur.</a:t>
            </a:r>
            <a:endParaRPr lang="en-CA" sz="2000" dirty="0"/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899592" y="1988840"/>
            <a:ext cx="7162800" cy="16312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dirty="0"/>
              <a:t>Bunlar negatif yüklerini üzerinde taşımaya meyilli oldukları için geçiş basamağını kararlı kılar.</a:t>
            </a:r>
          </a:p>
          <a:p>
            <a:pPr>
              <a:spcBef>
                <a:spcPct val="50000"/>
              </a:spcBef>
            </a:pPr>
            <a:r>
              <a:rPr lang="tr-TR" sz="2000" dirty="0"/>
              <a:t>Buna göre </a:t>
            </a:r>
            <a:r>
              <a:rPr lang="en-CA" sz="2000" dirty="0"/>
              <a:t>I</a:t>
            </a:r>
            <a:r>
              <a:rPr lang="en-CA" sz="2000" baseline="30000" dirty="0"/>
              <a:t>-</a:t>
            </a:r>
            <a:r>
              <a:rPr lang="en-CA" sz="2000" dirty="0"/>
              <a:t> </a:t>
            </a:r>
            <a:r>
              <a:rPr lang="tr-TR" sz="2000" dirty="0"/>
              <a:t>, </a:t>
            </a:r>
            <a:r>
              <a:rPr lang="en-CA" sz="2000" dirty="0"/>
              <a:t>Br</a:t>
            </a:r>
            <a:r>
              <a:rPr lang="en-CA" sz="2000" baseline="30000" dirty="0"/>
              <a:t>-</a:t>
            </a:r>
            <a:r>
              <a:rPr lang="tr-TR" sz="2000" dirty="0"/>
              <a:t> ‘dan daha iyi ayrılan bir gruptur.</a:t>
            </a:r>
            <a:r>
              <a:rPr lang="en-CA" sz="2000" dirty="0"/>
              <a:t> </a:t>
            </a:r>
            <a:endParaRPr lang="tr-TR" sz="2000" baseline="30000" dirty="0"/>
          </a:p>
          <a:p>
            <a:pPr algn="ctr">
              <a:spcBef>
                <a:spcPct val="50000"/>
              </a:spcBef>
            </a:pPr>
            <a:r>
              <a:rPr lang="tr-TR" sz="2000" baseline="30000" dirty="0"/>
              <a:t> </a:t>
            </a:r>
            <a:r>
              <a:rPr lang="en-CA" sz="2000" dirty="0"/>
              <a:t>I</a:t>
            </a:r>
            <a:r>
              <a:rPr lang="en-CA" sz="2000" baseline="30000" dirty="0"/>
              <a:t>-</a:t>
            </a:r>
            <a:r>
              <a:rPr lang="en-CA" sz="2000" dirty="0"/>
              <a:t> &gt; Br</a:t>
            </a:r>
            <a:r>
              <a:rPr lang="en-CA" sz="2000" baseline="30000" dirty="0"/>
              <a:t>-</a:t>
            </a:r>
            <a:r>
              <a:rPr lang="en-CA" sz="2000" dirty="0"/>
              <a:t> &gt; </a:t>
            </a:r>
            <a:r>
              <a:rPr lang="en-CA" sz="2000" dirty="0" err="1"/>
              <a:t>Cl</a:t>
            </a:r>
            <a:r>
              <a:rPr lang="en-CA" sz="2000" baseline="30000" dirty="0"/>
              <a:t>-</a:t>
            </a:r>
            <a:r>
              <a:rPr lang="en-CA" sz="2000" dirty="0"/>
              <a:t> &gt; H</a:t>
            </a:r>
            <a:r>
              <a:rPr lang="en-CA" sz="2000" baseline="-25000" dirty="0"/>
              <a:t>2</a:t>
            </a:r>
            <a:r>
              <a:rPr lang="en-CA" sz="2000" dirty="0"/>
              <a:t>O &gt; F</a:t>
            </a:r>
            <a:r>
              <a:rPr lang="en-CA" sz="2000" baseline="30000" dirty="0"/>
              <a:t>-</a:t>
            </a:r>
            <a:r>
              <a:rPr lang="en-CA" sz="2000" dirty="0"/>
              <a:t> &gt; OH</a:t>
            </a:r>
            <a:r>
              <a:rPr lang="en-CA" sz="2000" baseline="30000" dirty="0"/>
              <a:t>-</a:t>
            </a:r>
            <a:endParaRPr lang="en-CA" sz="2000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3E2C856-7BE3-4EFD-93A9-DE2B78633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487575"/>
            <a:ext cx="4978896" cy="691480"/>
          </a:xfrm>
          <a:noFill/>
          <a:ln/>
        </p:spPr>
        <p:txBody>
          <a:bodyPr/>
          <a:lstStyle/>
          <a:p>
            <a:r>
              <a:rPr lang="en-CA" sz="4000" dirty="0"/>
              <a:t>S</a:t>
            </a:r>
            <a:r>
              <a:rPr lang="en-CA" sz="4000" baseline="-25000" dirty="0"/>
              <a:t>N</a:t>
            </a:r>
            <a:r>
              <a:rPr lang="en-CA" sz="4000" dirty="0"/>
              <a:t>1 v</a:t>
            </a:r>
            <a:r>
              <a:rPr lang="tr-TR" sz="4000" dirty="0"/>
              <a:t>e </a:t>
            </a:r>
            <a:r>
              <a:rPr lang="en-CA" sz="4000" dirty="0"/>
              <a:t>S</a:t>
            </a:r>
            <a:r>
              <a:rPr lang="en-CA" sz="4000" baseline="-25000" dirty="0"/>
              <a:t>N</a:t>
            </a:r>
            <a:r>
              <a:rPr lang="en-CA" sz="4000" dirty="0"/>
              <a:t>2</a:t>
            </a: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839788" y="1906588"/>
            <a:ext cx="77692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CA" dirty="0"/>
              <a:t>	</a:t>
            </a:r>
            <a:r>
              <a:rPr lang="en-CA" sz="2400" dirty="0"/>
              <a:t>   S</a:t>
            </a:r>
            <a:r>
              <a:rPr lang="en-CA" sz="2400" baseline="-25000" dirty="0"/>
              <a:t>N</a:t>
            </a:r>
            <a:r>
              <a:rPr lang="en-CA" sz="2400" dirty="0"/>
              <a:t>1				S</a:t>
            </a:r>
            <a:r>
              <a:rPr lang="en-CA" sz="2400" baseline="-25000" dirty="0"/>
              <a:t>N</a:t>
            </a:r>
            <a:r>
              <a:rPr lang="en-CA" sz="2400" dirty="0"/>
              <a:t>2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609600" y="3124200"/>
            <a:ext cx="8382000" cy="1785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dirty="0"/>
              <a:t>Etkinlik </a:t>
            </a:r>
            <a:r>
              <a:rPr lang="en-CA" sz="2000" dirty="0"/>
              <a:t>: 3</a:t>
            </a:r>
            <a:r>
              <a:rPr lang="en-CA" sz="2000" baseline="30000" dirty="0"/>
              <a:t>o</a:t>
            </a:r>
            <a:r>
              <a:rPr lang="en-CA" sz="2000" dirty="0"/>
              <a:t> &gt; 2</a:t>
            </a:r>
            <a:r>
              <a:rPr lang="en-CA" sz="2000" baseline="30000" dirty="0"/>
              <a:t>o</a:t>
            </a:r>
            <a:r>
              <a:rPr lang="en-CA" sz="2000" dirty="0"/>
              <a:t> &gt; 1</a:t>
            </a:r>
            <a:r>
              <a:rPr lang="en-CA" sz="2000" baseline="30000" dirty="0"/>
              <a:t>o</a:t>
            </a:r>
            <a:r>
              <a:rPr lang="en-CA" sz="2000" dirty="0"/>
              <a:t> &gt; CH</a:t>
            </a:r>
            <a:r>
              <a:rPr lang="en-CA" sz="2000" baseline="-25000" dirty="0"/>
              <a:t>3</a:t>
            </a:r>
            <a:r>
              <a:rPr lang="en-CA" sz="2000" dirty="0"/>
              <a:t>X          </a:t>
            </a:r>
            <a:r>
              <a:rPr lang="tr-TR" sz="2000" dirty="0"/>
              <a:t>       </a:t>
            </a:r>
            <a:r>
              <a:rPr lang="en-CA" sz="2000" dirty="0"/>
              <a:t> CH</a:t>
            </a:r>
            <a:r>
              <a:rPr lang="en-CA" sz="2000" baseline="-25000" dirty="0"/>
              <a:t>3</a:t>
            </a:r>
            <a:r>
              <a:rPr lang="en-CA" sz="2000" dirty="0"/>
              <a:t>X &gt; 1</a:t>
            </a:r>
            <a:r>
              <a:rPr lang="en-CA" sz="2000" baseline="30000" dirty="0"/>
              <a:t>o</a:t>
            </a:r>
            <a:r>
              <a:rPr lang="en-CA" sz="2000" dirty="0"/>
              <a:t> &gt; 2</a:t>
            </a:r>
            <a:r>
              <a:rPr lang="en-CA" sz="2000" baseline="30000" dirty="0"/>
              <a:t>o</a:t>
            </a:r>
            <a:r>
              <a:rPr lang="en-CA" sz="2000" dirty="0"/>
              <a:t> &gt; 3</a:t>
            </a:r>
            <a:r>
              <a:rPr lang="en-CA" sz="2000" baseline="30000" dirty="0"/>
              <a:t>o</a:t>
            </a:r>
            <a:endParaRPr lang="en-CA" sz="2000" dirty="0"/>
          </a:p>
          <a:p>
            <a:pPr>
              <a:spcBef>
                <a:spcPct val="50000"/>
              </a:spcBef>
            </a:pPr>
            <a:r>
              <a:rPr lang="en-CA" sz="2000" dirty="0"/>
              <a:t>                    </a:t>
            </a:r>
            <a:r>
              <a:rPr lang="tr-TR" sz="2000" dirty="0"/>
              <a:t>Çevrilme olur</a:t>
            </a:r>
            <a:r>
              <a:rPr lang="en-CA" sz="2000" dirty="0"/>
              <a:t>          </a:t>
            </a:r>
            <a:r>
              <a:rPr lang="tr-TR" sz="2000" dirty="0"/>
              <a:t>                 çevrilme olmaz</a:t>
            </a:r>
            <a:endParaRPr lang="en-CA" sz="2000" dirty="0"/>
          </a:p>
          <a:p>
            <a:pPr>
              <a:spcBef>
                <a:spcPct val="50000"/>
              </a:spcBef>
            </a:pPr>
            <a:r>
              <a:rPr lang="en-CA" sz="2000" dirty="0"/>
              <a:t>                    </a:t>
            </a:r>
            <a:r>
              <a:rPr lang="tr-TR" sz="2000" dirty="0"/>
              <a:t>kısmi </a:t>
            </a:r>
            <a:r>
              <a:rPr lang="tr-TR" sz="2000" dirty="0" err="1"/>
              <a:t>inversiyon</a:t>
            </a:r>
            <a:r>
              <a:rPr lang="en-CA" sz="2000" dirty="0"/>
              <a:t>     </a:t>
            </a:r>
            <a:r>
              <a:rPr lang="tr-TR" sz="2000" dirty="0"/>
              <a:t>                 konfigürasyonun </a:t>
            </a:r>
            <a:r>
              <a:rPr lang="tr-TR" sz="2000" dirty="0" err="1"/>
              <a:t>inversiyonu</a:t>
            </a:r>
            <a:endParaRPr lang="en-CA" sz="2000" dirty="0"/>
          </a:p>
          <a:p>
            <a:pPr>
              <a:spcBef>
                <a:spcPct val="50000"/>
              </a:spcBef>
            </a:pPr>
            <a:r>
              <a:rPr lang="en-CA" sz="2000" dirty="0"/>
              <a:t>	      </a:t>
            </a:r>
            <a:r>
              <a:rPr lang="tr-TR" sz="2000" dirty="0"/>
              <a:t>Eliminasyonlar olabilir</a:t>
            </a:r>
            <a:endParaRPr lang="en-CA" sz="2000" dirty="0"/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609600" y="2590800"/>
            <a:ext cx="69342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r-TR" sz="2000" dirty="0"/>
              <a:t>Kinetik </a:t>
            </a:r>
            <a:r>
              <a:rPr lang="en-CA" sz="2000" dirty="0"/>
              <a:t>:          </a:t>
            </a:r>
            <a:r>
              <a:rPr lang="tr-TR" sz="2000" dirty="0"/>
              <a:t>1. derece</a:t>
            </a:r>
            <a:r>
              <a:rPr lang="en-CA" sz="2000" dirty="0"/>
              <a:t>		</a:t>
            </a:r>
            <a:r>
              <a:rPr lang="tr-TR" sz="2000" dirty="0"/>
              <a:t>             2. derece</a:t>
            </a:r>
            <a:endParaRPr lang="en-CA" sz="2000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E88B101-48D3-46F5-AE72-7039A9168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5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5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build="p" autoUpdateAnimBg="0"/>
      <p:bldP spid="75781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1267544"/>
          </a:xfrm>
        </p:spPr>
        <p:txBody>
          <a:bodyPr>
            <a:normAutofit fontScale="90000"/>
          </a:bodyPr>
          <a:lstStyle/>
          <a:p>
            <a:r>
              <a:rPr lang="en-CA" sz="3200" dirty="0"/>
              <a:t>S</a:t>
            </a:r>
            <a:r>
              <a:rPr lang="en-CA" sz="3200" baseline="-25000" dirty="0"/>
              <a:t>N</a:t>
            </a:r>
            <a:r>
              <a:rPr lang="en-CA" sz="3200" dirty="0"/>
              <a:t>2 </a:t>
            </a:r>
            <a:r>
              <a:rPr lang="tr-TR" sz="3200" dirty="0"/>
              <a:t>reaksiyonları ile fonksiyonlu grup dönüşümleri</a:t>
            </a:r>
            <a:endParaRPr lang="en-CA" sz="3200" dirty="0"/>
          </a:p>
        </p:txBody>
      </p:sp>
      <p:pic>
        <p:nvPicPr>
          <p:cNvPr id="1751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949450"/>
            <a:ext cx="990600" cy="18923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751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178050"/>
            <a:ext cx="1473200" cy="14351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7511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429000"/>
            <a:ext cx="2946400" cy="4318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7511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038600"/>
            <a:ext cx="1727200" cy="16129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17511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1600" y="2209800"/>
            <a:ext cx="2730500" cy="34036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sp>
        <p:nvSpPr>
          <p:cNvPr id="175115" name="Text Box 11"/>
          <p:cNvSpPr txBox="1">
            <a:spLocks noChangeArrowheads="1"/>
          </p:cNvSpPr>
          <p:nvPr/>
        </p:nvSpPr>
        <p:spPr bwMode="auto">
          <a:xfrm>
            <a:off x="990600" y="6019800"/>
            <a:ext cx="6629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/>
              <a:t>R = Me, 1</a:t>
            </a:r>
            <a:r>
              <a:rPr lang="en-CA" baseline="30000"/>
              <a:t>o</a:t>
            </a:r>
            <a:r>
              <a:rPr lang="en-CA"/>
              <a:t>, or 2</a:t>
            </a:r>
            <a:r>
              <a:rPr lang="en-CA" baseline="30000"/>
              <a:t>o</a:t>
            </a:r>
            <a:endParaRPr lang="en-CA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D64FBA0-E7F2-4490-A009-E4A9245FA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260648"/>
            <a:ext cx="4464496" cy="763488"/>
          </a:xfrm>
          <a:noFill/>
          <a:ln/>
        </p:spPr>
        <p:txBody>
          <a:bodyPr/>
          <a:lstStyle/>
          <a:p>
            <a:pPr algn="l"/>
            <a:r>
              <a:rPr lang="en-CA" sz="2400" dirty="0"/>
              <a:t>ROH + HX - </a:t>
            </a:r>
            <a:r>
              <a:rPr lang="tr-TR" sz="2400" dirty="0"/>
              <a:t>Bir</a:t>
            </a:r>
            <a:r>
              <a:rPr lang="en-CA" sz="2400" dirty="0"/>
              <a:t> S</a:t>
            </a:r>
            <a:r>
              <a:rPr lang="en-CA" sz="2400" baseline="-25000" dirty="0"/>
              <a:t>N</a:t>
            </a:r>
            <a:r>
              <a:rPr lang="en-CA" sz="2400" dirty="0"/>
              <a:t> </a:t>
            </a:r>
            <a:r>
              <a:rPr lang="tr-TR" sz="2400" dirty="0"/>
              <a:t>reaksiyonu</a:t>
            </a:r>
            <a:endParaRPr lang="en-CA" sz="2400" dirty="0"/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823" y="1484785"/>
            <a:ext cx="2921317" cy="288031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0248" y="1349034"/>
            <a:ext cx="2882900" cy="58167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778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3045" y="2295778"/>
            <a:ext cx="5080000" cy="822052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B560B85-68D9-4C3A-B99D-8F4675D6A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898044" y="3339203"/>
            <a:ext cx="1940846" cy="508416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sz="1800" dirty="0"/>
              <a:t>Deneysel örnek</a:t>
            </a:r>
            <a:endParaRPr lang="en-CA" sz="1800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774375" y="3767567"/>
            <a:ext cx="3499229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CA" sz="2000" dirty="0"/>
              <a:t>1.  </a:t>
            </a:r>
            <a:r>
              <a:rPr lang="tr-TR" sz="2000" dirty="0"/>
              <a:t>Reaksiyon asit katalizlidir.</a:t>
            </a:r>
            <a:endParaRPr lang="en-CA" sz="2000" dirty="0"/>
          </a:p>
        </p:txBody>
      </p:sp>
      <p:pic>
        <p:nvPicPr>
          <p:cNvPr id="16" name="Picture 4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0865" y="4642534"/>
            <a:ext cx="6114628" cy="936104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52725" y="5721950"/>
            <a:ext cx="536064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000" dirty="0"/>
              <a:t>3.  </a:t>
            </a:r>
            <a:r>
              <a:rPr lang="tr-TR" sz="2000" dirty="0"/>
              <a:t>Alkolün reaktifliği: </a:t>
            </a:r>
            <a:r>
              <a:rPr lang="en-CA" sz="2000" dirty="0"/>
              <a:t> 3</a:t>
            </a:r>
            <a:r>
              <a:rPr lang="en-CA" sz="2000" baseline="30000" dirty="0"/>
              <a:t>o</a:t>
            </a:r>
            <a:r>
              <a:rPr lang="en-CA" sz="2000" dirty="0"/>
              <a:t> &gt; 2</a:t>
            </a:r>
            <a:r>
              <a:rPr lang="en-CA" sz="2000" baseline="30000" dirty="0"/>
              <a:t>o</a:t>
            </a:r>
            <a:r>
              <a:rPr lang="en-CA" sz="2000" dirty="0"/>
              <a:t> &gt; 1</a:t>
            </a:r>
            <a:r>
              <a:rPr lang="en-CA" sz="2000" baseline="30000" dirty="0"/>
              <a:t>o </a:t>
            </a:r>
            <a:r>
              <a:rPr lang="en-CA" sz="2000" dirty="0"/>
              <a:t>&lt; CH</a:t>
            </a:r>
            <a:r>
              <a:rPr lang="en-CA" sz="2000" baseline="-25000" dirty="0"/>
              <a:t>3</a:t>
            </a:r>
            <a:r>
              <a:rPr lang="en-CA" sz="2000" dirty="0"/>
              <a:t>OH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774375" y="4168383"/>
            <a:ext cx="343177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sz="2000" dirty="0"/>
              <a:t>2.  </a:t>
            </a:r>
            <a:r>
              <a:rPr lang="tr-TR" sz="2000" dirty="0"/>
              <a:t>Çevrilmeler mümkündür.</a:t>
            </a:r>
            <a:endParaRPr lang="en-CA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utoUpdateAnimBg="0"/>
      <p:bldP spid="18" grpId="0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20555" y="680579"/>
            <a:ext cx="4042792" cy="547464"/>
          </a:xfrm>
          <a:noFill/>
          <a:ln/>
        </p:spPr>
        <p:txBody>
          <a:bodyPr/>
          <a:lstStyle/>
          <a:p>
            <a:r>
              <a:rPr lang="tr-TR" sz="3200" dirty="0"/>
              <a:t>Mekanizma</a:t>
            </a:r>
            <a:endParaRPr lang="en-CA" sz="3200" dirty="0"/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7051" y="1470760"/>
            <a:ext cx="4749800" cy="5461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7051" y="2259577"/>
            <a:ext cx="3619500" cy="5334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67051" y="3026305"/>
            <a:ext cx="2781300" cy="4445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623133B-BB05-409E-9244-EA079FC20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0100"/>
            <a:ext cx="8229600" cy="800100"/>
          </a:xfrm>
          <a:noFill/>
          <a:ln/>
        </p:spPr>
        <p:txBody>
          <a:bodyPr/>
          <a:lstStyle/>
          <a:p>
            <a:r>
              <a:rPr lang="tr-TR" sz="2800" dirty="0" err="1"/>
              <a:t>Primer</a:t>
            </a:r>
            <a:r>
              <a:rPr lang="tr-TR" sz="2800" dirty="0"/>
              <a:t> alkollerin </a:t>
            </a:r>
            <a:r>
              <a:rPr lang="en-CA" sz="2800" dirty="0"/>
              <a:t>HX</a:t>
            </a:r>
            <a:r>
              <a:rPr lang="tr-TR" sz="2800" dirty="0"/>
              <a:t> ile reaksiyonu</a:t>
            </a:r>
            <a:endParaRPr lang="en-CA" sz="2800" dirty="0"/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4067944" y="3748725"/>
            <a:ext cx="66845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CA" sz="2400" dirty="0"/>
              <a:t>S</a:t>
            </a:r>
            <a:r>
              <a:rPr lang="en-CA" sz="2400" baseline="-25000" dirty="0"/>
              <a:t>N</a:t>
            </a:r>
            <a:r>
              <a:rPr lang="en-CA" sz="2400" dirty="0"/>
              <a:t>2</a:t>
            </a:r>
          </a:p>
        </p:txBody>
      </p:sp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023751"/>
            <a:ext cx="4749800" cy="8128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839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914976"/>
            <a:ext cx="6477000" cy="8001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8397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329751"/>
            <a:ext cx="3200400" cy="2667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812579E-EFB0-4024-AFEF-8D1BA10EF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65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5237" r="1583" b="56691"/>
          <a:stretch>
            <a:fillRect/>
          </a:stretch>
        </p:blipFill>
        <p:spPr bwMode="auto">
          <a:xfrm>
            <a:off x="714348" y="500042"/>
            <a:ext cx="764386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633D3C85-B37F-4EFC-9505-BF16BEEFD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248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t="45371"/>
          <a:stretch>
            <a:fillRect/>
          </a:stretch>
        </p:blipFill>
        <p:spPr bwMode="auto">
          <a:xfrm>
            <a:off x="714348" y="285728"/>
            <a:ext cx="7820025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305B2CA6-02ED-451F-A3C9-808303004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803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7064" t="2232" r="2497" b="52381"/>
          <a:stretch>
            <a:fillRect/>
          </a:stretch>
        </p:blipFill>
        <p:spPr bwMode="auto">
          <a:xfrm>
            <a:off x="857224" y="214290"/>
            <a:ext cx="742955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E250A9F7-90A6-4C81-AD7F-6CC0CC7A1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2384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Üst Düzey">
  <a:themeElements>
    <a:clrScheme name="Üst Düzey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Üst Düze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Üst Düze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2665</TotalTime>
  <Words>1082</Words>
  <Application>Microsoft Office PowerPoint</Application>
  <PresentationFormat>Ekran Gösterisi (4:3)</PresentationFormat>
  <Paragraphs>174</Paragraphs>
  <Slides>65</Slides>
  <Notes>31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65</vt:i4>
      </vt:variant>
    </vt:vector>
  </HeadingPairs>
  <TitlesOfParts>
    <vt:vector size="73" baseType="lpstr">
      <vt:lpstr>Arial</vt:lpstr>
      <vt:lpstr>Calibri</vt:lpstr>
      <vt:lpstr>Century Gothic</vt:lpstr>
      <vt:lpstr>Courier New</vt:lpstr>
      <vt:lpstr>Palatino Linotype</vt:lpstr>
      <vt:lpstr>Symbol</vt:lpstr>
      <vt:lpstr>Times New Roman</vt:lpstr>
      <vt:lpstr>Üst Düzey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Alkil halojenürlerin endüstriyel olarak eldesi</vt:lpstr>
      <vt:lpstr>Alkollerden eldesi</vt:lpstr>
      <vt:lpstr>Hidrokarbonların halojenlenmesiyle eldesi</vt:lpstr>
      <vt:lpstr>Alkenlere hidrojen halojenür katılmasıyla</vt:lpstr>
      <vt:lpstr>Alken ve alkinlere halojen katılmasıyla eldesi</vt:lpstr>
      <vt:lpstr>Finkelstein reaksiyonu ile eldesi</vt:lpstr>
      <vt:lpstr>Nükleofilik yer değiştirme reaksiyonu</vt:lpstr>
      <vt:lpstr>Nükleofiller</vt:lpstr>
      <vt:lpstr>Ayrılan gruplar</vt:lpstr>
      <vt:lpstr>Nükleofilik yer değiştirme</vt:lpstr>
      <vt:lpstr>PowerPoint Sunusu</vt:lpstr>
      <vt:lpstr>PowerPoint Sunusu</vt:lpstr>
      <vt:lpstr> SN2 mekanizması</vt:lpstr>
      <vt:lpstr>SN2 reaksiyonunun stereokimyası</vt:lpstr>
      <vt:lpstr>SN2 REAKSİYONUNUN STEREOKİMYASI</vt:lpstr>
      <vt:lpstr>SN1 reaksiyon mekanizması</vt:lpstr>
      <vt:lpstr>SN2 reaksiyonunda sterik etkiler</vt:lpstr>
      <vt:lpstr>PowerPoint Sunusu</vt:lpstr>
      <vt:lpstr>PowerPoint Sunusu</vt:lpstr>
      <vt:lpstr>SN1 reaksiyonlarında yapısal etkiler</vt:lpstr>
      <vt:lpstr>Nükleofilik güç</vt:lpstr>
      <vt:lpstr>PowerPoint Sunusu</vt:lpstr>
      <vt:lpstr>Polar aprotik çözücüler</vt:lpstr>
      <vt:lpstr>Çözücü polaritesi</vt:lpstr>
      <vt:lpstr>PowerPoint Sunusu</vt:lpstr>
      <vt:lpstr>Ayrılan grubun etkisi</vt:lpstr>
      <vt:lpstr>SN1 ve SN2</vt:lpstr>
      <vt:lpstr>SN2 reaksiyonları ile fonksiyonlu grup dönüşümleri</vt:lpstr>
      <vt:lpstr>ROH + HX - Bir SN reaksiyonu</vt:lpstr>
      <vt:lpstr>Mekanizma</vt:lpstr>
      <vt:lpstr>Primer alkollerin HX ile reaksiyonu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Kamran Polat</cp:lastModifiedBy>
  <cp:revision>322</cp:revision>
  <dcterms:created xsi:type="dcterms:W3CDTF">2010-02-13T15:18:41Z</dcterms:created>
  <dcterms:modified xsi:type="dcterms:W3CDTF">2020-03-23T20:06:25Z</dcterms:modified>
</cp:coreProperties>
</file>