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5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3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4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6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3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1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1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1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5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84079-7F52-4894-835C-894265E5C7A1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3FC6-3BBC-4256-AE54-89F4D417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1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Network and Communication Trends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53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2720"/>
            <a:ext cx="8469007" cy="52730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9307207" y="5049520"/>
            <a:ext cx="2640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Chaffey, ecommerce and </a:t>
            </a:r>
            <a:r>
              <a:rPr lang="en-US" dirty="0" err="1"/>
              <a:t>ebusiness</a:t>
            </a:r>
            <a:r>
              <a:rPr lang="en-US"/>
              <a:t> management, 4</a:t>
            </a:r>
            <a:r>
              <a:rPr lang="en-US" baseline="30000"/>
              <a:t>th</a:t>
            </a:r>
            <a:r>
              <a:rPr lang="en-US"/>
              <a:t> ed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63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https://hackernoon.com/embracing-web-3-0-the-new-internet-era-will-begin-soon-630ff6c2e7b6?gi=99110259a836</a:t>
            </a:r>
          </a:p>
          <a:p>
            <a:r>
              <a:rPr lang="en-US" dirty="0"/>
              <a:t>https://flatworldbusiness.wordpress.com/flat-education/previously/web-1-0-vs-web-2-0-vs-web-3-0-a-bird-eye-on-the-definition/</a:t>
            </a:r>
          </a:p>
          <a:p>
            <a:r>
              <a:rPr lang="en-US" dirty="0"/>
              <a:t>Chaffey, ecommerce and </a:t>
            </a:r>
            <a:r>
              <a:rPr lang="en-US" dirty="0" err="1"/>
              <a:t>ebusiness</a:t>
            </a:r>
            <a:r>
              <a:rPr lang="en-US" dirty="0"/>
              <a:t> management, 4</a:t>
            </a:r>
            <a:r>
              <a:rPr lang="en-US" baseline="30000" dirty="0"/>
              <a:t>th</a:t>
            </a:r>
            <a:r>
              <a:rPr lang="en-US" dirty="0"/>
              <a:t> 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95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Chaffey</a:t>
            </a:r>
            <a:r>
              <a:rPr lang="tr-TR" smtClean="0"/>
              <a:t> </a:t>
            </a:r>
            <a:r>
              <a:rPr lang="tr-TR" dirty="0" smtClean="0"/>
              <a:t>D.</a:t>
            </a:r>
            <a:r>
              <a:rPr lang="en-US" dirty="0" smtClean="0"/>
              <a:t> 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Business information management: improving performance using information 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smtClean="0"/>
              <a:t>, 15th 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9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Signals: Digital vs. </a:t>
            </a:r>
            <a:r>
              <a:rPr lang="en-US" b="1" dirty="0" smtClean="0"/>
              <a:t>Analog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An analog signal </a:t>
            </a:r>
            <a:endParaRPr lang="tr-TR" sz="4000" dirty="0" smtClean="0"/>
          </a:p>
          <a:p>
            <a:pPr lvl="1"/>
            <a:r>
              <a:rPr lang="en-US" sz="3600" dirty="0" smtClean="0"/>
              <a:t>continuous </a:t>
            </a:r>
            <a:r>
              <a:rPr lang="en-US" sz="3600" dirty="0"/>
              <a:t>waveform that passes through a communications medium </a:t>
            </a:r>
            <a:endParaRPr lang="tr-TR" sz="3600" dirty="0" smtClean="0"/>
          </a:p>
          <a:p>
            <a:pPr lvl="1"/>
            <a:r>
              <a:rPr lang="en-US" sz="3600" dirty="0" smtClean="0"/>
              <a:t>used </a:t>
            </a:r>
            <a:r>
              <a:rPr lang="en-US" sz="3600" dirty="0"/>
              <a:t>for voice communication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4000" dirty="0"/>
              <a:t>A digital signal is </a:t>
            </a:r>
            <a:endParaRPr lang="tr-TR" sz="4000" dirty="0" smtClean="0"/>
          </a:p>
          <a:p>
            <a:pPr lvl="1"/>
            <a:r>
              <a:rPr lang="en-US" sz="3600" dirty="0" smtClean="0"/>
              <a:t>discrete</a:t>
            </a:r>
            <a:r>
              <a:rPr lang="en-US" sz="3600" dirty="0"/>
              <a:t>, binary </a:t>
            </a:r>
            <a:r>
              <a:rPr lang="en-US" sz="3600" dirty="0" smtClean="0"/>
              <a:t>waveform</a:t>
            </a:r>
            <a:r>
              <a:rPr lang="tr-TR" sz="3600" dirty="0" smtClean="0"/>
              <a:t>.</a:t>
            </a:r>
          </a:p>
          <a:p>
            <a:pPr lvl="1"/>
            <a:r>
              <a:rPr lang="en-US" sz="3600" dirty="0"/>
              <a:t>one bit and zero bits</a:t>
            </a:r>
          </a:p>
        </p:txBody>
      </p:sp>
    </p:spTree>
    <p:extLst>
      <p:ext uri="{BB962C8B-B14F-4D97-AF65-F5344CB8AC3E}">
        <p14:creationId xmlns:p14="http://schemas.microsoft.com/office/powerpoint/2010/main" val="643930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Signals: Digital vs. Analog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4394"/>
            <a:ext cx="9555480" cy="27400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838200" y="5018106"/>
            <a:ext cx="959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Laudon K. and J. Laudon, “Essentials of MIS”, Pearson.</a:t>
            </a:r>
          </a:p>
          <a:p>
            <a:endParaRPr lang="tr-TR" dirty="0" smtClean="0"/>
          </a:p>
          <a:p>
            <a:r>
              <a:rPr lang="en-US" sz="2400" b="1" dirty="0" smtClean="0"/>
              <a:t>Modem </a:t>
            </a:r>
            <a:r>
              <a:rPr lang="en-US" sz="2400" b="1" dirty="0"/>
              <a:t>(modulator – demodulator) </a:t>
            </a:r>
            <a:r>
              <a:rPr lang="en-US" sz="2400" dirty="0"/>
              <a:t>is a network hardware device that changes different signals into each other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003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Global Internet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refers </a:t>
            </a:r>
            <a:r>
              <a:rPr lang="en-US" sz="3600" dirty="0"/>
              <a:t>to the physical network that links computers across the globe. </a:t>
            </a:r>
            <a:endParaRPr lang="tr-TR" sz="3600" dirty="0" smtClean="0"/>
          </a:p>
          <a:p>
            <a:endParaRPr lang="tr-TR" sz="3600" dirty="0" smtClean="0"/>
          </a:p>
          <a:p>
            <a:r>
              <a:rPr lang="en-US" sz="3600" dirty="0" smtClean="0"/>
              <a:t>consists </a:t>
            </a:r>
            <a:r>
              <a:rPr lang="en-US" sz="3600" dirty="0"/>
              <a:t>of the </a:t>
            </a:r>
            <a:r>
              <a:rPr lang="en-US" sz="3600" dirty="0" smtClean="0"/>
              <a:t>network </a:t>
            </a:r>
            <a:r>
              <a:rPr lang="en-US" sz="3600" dirty="0"/>
              <a:t>servers and </a:t>
            </a:r>
            <a:r>
              <a:rPr lang="en-US" sz="3600" dirty="0" smtClean="0"/>
              <a:t>the </a:t>
            </a:r>
            <a:r>
              <a:rPr lang="en-US" sz="3600" dirty="0"/>
              <a:t>client </a:t>
            </a:r>
            <a:r>
              <a:rPr lang="en-US" sz="3600" dirty="0" smtClean="0"/>
              <a:t>PCs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r>
              <a:rPr lang="en-US" sz="3600" dirty="0"/>
              <a:t>largest </a:t>
            </a:r>
            <a:r>
              <a:rPr lang="en-US" sz="3600" dirty="0" smtClean="0"/>
              <a:t>client/server computing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3803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WWW is</a:t>
            </a:r>
          </a:p>
          <a:p>
            <a:pPr lvl="1"/>
            <a:r>
              <a:rPr lang="en-US" sz="3200" dirty="0"/>
              <a:t>a method for accessing information published on the </a:t>
            </a:r>
            <a:r>
              <a:rPr lang="en-US" sz="3200" dirty="0" smtClean="0"/>
              <a:t>Internet</a:t>
            </a:r>
            <a:endParaRPr lang="tr-TR" sz="3200" dirty="0" smtClean="0"/>
          </a:p>
          <a:p>
            <a:pPr lvl="1"/>
            <a:r>
              <a:rPr lang="tr-TR" sz="3200" dirty="0" smtClean="0"/>
              <a:t>Through web </a:t>
            </a:r>
            <a:r>
              <a:rPr lang="tr-TR" sz="3200" dirty="0" err="1" smtClean="0"/>
              <a:t>browsers</a:t>
            </a:r>
            <a:endParaRPr lang="tr-TR" sz="3200" dirty="0" smtClean="0"/>
          </a:p>
          <a:p>
            <a:r>
              <a:rPr lang="tr-TR" sz="3600" dirty="0" err="1" smtClean="0"/>
              <a:t>Metcalfe’s</a:t>
            </a:r>
            <a:r>
              <a:rPr lang="tr-TR" sz="3600" dirty="0" smtClean="0"/>
              <a:t> </a:t>
            </a:r>
            <a:r>
              <a:rPr lang="tr-TR" sz="3600" dirty="0" err="1" smtClean="0"/>
              <a:t>law</a:t>
            </a:r>
            <a:r>
              <a:rPr lang="tr-TR" sz="3600" dirty="0" smtClean="0"/>
              <a:t> is </a:t>
            </a:r>
            <a:r>
              <a:rPr lang="tr-TR" sz="3600" dirty="0" err="1" smtClean="0"/>
              <a:t>valid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important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WWW.</a:t>
            </a:r>
          </a:p>
          <a:p>
            <a:r>
              <a:rPr lang="en-US" sz="3600" dirty="0"/>
              <a:t>It explains the rapid growth of the World Wide Web as the number of web information sources has increased.</a:t>
            </a:r>
          </a:p>
        </p:txBody>
      </p:sp>
    </p:spTree>
    <p:extLst>
      <p:ext uri="{BB962C8B-B14F-4D97-AF65-F5344CB8AC3E}">
        <p14:creationId xmlns:p14="http://schemas.microsoft.com/office/powerpoint/2010/main" val="333050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stages</a:t>
            </a:r>
            <a:r>
              <a:rPr lang="tr-TR" sz="4000" dirty="0" smtClean="0"/>
              <a:t> of web:</a:t>
            </a:r>
          </a:p>
          <a:p>
            <a:pPr lvl="1"/>
            <a:r>
              <a:rPr lang="tr-TR" sz="3600" dirty="0" smtClean="0"/>
              <a:t>Web 1.0</a:t>
            </a:r>
          </a:p>
          <a:p>
            <a:pPr lvl="1"/>
            <a:r>
              <a:rPr lang="tr-TR" sz="3600" dirty="0" smtClean="0"/>
              <a:t>Web 2.0</a:t>
            </a:r>
          </a:p>
          <a:p>
            <a:pPr lvl="1"/>
            <a:r>
              <a:rPr lang="tr-TR" sz="3600" dirty="0" smtClean="0"/>
              <a:t>Web 3.0</a:t>
            </a:r>
          </a:p>
          <a:p>
            <a:pPr lvl="1"/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next</a:t>
            </a:r>
            <a:r>
              <a:rPr lang="tr-TR" sz="3600" dirty="0" smtClean="0"/>
              <a:t> web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945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Web 1.0 is web of cognition.</a:t>
            </a:r>
          </a:p>
          <a:p>
            <a:r>
              <a:rPr lang="en-US" sz="3600" dirty="0"/>
              <a:t>Web 2.0 is web of communication</a:t>
            </a:r>
          </a:p>
          <a:p>
            <a:r>
              <a:rPr lang="en-US" sz="3600" dirty="0"/>
              <a:t>Web 3.0 is web of cooperation (human – machine cooperation)</a:t>
            </a:r>
          </a:p>
          <a:p>
            <a:r>
              <a:rPr lang="en-US" sz="3600" dirty="0"/>
              <a:t>Web 4.0 is web of integration (symbiotic web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0598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r>
              <a:rPr lang="tr-TR" b="1" dirty="0" smtClean="0"/>
              <a:t> -</a:t>
            </a:r>
            <a:r>
              <a:rPr lang="tr-TR" dirty="0" smtClean="0"/>
              <a:t>Web </a:t>
            </a:r>
            <a:r>
              <a:rPr lang="tr-TR" dirty="0" err="1" smtClean="0"/>
              <a:t>stages</a:t>
            </a:r>
            <a:r>
              <a:rPr lang="tr-TR" dirty="0" smtClean="0"/>
              <a:t> </a:t>
            </a:r>
            <a:r>
              <a:rPr lang="tr-TR" dirty="0" err="1" smtClean="0"/>
              <a:t>summary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606843"/>
              </p:ext>
            </p:extLst>
          </p:nvPr>
        </p:nvGraphicFramePr>
        <p:xfrm>
          <a:off x="838200" y="1648555"/>
          <a:ext cx="10515600" cy="489519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482556"/>
                <a:gridCol w="3766604"/>
                <a:gridCol w="3266440"/>
              </a:tblGrid>
              <a:tr h="246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Web 1.0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Web 2.0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Web 3.0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6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Mostly read only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Read and write web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Personal websites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7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The focus is on company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On community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On individual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7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Banner type advertisements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Interactive advertisements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Behavioral adv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6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online Britannica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Wikipedia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Semantic Web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6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Owning content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Sharing content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Consolidating content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7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Homepages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Wikis/weblogs/videologs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I feel lucky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820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 Internet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en-US" sz="3600" dirty="0" smtClean="0"/>
              <a:t>next </a:t>
            </a:r>
            <a:r>
              <a:rPr lang="en-US" sz="3600" dirty="0"/>
              <a:t>web will be about the emotional interaction between humans and computers. </a:t>
            </a:r>
            <a:r>
              <a:rPr lang="tr-TR" sz="3600" dirty="0" smtClean="0"/>
              <a:t>(</a:t>
            </a:r>
            <a:r>
              <a:rPr lang="en-US" sz="3600" dirty="0" smtClean="0"/>
              <a:t>Tim </a:t>
            </a:r>
            <a:r>
              <a:rPr lang="en-US" sz="3600" dirty="0" err="1" smtClean="0"/>
              <a:t>Berner’s</a:t>
            </a:r>
            <a:r>
              <a:rPr lang="en-US" sz="3600" dirty="0" smtClean="0"/>
              <a:t> Lee </a:t>
            </a:r>
            <a:r>
              <a:rPr lang="tr-TR" sz="3600" dirty="0" smtClean="0"/>
              <a:t>)</a:t>
            </a:r>
            <a:endParaRPr lang="en-US" sz="3600" dirty="0" smtClean="0"/>
          </a:p>
          <a:p>
            <a:endParaRPr lang="tr-TR" sz="3600" dirty="0" smtClean="0"/>
          </a:p>
          <a:p>
            <a:r>
              <a:rPr lang="en-US" sz="3600" dirty="0" smtClean="0"/>
              <a:t>For </a:t>
            </a:r>
            <a:r>
              <a:rPr lang="en-US" sz="3600" dirty="0"/>
              <a:t>ex: wefeelfine.org maps emotions of people. </a:t>
            </a:r>
            <a:endParaRPr lang="tr-TR" sz="3600" dirty="0" smtClean="0"/>
          </a:p>
          <a:p>
            <a:pPr lvl="1"/>
            <a:r>
              <a:rPr lang="en-US" sz="3200" dirty="0" smtClean="0"/>
              <a:t>With </a:t>
            </a:r>
            <a:r>
              <a:rPr lang="en-US" sz="3200" dirty="0"/>
              <a:t>using head phones, users will interact with content with their emotions or changes in facial recognition. </a:t>
            </a:r>
          </a:p>
        </p:txBody>
      </p:sp>
    </p:spTree>
    <p:extLst>
      <p:ext uri="{BB962C8B-B14F-4D97-AF65-F5344CB8AC3E}">
        <p14:creationId xmlns:p14="http://schemas.microsoft.com/office/powerpoint/2010/main" val="292888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414</Words>
  <Application>Microsoft Office PowerPoint</Application>
  <PresentationFormat>Geniş ekran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Information Technology in Business and Society II</vt:lpstr>
      <vt:lpstr>Signals: Digital vs. Analog</vt:lpstr>
      <vt:lpstr>Signals: Digital vs. Analog</vt:lpstr>
      <vt:lpstr>Global Internet</vt:lpstr>
      <vt:lpstr>Global Internet</vt:lpstr>
      <vt:lpstr>Global Internet</vt:lpstr>
      <vt:lpstr>Global Internet</vt:lpstr>
      <vt:lpstr>Global Internet -Web stages summary</vt:lpstr>
      <vt:lpstr>Global Internet</vt:lpstr>
      <vt:lpstr>Global Internet</vt:lpstr>
      <vt:lpstr>References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18</cp:revision>
  <dcterms:created xsi:type="dcterms:W3CDTF">2020-01-17T11:44:37Z</dcterms:created>
  <dcterms:modified xsi:type="dcterms:W3CDTF">2020-01-17T12:13:59Z</dcterms:modified>
</cp:coreProperties>
</file>