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7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3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8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263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1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20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6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4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4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8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6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23BB0-7954-4C33-AF7E-0E9A373FDCF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975E-5AB0-4E38-8C7D-D8238DC80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1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kizilc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dirty="0" smtClean="0"/>
              <a:t>Kısa dönemde döviz kurları</a:t>
            </a:r>
            <a:br>
              <a:rPr lang="tr-TR" sz="4800" dirty="0" smtClean="0"/>
            </a:br>
            <a:r>
              <a:rPr lang="tr-TR" sz="4800" dirty="0" smtClean="0"/>
              <a:t>ve hasıla (2. kısım)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9462685" cy="1254298"/>
          </a:xfrm>
        </p:spPr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smtClean="0">
                <a:hlinkClick r:id="rId2"/>
              </a:rPr>
              <a:t>kkizilca@gmail.com</a:t>
            </a:r>
            <a:r>
              <a:rPr lang="tr-TR" dirty="0" smtClean="0"/>
              <a:t>)</a:t>
            </a:r>
          </a:p>
          <a:p>
            <a:r>
              <a:rPr lang="tr-TR" dirty="0" smtClean="0"/>
              <a:t>Kaynak: Krugman, Obstfeld, Melitz, </a:t>
            </a:r>
            <a:r>
              <a:rPr lang="tr-TR" i="1" dirty="0" smtClean="0"/>
              <a:t>Uluslararası İktisat, </a:t>
            </a:r>
            <a:r>
              <a:rPr lang="tr-TR" dirty="0" smtClean="0"/>
              <a:t>bölüm 17</a:t>
            </a:r>
          </a:p>
        </p:txBody>
      </p:sp>
    </p:spTree>
    <p:extLst>
      <p:ext uri="{BB962C8B-B14F-4D97-AF65-F5344CB8AC3E}">
        <p14:creationId xmlns:p14="http://schemas.microsoft.com/office/powerpoint/2010/main" val="5061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Politikada kalıcı değişiklikler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Kalıcı değişiklikle kasıt, uzun dönemli kur bekleyişlerini (E</a:t>
            </a:r>
            <a:r>
              <a:rPr lang="tr-TR" baseline="30000" dirty="0" smtClean="0"/>
              <a:t>e</a:t>
            </a:r>
            <a:r>
              <a:rPr lang="tr-TR" dirty="0" smtClean="0"/>
              <a:t>) değiştiren bekleyişler. </a:t>
            </a:r>
          </a:p>
          <a:p>
            <a:r>
              <a:rPr lang="tr-TR" dirty="0" smtClean="0"/>
              <a:t>Hatırlatma: Eğer E</a:t>
            </a:r>
            <a:r>
              <a:rPr lang="tr-TR" baseline="30000" dirty="0" smtClean="0"/>
              <a:t>e</a:t>
            </a:r>
            <a:r>
              <a:rPr lang="tr-TR" dirty="0" smtClean="0"/>
              <a:t> değişirse, E de değişiyordu (faiz paritesi).</a:t>
            </a:r>
          </a:p>
          <a:p>
            <a:r>
              <a:rPr lang="tr-TR" dirty="0" smtClean="0"/>
              <a:t>Bu kısımda, kısa ve uzun dönemli etkileri inceliyoruz.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24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arzında kalıcı bir artış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arzı kalıcı bir şekilde arttığında, kısa dönemde, üretim tam istihdamın üzerine çıkabilir ve döviz kuru yükselebilir. </a:t>
            </a:r>
          </a:p>
          <a:p>
            <a:r>
              <a:rPr lang="tr-TR" dirty="0" smtClean="0"/>
              <a:t>Geçici artıştan farklı olarak, kur bekleyişlerindeki artış, bu etkiyi güçlendirebilir. </a:t>
            </a:r>
          </a:p>
        </p:txBody>
      </p:sp>
    </p:spTree>
    <p:extLst>
      <p:ext uri="{BB962C8B-B14F-4D97-AF65-F5344CB8AC3E}">
        <p14:creationId xmlns:p14="http://schemas.microsoft.com/office/powerpoint/2010/main" val="90428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dönem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Fiyatlar döviz kurundaki artışa intibak ettiğinde hem DD hem de AA grafikleri konum değiştirir.</a:t>
            </a:r>
          </a:p>
          <a:p>
            <a:r>
              <a:rPr lang="tr-TR" dirty="0" smtClean="0"/>
              <a:t>Yurt içi fiyatlar yükselip TL reel olarak değer kazanmaya başladığında, toplam talep ve üretim azalır (cari dengeden dolayı), DD sola doğru kayar. </a:t>
            </a:r>
          </a:p>
          <a:p>
            <a:r>
              <a:rPr lang="tr-TR" dirty="0" smtClean="0"/>
              <a:t>Fiyat artışı, aynı zamanda reel para </a:t>
            </a:r>
            <a:r>
              <a:rPr lang="tr-TR" smtClean="0"/>
              <a:t>arzını azaltır; </a:t>
            </a:r>
            <a:r>
              <a:rPr lang="tr-TR" dirty="0" smtClean="0"/>
              <a:t>faizler yükselme eğilimine girer. AA da sola kayar.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81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Kalıcı bir malî genişleme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Kitabın 16. Bölümü’nde, </a:t>
            </a:r>
            <a:r>
              <a:rPr lang="en-US" dirty="0" smtClean="0"/>
              <a:t>“</a:t>
            </a:r>
            <a:r>
              <a:rPr lang="en-US" dirty="0" err="1" smtClean="0"/>
              <a:t>Talep</a:t>
            </a:r>
            <a:r>
              <a:rPr lang="en-US" dirty="0" smtClean="0"/>
              <a:t>, </a:t>
            </a:r>
            <a:r>
              <a:rPr lang="en-US" dirty="0" err="1" smtClean="0"/>
              <a:t>arz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uzun</a:t>
            </a:r>
            <a:r>
              <a:rPr lang="en-US" dirty="0" smtClean="0"/>
              <a:t> d</a:t>
            </a:r>
            <a:r>
              <a:rPr lang="tr-TR" dirty="0" smtClean="0"/>
              <a:t>önem reel döviz kuru</a:t>
            </a:r>
            <a:r>
              <a:rPr lang="en-US" dirty="0" smtClean="0"/>
              <a:t>” </a:t>
            </a:r>
            <a:r>
              <a:rPr lang="tr-TR" dirty="0" smtClean="0"/>
              <a:t>başlığı altında, yurt içi talebe yönelik kalıcı bir artışın, yerli parayı uzun dönemde reel olarak değerlendireceği (</a:t>
            </a:r>
            <a:r>
              <a:rPr lang="tr-TR" i="1" dirty="0" err="1" smtClean="0"/>
              <a:t>q</a:t>
            </a:r>
            <a:r>
              <a:rPr lang="tr-TR" dirty="0" err="1" smtClean="0"/>
              <a:t>’yu</a:t>
            </a:r>
            <a:r>
              <a:rPr lang="tr-TR" dirty="0" smtClean="0"/>
              <a:t> düşüreceği) vurgusu vardı. Bunu aklımızda tutalım. </a:t>
            </a:r>
          </a:p>
          <a:p>
            <a:r>
              <a:rPr lang="tr-TR" dirty="0" smtClean="0"/>
              <a:t>Malî genişleme, DD eğrisini sağa doğru kaydırır (DD</a:t>
            </a:r>
            <a:r>
              <a:rPr lang="tr-TR" baseline="30000" dirty="0" smtClean="0"/>
              <a:t>2</a:t>
            </a:r>
            <a:r>
              <a:rPr lang="tr-TR" dirty="0" smtClean="0"/>
              <a:t>).</a:t>
            </a:r>
          </a:p>
          <a:p>
            <a:r>
              <a:rPr lang="tr-TR" dirty="0" smtClean="0"/>
              <a:t>Artan talep, para talebini de artırır ve faizleri yükseltir. Bu etkiyle, kur bir miktar düşer (nokta 3).</a:t>
            </a:r>
          </a:p>
          <a:p>
            <a:r>
              <a:rPr lang="tr-TR" dirty="0" smtClean="0"/>
              <a:t>Fakat yukarıda belirtildiği üzere, uzun dönemde yerli paranın değerlenme (</a:t>
            </a:r>
            <a:r>
              <a:rPr lang="tr-TR" dirty="0" err="1" smtClean="0"/>
              <a:t>E</a:t>
            </a:r>
            <a:r>
              <a:rPr lang="tr-TR" baseline="30000" dirty="0" err="1" smtClean="0"/>
              <a:t>e</a:t>
            </a:r>
            <a:r>
              <a:rPr lang="tr-TR" dirty="0" err="1" smtClean="0"/>
              <a:t>’nin</a:t>
            </a:r>
            <a:r>
              <a:rPr lang="tr-TR" dirty="0" smtClean="0"/>
              <a:t> düşme – bkz. denklem 16-7) beklentisiyle AA grafiği de sola doğru kayacaktır (AA</a:t>
            </a:r>
            <a:r>
              <a:rPr lang="tr-TR" baseline="30000" dirty="0" smtClean="0"/>
              <a:t>2</a:t>
            </a:r>
            <a:r>
              <a:rPr lang="tr-TR" dirty="0" smtClean="0"/>
              <a:t>).</a:t>
            </a:r>
          </a:p>
          <a:p>
            <a:r>
              <a:rPr lang="tr-TR" dirty="0" smtClean="0"/>
              <a:t>Uzun dönemde üretim tam istihdamda, kur ise E</a:t>
            </a:r>
            <a:r>
              <a:rPr lang="tr-TR" baseline="30000" dirty="0" smtClean="0"/>
              <a:t>2</a:t>
            </a:r>
            <a:r>
              <a:rPr lang="tr-TR" dirty="0" smtClean="0"/>
              <a:t>’de dengelenir. </a:t>
            </a:r>
          </a:p>
        </p:txBody>
      </p:sp>
    </p:spTree>
    <p:extLst>
      <p:ext uri="{BB962C8B-B14F-4D97-AF65-F5344CB8AC3E}">
        <p14:creationId xmlns:p14="http://schemas.microsoft.com/office/powerpoint/2010/main" val="223850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39" y="98749"/>
            <a:ext cx="3215559" cy="1668204"/>
          </a:xfrm>
        </p:spPr>
        <p:txBody>
          <a:bodyPr/>
          <a:lstStyle/>
          <a:p>
            <a:r>
              <a:rPr lang="tr-TR" dirty="0" smtClean="0"/>
              <a:t>Kalıcı bir malî genişleme</a:t>
            </a:r>
            <a:endParaRPr lang="en-US" dirty="0"/>
          </a:p>
        </p:txBody>
      </p:sp>
      <p:sp>
        <p:nvSpPr>
          <p:cNvPr id="32" name="Line 3"/>
          <p:cNvSpPr>
            <a:spLocks noChangeShapeType="1"/>
          </p:cNvSpPr>
          <p:nvPr/>
        </p:nvSpPr>
        <p:spPr bwMode="auto">
          <a:xfrm>
            <a:off x="4314936" y="932851"/>
            <a:ext cx="0" cy="53213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>
            <a:off x="4314936" y="6254159"/>
            <a:ext cx="6192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3714861" y="550263"/>
            <a:ext cx="434975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10075974" y="632718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9444978" y="968955"/>
            <a:ext cx="91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DD</a:t>
            </a:r>
            <a:r>
              <a:rPr kumimoji="0" lang="tr-TR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7" name="Freeform 36"/>
          <p:cNvSpPr/>
          <p:nvPr/>
        </p:nvSpPr>
        <p:spPr>
          <a:xfrm rot="5400000">
            <a:off x="5655309" y="1303095"/>
            <a:ext cx="3572585" cy="4615555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9292362" y="5413510"/>
            <a:ext cx="91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AA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tr-TR" sz="32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5914728" y="1383019"/>
            <a:ext cx="3547483" cy="3410499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901953" y="6314108"/>
            <a:ext cx="6175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725983" y="3605769"/>
            <a:ext cx="5709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tr-TR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en-US" sz="32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4314936" y="3902924"/>
            <a:ext cx="2912556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392" y="2914851"/>
            <a:ext cx="5709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tr-TR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4273455" y="3130895"/>
            <a:ext cx="2964977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210722" y="842363"/>
            <a:ext cx="16769" cy="54717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8835345" y="488845"/>
            <a:ext cx="91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DD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tr-TR" sz="32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5403294" y="1004449"/>
            <a:ext cx="3547483" cy="3410499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7813567" y="3223979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5" name="Oval 41"/>
          <p:cNvSpPr>
            <a:spLocks noChangeArrowheads="1"/>
          </p:cNvSpPr>
          <p:nvPr/>
        </p:nvSpPr>
        <p:spPr bwMode="auto">
          <a:xfrm flipH="1">
            <a:off x="7166201" y="3855557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7287871" y="2829197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7" name="Freeform 56"/>
          <p:cNvSpPr/>
          <p:nvPr/>
        </p:nvSpPr>
        <p:spPr>
          <a:xfrm rot="5400000">
            <a:off x="6090959" y="890943"/>
            <a:ext cx="3572585" cy="4615555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4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0154323" y="4662670"/>
            <a:ext cx="9140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AA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tr-TR" sz="32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9" name="Oval 41"/>
          <p:cNvSpPr>
            <a:spLocks noChangeArrowheads="1"/>
          </p:cNvSpPr>
          <p:nvPr/>
        </p:nvSpPr>
        <p:spPr bwMode="auto">
          <a:xfrm flipH="1">
            <a:off x="7155262" y="3037006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54" name="Oval 41"/>
          <p:cNvSpPr>
            <a:spLocks noChangeArrowheads="1"/>
          </p:cNvSpPr>
          <p:nvPr/>
        </p:nvSpPr>
        <p:spPr bwMode="auto">
          <a:xfrm flipH="1">
            <a:off x="7628515" y="3434623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7384279" y="366009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24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6" y="257578"/>
            <a:ext cx="3857088" cy="2058308"/>
          </a:xfrm>
        </p:spPr>
        <p:txBody>
          <a:bodyPr/>
          <a:lstStyle/>
          <a:p>
            <a:r>
              <a:rPr lang="tr-TR" dirty="0" smtClean="0"/>
              <a:t>Makro-iktisadî politikalar ve cari denge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5021508" y="766590"/>
            <a:ext cx="0" cy="53213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5021508" y="6087898"/>
            <a:ext cx="6192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21433" y="384002"/>
            <a:ext cx="434975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782546" y="6160924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637958" y="1190453"/>
            <a:ext cx="777875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DD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043800" y="2377909"/>
            <a:ext cx="363538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 rot="5400000">
            <a:off x="6612274" y="982131"/>
            <a:ext cx="3572585" cy="4615555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0624706" y="4902031"/>
            <a:ext cx="777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AA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090790" y="1665701"/>
            <a:ext cx="3547483" cy="3410499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 flipV="1">
            <a:off x="8169839" y="3526190"/>
            <a:ext cx="21393" cy="256170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913322" y="6147847"/>
            <a:ext cx="617538" cy="584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Y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471912" y="3302669"/>
            <a:ext cx="5709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tr-TR" sz="32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en-US" sz="32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5033526" y="3526189"/>
            <a:ext cx="3157706" cy="559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37"/>
          <p:cNvSpPr>
            <a:spLocks noChangeArrowheads="1"/>
          </p:cNvSpPr>
          <p:nvPr/>
        </p:nvSpPr>
        <p:spPr bwMode="auto">
          <a:xfrm flipH="1">
            <a:off x="8875156" y="2603128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9084516" y="3857374"/>
            <a:ext cx="363538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3" name="Oval 37"/>
          <p:cNvSpPr>
            <a:spLocks noChangeArrowheads="1"/>
          </p:cNvSpPr>
          <p:nvPr/>
        </p:nvSpPr>
        <p:spPr bwMode="auto">
          <a:xfrm flipH="1">
            <a:off x="8976770" y="4094803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8281955" y="325754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9" name="Oval 37"/>
          <p:cNvSpPr>
            <a:spLocks noChangeArrowheads="1"/>
          </p:cNvSpPr>
          <p:nvPr/>
        </p:nvSpPr>
        <p:spPr bwMode="auto">
          <a:xfrm flipH="1">
            <a:off x="8071588" y="3462112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8196305" y="4548221"/>
            <a:ext cx="363538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4</a:t>
            </a: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1" name="Oval 37"/>
          <p:cNvSpPr>
            <a:spLocks noChangeArrowheads="1"/>
          </p:cNvSpPr>
          <p:nvPr/>
        </p:nvSpPr>
        <p:spPr bwMode="auto">
          <a:xfrm flipH="1">
            <a:off x="8103934" y="4745969"/>
            <a:ext cx="144462" cy="14287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612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Makro-iktisadî politikalar ve cari denge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Ekonomideki üretim dengesi tam istihdamın (Y</a:t>
            </a:r>
            <a:r>
              <a:rPr lang="tr-TR" baseline="30000" dirty="0" smtClean="0"/>
              <a:t>f</a:t>
            </a:r>
            <a:r>
              <a:rPr lang="tr-TR" dirty="0" smtClean="0"/>
              <a:t>) altına düştüğünde, genişletici para politikası ya da genişletici maliye politikasıyla karşılık verme ihtimallerini inceledik. </a:t>
            </a:r>
          </a:p>
          <a:p>
            <a:r>
              <a:rPr lang="tr-TR" dirty="0" smtClean="0"/>
              <a:t>Genişletici para politikası, yerli paranın </a:t>
            </a:r>
            <a:r>
              <a:rPr lang="tr-TR" dirty="0"/>
              <a:t>kısa dönemde </a:t>
            </a:r>
            <a:r>
              <a:rPr lang="tr-TR" dirty="0" smtClean="0"/>
              <a:t>değer kaybetmesine neden olurken (şekilde nokta 2), genişletici maliye politikası ise yerli parayı değerlendirir (şekilde nokta 3).</a:t>
            </a:r>
          </a:p>
          <a:p>
            <a:r>
              <a:rPr lang="tr-TR" dirty="0" smtClean="0"/>
              <a:t>Kalıcı bir malî genişleme ise ekonomi 4 numaralı noktaya getirir.</a:t>
            </a:r>
          </a:p>
          <a:p>
            <a:r>
              <a:rPr lang="tr-TR" b="1" dirty="0" smtClean="0"/>
              <a:t>Soru: </a:t>
            </a:r>
            <a:r>
              <a:rPr lang="tr-TR" dirty="0" smtClean="0"/>
              <a:t>2, 3, ve 4’ü cari dengeye etkileri açısından kıyaslayabilir misiniz? Eğer bir carî açık varsa, bu hangisinde en büyük olur?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Times New Roman</vt:lpstr>
      <vt:lpstr>Office Theme</vt:lpstr>
      <vt:lpstr>Kısa dönemde döviz kurları ve hasıla (2. kısım) </vt:lpstr>
      <vt:lpstr>Politikada kalıcı değişiklikler</vt:lpstr>
      <vt:lpstr>Para arzında kalıcı bir artış</vt:lpstr>
      <vt:lpstr>Uzun dönem</vt:lpstr>
      <vt:lpstr>Kalıcı bir malî genişleme</vt:lpstr>
      <vt:lpstr>Kalıcı bir malî genişleme</vt:lpstr>
      <vt:lpstr>Makro-iktisadî politikalar ve cari denge</vt:lpstr>
      <vt:lpstr>Makro-iktisadî politikalar ve cari denge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Kısa dönemde döviz kurları ve hasıla (2. kısım) </dc:title>
  <dc:creator>Kemal Kızılca</dc:creator>
  <cp:lastModifiedBy>Kemal Kızılca</cp:lastModifiedBy>
  <cp:revision>2</cp:revision>
  <dcterms:created xsi:type="dcterms:W3CDTF">2020-06-23T16:01:10Z</dcterms:created>
  <dcterms:modified xsi:type="dcterms:W3CDTF">2020-06-23T17:00:25Z</dcterms:modified>
</cp:coreProperties>
</file>