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90" r:id="rId2"/>
    <p:sldId id="291" r:id="rId3"/>
    <p:sldId id="293" r:id="rId4"/>
    <p:sldId id="289" r:id="rId5"/>
    <p:sldId id="318" r:id="rId6"/>
    <p:sldId id="295" r:id="rId7"/>
    <p:sldId id="296" r:id="rId8"/>
    <p:sldId id="297" r:id="rId9"/>
    <p:sldId id="319" r:id="rId10"/>
    <p:sldId id="323" r:id="rId11"/>
    <p:sldId id="298" r:id="rId12"/>
    <p:sldId id="321" r:id="rId13"/>
    <p:sldId id="299" r:id="rId14"/>
    <p:sldId id="324" r:id="rId15"/>
    <p:sldId id="307" r:id="rId16"/>
    <p:sldId id="325" r:id="rId17"/>
    <p:sldId id="326" r:id="rId1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31B168-EDD5-4DD0-A073-D2845D6FCA7E}" type="datetimeFigureOut">
              <a:rPr lang="tr-TR" smtClean="0"/>
              <a:t>30.03.2018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142F21-A67E-4AA2-AC83-01B4144424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3308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Doç. Dr. Berdi Sarıyev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142F21-A67E-4AA2-AC83-01B4144424E8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54389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142F21-A67E-4AA2-AC83-01B4144424E8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8938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4797152"/>
            <a:ext cx="828092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7440" y="417981"/>
            <a:ext cx="5864696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0021" y="588939"/>
            <a:ext cx="792088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Dikdörtgen 14"/>
          <p:cNvSpPr/>
          <p:nvPr/>
        </p:nvSpPr>
        <p:spPr>
          <a:xfrm>
            <a:off x="2389873" y="1141223"/>
            <a:ext cx="33608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istek kipi</a:t>
            </a:r>
            <a:endParaRPr lang="tr-TR" dirty="0"/>
          </a:p>
        </p:txBody>
      </p:sp>
      <p:sp>
        <p:nvSpPr>
          <p:cNvPr id="13" name="Dikdörtgen 12"/>
          <p:cNvSpPr/>
          <p:nvPr/>
        </p:nvSpPr>
        <p:spPr>
          <a:xfrm>
            <a:off x="899592" y="4373846"/>
            <a:ext cx="7282517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tr-TR" sz="2800" dirty="0" smtClean="0">
                <a:latin typeface="Times New Roman" panose="02020603050405020304" pitchFamily="18" charset="0"/>
              </a:rPr>
              <a:t>Men işle-</a:t>
            </a:r>
            <a:r>
              <a:rPr lang="tr-TR" sz="2800" dirty="0" err="1" smtClean="0">
                <a:latin typeface="Times New Roman" panose="02020603050405020304" pitchFamily="18" charset="0"/>
              </a:rPr>
              <a:t>mekçi</a:t>
            </a:r>
            <a:r>
              <a:rPr lang="tr-TR" sz="2800" dirty="0">
                <a:latin typeface="Times New Roman" panose="02020603050405020304" pitchFamily="18" charset="0"/>
              </a:rPr>
              <a:t>, sen işle-</a:t>
            </a:r>
            <a:r>
              <a:rPr lang="tr-TR" sz="2800" dirty="0" err="1">
                <a:latin typeface="Times New Roman" panose="02020603050405020304" pitchFamily="18" charset="0"/>
              </a:rPr>
              <a:t>mekçi</a:t>
            </a:r>
            <a:r>
              <a:rPr lang="tr-TR" sz="2800" dirty="0">
                <a:latin typeface="Times New Roman" panose="02020603050405020304" pitchFamily="18" charset="0"/>
              </a:rPr>
              <a:t>, ol </a:t>
            </a:r>
            <a:r>
              <a:rPr lang="tr-TR" sz="2800" dirty="0" err="1">
                <a:latin typeface="Times New Roman" panose="02020603050405020304" pitchFamily="18" charset="0"/>
              </a:rPr>
              <a:t>işlemekçi</a:t>
            </a:r>
            <a:r>
              <a:rPr lang="tr-TR" sz="2800" dirty="0">
                <a:latin typeface="Times New Roman" panose="02020603050405020304" pitchFamily="18" charset="0"/>
              </a:rPr>
              <a:t>, </a:t>
            </a:r>
            <a:r>
              <a:rPr lang="tr-TR" sz="2800" dirty="0" smtClean="0">
                <a:latin typeface="Times New Roman" panose="02020603050405020304" pitchFamily="18" charset="0"/>
              </a:rPr>
              <a:t>biz </a:t>
            </a:r>
            <a:r>
              <a:rPr lang="tr-TR" sz="2800" dirty="0" err="1">
                <a:latin typeface="Times New Roman" panose="02020603050405020304" pitchFamily="18" charset="0"/>
              </a:rPr>
              <a:t>almakçy</a:t>
            </a:r>
            <a:r>
              <a:rPr lang="tr-TR" sz="2800" dirty="0">
                <a:latin typeface="Times New Roman" panose="02020603050405020304" pitchFamily="18" charset="0"/>
              </a:rPr>
              <a:t>, </a:t>
            </a:r>
            <a:r>
              <a:rPr lang="tr-TR" sz="2800" dirty="0" smtClean="0">
                <a:latin typeface="Times New Roman" panose="02020603050405020304" pitchFamily="18" charset="0"/>
              </a:rPr>
              <a:t>siz </a:t>
            </a:r>
            <a:r>
              <a:rPr lang="tr-TR" sz="2800" dirty="0" err="1">
                <a:latin typeface="Times New Roman" panose="02020603050405020304" pitchFamily="18" charset="0"/>
              </a:rPr>
              <a:t>almakçy</a:t>
            </a:r>
            <a:r>
              <a:rPr lang="tr-TR" sz="2800" dirty="0">
                <a:latin typeface="Times New Roman" panose="02020603050405020304" pitchFamily="18" charset="0"/>
              </a:rPr>
              <a:t>, </a:t>
            </a:r>
            <a:r>
              <a:rPr lang="tr-TR" sz="2800" dirty="0" err="1" smtClean="0">
                <a:latin typeface="Times New Roman" panose="02020603050405020304" pitchFamily="18" charset="0"/>
              </a:rPr>
              <a:t>olar</a:t>
            </a:r>
            <a:r>
              <a:rPr lang="tr-TR" sz="2800" dirty="0" smtClean="0">
                <a:latin typeface="Times New Roman" panose="02020603050405020304" pitchFamily="18" charset="0"/>
              </a:rPr>
              <a:t> </a:t>
            </a:r>
            <a:r>
              <a:rPr lang="tr-TR" sz="2800" dirty="0" err="1" smtClean="0">
                <a:latin typeface="Times New Roman" panose="02020603050405020304" pitchFamily="18" charset="0"/>
              </a:rPr>
              <a:t>almakçy</a:t>
            </a:r>
            <a:endParaRPr lang="tr-TR" sz="2800" dirty="0" smtClean="0">
              <a:latin typeface="Times New Roman" panose="02020603050405020304" pitchFamily="18" charset="0"/>
            </a:endParaRPr>
          </a:p>
          <a:p>
            <a:pPr algn="ctr"/>
            <a:r>
              <a:rPr lang="tr-TR" sz="2800" dirty="0" smtClean="0">
                <a:latin typeface="Times New Roman" panose="02020603050405020304" pitchFamily="18" charset="0"/>
              </a:rPr>
              <a:t>Ata </a:t>
            </a:r>
            <a:r>
              <a:rPr lang="tr-TR" sz="2800" dirty="0" err="1" smtClean="0">
                <a:latin typeface="Times New Roman" panose="02020603050405020304" pitchFamily="18" charset="0"/>
              </a:rPr>
              <a:t>okamakçy</a:t>
            </a:r>
            <a:r>
              <a:rPr lang="tr-TR" sz="2800" dirty="0" smtClean="0">
                <a:latin typeface="Times New Roman" panose="02020603050405020304" pitchFamily="18" charset="0"/>
              </a:rPr>
              <a:t>, </a:t>
            </a:r>
            <a:r>
              <a:rPr lang="tr-TR" sz="2800" dirty="0" err="1" smtClean="0">
                <a:latin typeface="Times New Roman" panose="02020603050405020304" pitchFamily="18" charset="0"/>
              </a:rPr>
              <a:t>Gözel</a:t>
            </a:r>
            <a:r>
              <a:rPr lang="tr-TR" sz="2800" dirty="0" smtClean="0">
                <a:latin typeface="Times New Roman" panose="02020603050405020304" pitchFamily="18" charset="0"/>
              </a:rPr>
              <a:t> </a:t>
            </a:r>
            <a:r>
              <a:rPr lang="tr-TR" sz="2800" dirty="0" err="1" smtClean="0">
                <a:latin typeface="Times New Roman" panose="02020603050405020304" pitchFamily="18" charset="0"/>
              </a:rPr>
              <a:t>işlemekçi</a:t>
            </a:r>
            <a:r>
              <a:rPr lang="tr-TR" sz="2800" dirty="0" smtClean="0">
                <a:latin typeface="Times New Roman" panose="02020603050405020304" pitchFamily="18" charset="0"/>
              </a:rPr>
              <a:t>  </a:t>
            </a:r>
            <a:endParaRPr lang="tr-TR" sz="2800" dirty="0"/>
          </a:p>
        </p:txBody>
      </p:sp>
      <p:sp>
        <p:nvSpPr>
          <p:cNvPr id="2" name="Dikdörtgen 1"/>
          <p:cNvSpPr/>
          <p:nvPr/>
        </p:nvSpPr>
        <p:spPr>
          <a:xfrm>
            <a:off x="899592" y="2031096"/>
            <a:ext cx="7056784" cy="206210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tr-TR" sz="3200" dirty="0">
                <a:latin typeface="Times New Roman" panose="02020603050405020304" pitchFamily="18" charset="0"/>
              </a:rPr>
              <a:t>Bu işlikler </a:t>
            </a:r>
            <a:r>
              <a:rPr lang="tr-TR" sz="3200" dirty="0" err="1">
                <a:latin typeface="Times New Roman" panose="02020603050405020304" pitchFamily="18" charset="0"/>
              </a:rPr>
              <a:t>arkaly</a:t>
            </a:r>
            <a:r>
              <a:rPr lang="tr-TR" sz="3200" dirty="0"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latin typeface="Times New Roman" panose="02020603050405020304" pitchFamily="18" charset="0"/>
              </a:rPr>
              <a:t>şahs</a:t>
            </a:r>
            <a:r>
              <a:rPr lang="tr-TR" sz="3200" dirty="0"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latin typeface="Times New Roman" panose="02020603050405020304" pitchFamily="18" charset="0"/>
              </a:rPr>
              <a:t>aňladyljak</a:t>
            </a:r>
            <a:r>
              <a:rPr lang="tr-TR" sz="3200" dirty="0">
                <a:latin typeface="Times New Roman" panose="02020603050405020304" pitchFamily="18" charset="0"/>
              </a:rPr>
              <a:t> bolunsa, onda </a:t>
            </a:r>
            <a:r>
              <a:rPr lang="tr-TR" sz="3200" dirty="0" err="1">
                <a:latin typeface="Times New Roman" panose="02020603050405020304" pitchFamily="18" charset="0"/>
              </a:rPr>
              <a:t>onuň</a:t>
            </a:r>
            <a:r>
              <a:rPr lang="tr-TR" sz="3200" dirty="0"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latin typeface="Times New Roman" panose="02020603050405020304" pitchFamily="18" charset="0"/>
              </a:rPr>
              <a:t>öňünden</a:t>
            </a:r>
            <a:r>
              <a:rPr lang="tr-TR" sz="3200" dirty="0"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latin typeface="Times New Roman" panose="02020603050405020304" pitchFamily="18" charset="0"/>
              </a:rPr>
              <a:t>degişli</a:t>
            </a:r>
            <a:r>
              <a:rPr lang="tr-TR" sz="3200" dirty="0">
                <a:latin typeface="Times New Roman" panose="02020603050405020304" pitchFamily="18" charset="0"/>
              </a:rPr>
              <a:t> atlar, </a:t>
            </a:r>
            <a:r>
              <a:rPr lang="tr-TR" sz="3200" dirty="0" err="1">
                <a:latin typeface="Times New Roman" panose="02020603050405020304" pitchFamily="18" charset="0"/>
              </a:rPr>
              <a:t>atlaşan</a:t>
            </a:r>
            <a:r>
              <a:rPr lang="tr-TR" sz="3200" dirty="0">
                <a:latin typeface="Times New Roman" panose="02020603050405020304" pitchFamily="18" charset="0"/>
              </a:rPr>
              <a:t> sözler </a:t>
            </a:r>
            <a:r>
              <a:rPr lang="tr-TR" sz="3200" dirty="0" err="1">
                <a:latin typeface="Times New Roman" panose="02020603050405020304" pitchFamily="18" charset="0"/>
              </a:rPr>
              <a:t>ýa</a:t>
            </a:r>
            <a:r>
              <a:rPr lang="tr-TR" sz="3200" dirty="0">
                <a:latin typeface="Times New Roman" panose="02020603050405020304" pitchFamily="18" charset="0"/>
              </a:rPr>
              <a:t>-da at </a:t>
            </a:r>
            <a:r>
              <a:rPr lang="tr-TR" sz="3200" dirty="0" err="1">
                <a:latin typeface="Times New Roman" panose="02020603050405020304" pitchFamily="18" charset="0"/>
              </a:rPr>
              <a:t>çalyşmalary</a:t>
            </a:r>
            <a:r>
              <a:rPr lang="tr-TR" sz="3200" dirty="0"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latin typeface="Times New Roman" panose="02020603050405020304" pitchFamily="18" charset="0"/>
              </a:rPr>
              <a:t>getirilýär</a:t>
            </a:r>
            <a:r>
              <a:rPr lang="tr-TR" sz="3200" dirty="0">
                <a:latin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92411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241830" y="242557"/>
            <a:ext cx="5994466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62510" y="550190"/>
            <a:ext cx="864096" cy="141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Dikdörtgen 6"/>
          <p:cNvSpPr/>
          <p:nvPr/>
        </p:nvSpPr>
        <p:spPr>
          <a:xfrm>
            <a:off x="2339752" y="890629"/>
            <a:ext cx="33608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istek kipi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1619672" y="1908033"/>
            <a:ext cx="5490410" cy="3323987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tr-TR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Işligiň</a:t>
            </a:r>
            <a:r>
              <a:rPr lang="tr-TR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bu </a:t>
            </a:r>
            <a:r>
              <a:rPr lang="tr-TR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şekili</a:t>
            </a:r>
            <a:r>
              <a:rPr lang="tr-TR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tr-TR" sz="30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457200" indent="-457200" algn="ctr">
              <a:buFont typeface="Wingdings" panose="05000000000000000000" pitchFamily="2" charset="2"/>
              <a:buChar char="v"/>
            </a:pPr>
            <a:r>
              <a:rPr lang="tr-TR" sz="30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hyýal</a:t>
            </a:r>
            <a:r>
              <a:rPr lang="tr-TR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endParaRPr lang="tr-TR" sz="30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457200" indent="-457200" algn="ctr">
              <a:buFont typeface="Wingdings" panose="05000000000000000000" pitchFamily="2" charset="2"/>
              <a:buChar char="v"/>
            </a:pPr>
            <a:r>
              <a:rPr lang="tr-TR" sz="30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meýil</a:t>
            </a:r>
            <a:r>
              <a:rPr lang="tr-TR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endParaRPr lang="tr-TR" sz="30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457200" indent="-457200" algn="ctr">
              <a:buFont typeface="Wingdings" panose="05000000000000000000" pitchFamily="2" charset="2"/>
              <a:buChar char="v"/>
            </a:pPr>
            <a:r>
              <a:rPr lang="tr-TR" sz="30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niýet</a:t>
            </a:r>
            <a:r>
              <a:rPr lang="tr-TR" sz="3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</a:t>
            </a:r>
          </a:p>
          <a:p>
            <a:pPr marL="457200" indent="-457200" algn="ctr">
              <a:buFont typeface="Wingdings" panose="05000000000000000000" pitchFamily="2" charset="2"/>
              <a:buChar char="v"/>
            </a:pPr>
            <a:r>
              <a:rPr lang="tr-TR" sz="30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isleg</a:t>
            </a:r>
            <a:r>
              <a:rPr lang="tr-TR" sz="3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pPr algn="ctr"/>
            <a:r>
              <a:rPr lang="tr-TR" sz="30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aňladýan</a:t>
            </a:r>
            <a:r>
              <a:rPr lang="tr-TR" sz="3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grammatik</a:t>
            </a:r>
            <a:r>
              <a:rPr lang="tr-TR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tr-TR" sz="30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tr-TR" sz="30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manyda</a:t>
            </a:r>
            <a:r>
              <a:rPr lang="tr-TR" sz="3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bolýar</a:t>
            </a:r>
            <a:r>
              <a:rPr lang="tr-TR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1834506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215083"/>
            <a:ext cx="576064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6296" y="565077"/>
            <a:ext cx="864096" cy="1152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Dikdörtgen 6"/>
          <p:cNvSpPr/>
          <p:nvPr/>
        </p:nvSpPr>
        <p:spPr>
          <a:xfrm>
            <a:off x="2389873" y="1141223"/>
            <a:ext cx="33608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istek kipi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1115616" y="1717368"/>
            <a:ext cx="6552728" cy="3970318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Olar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tr-TR" sz="28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tr-TR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ýönekeý</a:t>
            </a:r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sözlemiň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habary</a:t>
            </a:r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pPr algn="ctr"/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(Ol </a:t>
            </a:r>
            <a:r>
              <a:rPr lang="tr-TR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gürleşmekçi</a:t>
            </a:r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Ata </a:t>
            </a:r>
            <a:r>
              <a:rPr lang="tr-TR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gitmekçi</a:t>
            </a:r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) </a:t>
            </a:r>
          </a:p>
          <a:p>
            <a:pPr algn="ctr"/>
            <a:r>
              <a:rPr lang="tr-TR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ýa</a:t>
            </a:r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-da </a:t>
            </a:r>
          </a:p>
          <a:p>
            <a:pPr algn="ctr"/>
            <a:r>
              <a:rPr lang="tr-TR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aýyrgyç</a:t>
            </a:r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hyzmatynda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tr-TR" sz="28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getirmekçi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bolanyň</a:t>
            </a:r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</a:p>
          <a:p>
            <a:pPr algn="ctr"/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</a:t>
            </a:r>
            <a:r>
              <a:rPr lang="tr-TR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bolmak</a:t>
            </a:r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»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kömekçi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bilen </a:t>
            </a:r>
          </a:p>
          <a:p>
            <a:pPr algn="ctr"/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gaçmakçy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boldy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) </a:t>
            </a:r>
            <a:endParaRPr lang="tr-TR" sz="28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tr-TR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ulanylýar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312409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283876" y="260648"/>
            <a:ext cx="5616624" cy="1296144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475765"/>
            <a:ext cx="792088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Dikdörtgen 7"/>
          <p:cNvSpPr/>
          <p:nvPr/>
        </p:nvSpPr>
        <p:spPr>
          <a:xfrm>
            <a:off x="2411760" y="975175"/>
            <a:ext cx="33608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istek kipi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827584" y="2924944"/>
            <a:ext cx="7416824" cy="2308324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36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tr-TR" sz="36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makçy</a:t>
            </a:r>
            <a:r>
              <a:rPr lang="tr-TR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sz="36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mekçi</a:t>
            </a:r>
            <a:r>
              <a:rPr lang="tr-TR" sz="36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6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goşulmasyndan</a:t>
            </a:r>
            <a:r>
              <a:rPr lang="tr-TR" sz="36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soň</a:t>
            </a:r>
            <a:r>
              <a:rPr lang="tr-TR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6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habarlyk</a:t>
            </a:r>
            <a:r>
              <a:rPr lang="tr-TR" sz="36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6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kategoriýasynyň</a:t>
            </a:r>
            <a:r>
              <a:rPr lang="tr-TR" sz="36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goşulmalary</a:t>
            </a:r>
            <a:r>
              <a:rPr lang="tr-TR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goşulyp</a:t>
            </a:r>
            <a:r>
              <a:rPr lang="tr-TR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dürli</a:t>
            </a:r>
            <a:r>
              <a:rPr lang="tr-TR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many</a:t>
            </a:r>
            <a:r>
              <a:rPr lang="tr-TR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öwüşginlerine</a:t>
            </a:r>
            <a:r>
              <a:rPr lang="tr-TR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eýe</a:t>
            </a:r>
            <a:r>
              <a:rPr lang="tr-TR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bolýar</a:t>
            </a:r>
            <a:r>
              <a:rPr lang="tr-TR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habar</a:t>
            </a:r>
            <a:r>
              <a:rPr lang="tr-TR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hyzmatynda</a:t>
            </a:r>
            <a:r>
              <a:rPr lang="tr-TR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ulanylýar</a:t>
            </a:r>
            <a:r>
              <a:rPr lang="tr-TR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sz="3600" dirty="0"/>
          </a:p>
        </p:txBody>
      </p:sp>
      <p:sp>
        <p:nvSpPr>
          <p:cNvPr id="6" name="Dikdörtgen 5"/>
          <p:cNvSpPr/>
          <p:nvPr/>
        </p:nvSpPr>
        <p:spPr>
          <a:xfrm>
            <a:off x="3511453" y="1944179"/>
            <a:ext cx="2209259" cy="461665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-</a:t>
            </a:r>
            <a:r>
              <a:rPr lang="tr-TR" sz="2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makçy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/-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mekçi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endParaRPr lang="tr-TR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36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283876" y="260648"/>
            <a:ext cx="5616624" cy="1296144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475765"/>
            <a:ext cx="792088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Dikdörtgen 7"/>
          <p:cNvSpPr/>
          <p:nvPr/>
        </p:nvSpPr>
        <p:spPr>
          <a:xfrm>
            <a:off x="2411760" y="975175"/>
            <a:ext cx="33608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istek kipi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3511453" y="1944179"/>
            <a:ext cx="2209259" cy="461665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-</a:t>
            </a:r>
            <a:r>
              <a:rPr lang="tr-TR" sz="2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makçy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/-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mekçi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endParaRPr lang="tr-TR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1187624" y="3068960"/>
            <a:ext cx="6408712" cy="156966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Ol </a:t>
            </a:r>
            <a:r>
              <a:rPr lang="tr-TR" sz="32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garagalpak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gazak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özbek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32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uýgur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gyrgyz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dillerinde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şahs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aňladyjy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goşulmalar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bilen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ulanylýar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70438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119572" y="246548"/>
            <a:ext cx="640080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3266400"/>
            <a:ext cx="1656184" cy="2682880"/>
          </a:xfrm>
          <a:prstGeom prst="rect">
            <a:avLst/>
          </a:prstGeom>
        </p:spPr>
      </p:pic>
      <p:sp>
        <p:nvSpPr>
          <p:cNvPr id="2" name="Dikdörtgen 1"/>
          <p:cNvSpPr/>
          <p:nvPr/>
        </p:nvSpPr>
        <p:spPr>
          <a:xfrm>
            <a:off x="1403648" y="1700808"/>
            <a:ext cx="6615609" cy="523220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r>
              <a:rPr lang="tr-TR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Gönükme</a:t>
            </a:r>
            <a:r>
              <a:rPr lang="tr-T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: </a:t>
            </a:r>
            <a:r>
              <a:rPr lang="tr-TR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Doly</a:t>
            </a:r>
            <a:r>
              <a:rPr lang="tr-T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morfologik</a:t>
            </a:r>
            <a:r>
              <a:rPr lang="tr-T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derňew</a:t>
            </a:r>
            <a:r>
              <a:rPr lang="tr-T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ediň</a:t>
            </a:r>
            <a:r>
              <a:rPr lang="tr-T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. </a:t>
            </a:r>
            <a:endParaRPr lang="tr-TR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2329626" y="981601"/>
            <a:ext cx="33608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istek kipi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555776" y="3266400"/>
            <a:ext cx="56886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 </a:t>
            </a:r>
            <a:r>
              <a:rPr lang="tr-TR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Hökmany</a:t>
            </a:r>
            <a:r>
              <a:rPr lang="tr-TR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okamaly</a:t>
            </a:r>
            <a:r>
              <a:rPr lang="tr-TR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edebiýatlar</a:t>
            </a:r>
            <a:r>
              <a:rPr lang="tr-TR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endParaRPr lang="tr-TR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Häzirki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zaman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türkmen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dili Aşgabat, 1960. 394-398 s. </a:t>
            </a:r>
          </a:p>
          <a:p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Baýlyýew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H.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Saýlanan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işler, Aşgabat, 1981 </a:t>
            </a:r>
          </a:p>
          <a:p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Hojaýew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Häzirki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zaman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türkmen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dilinde işlik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formalary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Aşgabat,1978,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585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119572" y="246548"/>
            <a:ext cx="640080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3212976"/>
            <a:ext cx="1502042" cy="2592288"/>
          </a:xfrm>
          <a:prstGeom prst="rect">
            <a:avLst/>
          </a:prstGeom>
        </p:spPr>
      </p:pic>
      <p:sp>
        <p:nvSpPr>
          <p:cNvPr id="2" name="Dikdörtgen 1"/>
          <p:cNvSpPr/>
          <p:nvPr/>
        </p:nvSpPr>
        <p:spPr>
          <a:xfrm>
            <a:off x="1119572" y="1916832"/>
            <a:ext cx="6615609" cy="523220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r>
              <a:rPr lang="tr-TR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Gönükme</a:t>
            </a:r>
            <a:r>
              <a:rPr lang="tr-T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: </a:t>
            </a:r>
            <a:r>
              <a:rPr lang="tr-TR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Doly</a:t>
            </a:r>
            <a:r>
              <a:rPr lang="tr-T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morfologik</a:t>
            </a:r>
            <a:r>
              <a:rPr lang="tr-T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derňew</a:t>
            </a:r>
            <a:r>
              <a:rPr lang="tr-T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ediň</a:t>
            </a:r>
            <a:r>
              <a:rPr lang="tr-T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. </a:t>
            </a:r>
            <a:endParaRPr lang="tr-TR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555776" y="3140968"/>
            <a:ext cx="5400599" cy="2554545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Душмaныӊ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гaлaныӊ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дүйбүнe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нaгым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гaзяныны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илки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билeн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бир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етишeн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гыз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билипдир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Гыз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дoкмa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дoкaян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экeни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Дaрaгы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кaкып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бoлуп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өйдәп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oтыркa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ериӊ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aшaгындaн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нәхилидир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бир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дүӊкүлдилeр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эшидилип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дурупдыр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Гыз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бу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вaкaны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эҗeсинe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эҗeси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кaкaсынa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кaкaсы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хaнлaрынa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хaбaр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бeрйәр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tr-TR" sz="20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476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119572" y="246548"/>
            <a:ext cx="640080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3100286"/>
            <a:ext cx="1502042" cy="2592288"/>
          </a:xfrm>
          <a:prstGeom prst="rect">
            <a:avLst/>
          </a:prstGeom>
        </p:spPr>
      </p:pic>
      <p:sp>
        <p:nvSpPr>
          <p:cNvPr id="2" name="Dikdörtgen 1"/>
          <p:cNvSpPr/>
          <p:nvPr/>
        </p:nvSpPr>
        <p:spPr>
          <a:xfrm>
            <a:off x="1119572" y="1798269"/>
            <a:ext cx="6615609" cy="523220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r>
              <a:rPr lang="tr-TR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Gönükme</a:t>
            </a:r>
            <a:r>
              <a:rPr lang="tr-T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: </a:t>
            </a:r>
            <a:r>
              <a:rPr lang="tr-TR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Doly</a:t>
            </a:r>
            <a:r>
              <a:rPr lang="tr-T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morfologik</a:t>
            </a:r>
            <a:r>
              <a:rPr lang="tr-T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derňew</a:t>
            </a:r>
            <a:r>
              <a:rPr lang="tr-T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ediň</a:t>
            </a:r>
            <a:r>
              <a:rPr lang="tr-T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. </a:t>
            </a:r>
            <a:endParaRPr lang="tr-TR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627784" y="2804502"/>
            <a:ext cx="5616624" cy="2862322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Йөнe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душмaныӊ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ниетини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aӊмaдык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“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Гoркaнa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гoшa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гөрүнйәндир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”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өйдeн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хaн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endParaRPr kumimoji="0" lang="tr-T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Етишeн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гызыӊ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oтурян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ериндe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дүӊкүлди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көп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бoляндыр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дийип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гөдeк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җoгaп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бeрипдир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…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Эммa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“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Гaрыбыӊ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сөзи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ерeм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aлмaз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ердe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дe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гaлмaз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”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дийлиши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ялы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шoндaн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көп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вaгт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гeчмәнкә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гaлa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хут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шoл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ердeн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хeм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пaртлaдылыпдыр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85637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1115616" y="2276872"/>
            <a:ext cx="70567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sz="2800" i="1" dirty="0">
                <a:solidFill>
                  <a:srgbClr val="00B0F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Dersin amacı</a:t>
            </a:r>
            <a:r>
              <a:rPr lang="tr-TR" sz="2800" dirty="0">
                <a:latin typeface="Arial" panose="020B0604020202020204" pitchFamily="34" charset="0"/>
                <a:ea typeface="Times New Roman" panose="02020603050405020304" pitchFamily="18" charset="0"/>
              </a:rPr>
              <a:t>, Türkmen Türkçesinde tasarlama kiplerini;  fiilimsileri ve fiillerin görünüş kategorisini </a:t>
            </a:r>
            <a:r>
              <a:rPr lang="tr-TR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öğrenmek</a:t>
            </a:r>
            <a:r>
              <a:rPr lang="tr-TR" sz="2800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Dikdörtgen 17"/>
          <p:cNvSpPr/>
          <p:nvPr/>
        </p:nvSpPr>
        <p:spPr>
          <a:xfrm>
            <a:off x="2411760" y="112474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2016 TÜRKMEN TÜRKÇESİ IV</a:t>
            </a:r>
            <a:endParaRPr lang="tr-TR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Dikdörtgen 20"/>
          <p:cNvSpPr/>
          <p:nvPr/>
        </p:nvSpPr>
        <p:spPr>
          <a:xfrm>
            <a:off x="3915677" y="5301208"/>
            <a:ext cx="2210605" cy="30777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Doç. </a:t>
            </a:r>
            <a:r>
              <a:rPr lang="tr-TR" altLang="tr-TR" sz="1400" b="1" dirty="0">
                <a:solidFill>
                  <a:srgbClr val="873624"/>
                </a:solidFill>
                <a:latin typeface="Arial" charset="0"/>
              </a:rPr>
              <a:t>Dr. </a:t>
            </a: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Berdi SARIYEV</a:t>
            </a:r>
            <a:endParaRPr lang="tr-TR" altLang="tr-TR" sz="1400" b="1" dirty="0">
              <a:solidFill>
                <a:srgbClr val="873624"/>
              </a:solidFill>
              <a:latin typeface="Arial" charset="0"/>
            </a:endParaRP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8264" y="4149080"/>
            <a:ext cx="1224136" cy="1656184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865" y="3861048"/>
            <a:ext cx="2232422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604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>
          <a:xfrm>
            <a:off x="1187624" y="1412776"/>
            <a:ext cx="6400800" cy="762000"/>
          </a:xfrm>
        </p:spPr>
        <p:txBody>
          <a:bodyPr/>
          <a:lstStyle/>
          <a:p>
            <a:r>
              <a:rPr lang="tr-TR" dirty="0" smtClean="0"/>
              <a:t>TEMEL KAYNAKLAR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988840"/>
            <a:ext cx="7200799" cy="3744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461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6993" y="342328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15105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Dikdörtgen 2"/>
          <p:cNvSpPr/>
          <p:nvPr/>
        </p:nvSpPr>
        <p:spPr>
          <a:xfrm>
            <a:off x="2389873" y="1141223"/>
            <a:ext cx="33608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istek kipi</a:t>
            </a: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1763688" y="1937410"/>
            <a:ext cx="5083315" cy="461665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IŞLIGIŇ ARZUW – ISLEG ŞEKILI </a:t>
            </a:r>
            <a:endParaRPr lang="tr-TR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899592" y="3033629"/>
            <a:ext cx="7344816" cy="2062103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Işligiň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arzuw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–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isleg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şekili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köplenç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birinji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şahsda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bolup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sözleýjiniň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şol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hereketi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etmäge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bolan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islegini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arzuwyny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meýil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etmegini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aňladýar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sz="3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474462" y="345033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1148" y="13001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Dikdörtgen 6"/>
          <p:cNvSpPr/>
          <p:nvPr/>
        </p:nvSpPr>
        <p:spPr>
          <a:xfrm>
            <a:off x="1763688" y="1937410"/>
            <a:ext cx="5083315" cy="461665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IŞLIGIŇ ARZUW – ISLEG ŞEKILI </a:t>
            </a:r>
            <a:endParaRPr lang="tr-TR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2389873" y="1141223"/>
            <a:ext cx="33608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istek kipi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404073" y="2524291"/>
            <a:ext cx="6408712" cy="3046988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Arzuw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–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isleg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şekiliniň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ikinji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üçünji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şahsy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üçin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-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aý-aaý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-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eý-ääý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-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aýyň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-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äýiň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-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aýsynlar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,-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eýsinler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getirilýär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sz="2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endParaRPr lang="tr-TR" sz="2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Meselem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: Sen al-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aý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Siz al-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aýyň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Gel-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äý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Siz gel-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äýiň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Ol al-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aýsyn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Olar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alaýsynlar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endParaRPr lang="tr-TR" sz="2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endParaRPr lang="tr-TR" sz="2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tr-TR" sz="2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Ýoklugy</a:t>
            </a:r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-</a:t>
            </a:r>
            <a:r>
              <a:rPr lang="tr-TR" sz="2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ma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,- me </a:t>
            </a:r>
            <a:r>
              <a:rPr lang="tr-TR" sz="2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şekilçesi</a:t>
            </a:r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arkaly</a:t>
            </a:r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amal </a:t>
            </a:r>
            <a:r>
              <a:rPr lang="tr-TR" sz="2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ediler</a:t>
            </a:r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179090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548680"/>
            <a:ext cx="576064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2986" y="692696"/>
            <a:ext cx="79208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Dikdörtgen 6"/>
          <p:cNvSpPr/>
          <p:nvPr/>
        </p:nvSpPr>
        <p:spPr>
          <a:xfrm>
            <a:off x="2339752" y="1340768"/>
            <a:ext cx="33608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istek kipi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1043608" y="2996952"/>
            <a:ext cx="7061466" cy="830997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gaý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/-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geý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ýöňkemäniň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birliginiň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ikinji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şahsy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üçin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köne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edebiýatda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ulanylypdyr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 Meselem: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diýgeý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sen! </a:t>
            </a:r>
            <a:endParaRPr lang="tr-TR" sz="2400" dirty="0"/>
          </a:p>
        </p:txBody>
      </p:sp>
      <p:sp>
        <p:nvSpPr>
          <p:cNvPr id="5" name="Dikdörtgen 4"/>
          <p:cNvSpPr/>
          <p:nvPr/>
        </p:nvSpPr>
        <p:spPr>
          <a:xfrm>
            <a:off x="3590636" y="2478905"/>
            <a:ext cx="1611339" cy="461665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-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gaý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/-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geý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endParaRPr lang="tr-TR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973941" y="4449780"/>
            <a:ext cx="7200800" cy="1200329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tr-TR" sz="2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aýyn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/-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eýin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şekili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hem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arzuw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–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islegi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aňladyp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bilýär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 Meselem: Men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göräýeýin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alaýaýyn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/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,-me, Biz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göräýeliň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alaýalyň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/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,-me) </a:t>
            </a:r>
            <a:endParaRPr lang="tr-TR" sz="2400" dirty="0"/>
          </a:p>
        </p:txBody>
      </p:sp>
      <p:sp>
        <p:nvSpPr>
          <p:cNvPr id="9" name="Dikdörtgen 8"/>
          <p:cNvSpPr/>
          <p:nvPr/>
        </p:nvSpPr>
        <p:spPr>
          <a:xfrm>
            <a:off x="3682911" y="3908032"/>
            <a:ext cx="1782860" cy="461665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–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aýyn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/- 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eýin</a:t>
            </a:r>
            <a:endParaRPr lang="tr-TR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125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332656"/>
            <a:ext cx="5904656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457147"/>
            <a:ext cx="792088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Dikdörtgen 5"/>
          <p:cNvSpPr/>
          <p:nvPr/>
        </p:nvSpPr>
        <p:spPr>
          <a:xfrm>
            <a:off x="2389873" y="1141223"/>
            <a:ext cx="33608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istek kipi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915816" y="1771636"/>
            <a:ext cx="3148619" cy="461665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aýady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/-</a:t>
            </a:r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eýedi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şekilçesi</a:t>
            </a:r>
            <a:r>
              <a:rPr lang="tr-TR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endParaRPr lang="tr-TR" sz="2400" dirty="0"/>
          </a:p>
        </p:txBody>
      </p:sp>
      <p:sp>
        <p:nvSpPr>
          <p:cNvPr id="5" name="Dikdörtgen 4"/>
          <p:cNvSpPr/>
          <p:nvPr/>
        </p:nvSpPr>
        <p:spPr>
          <a:xfrm>
            <a:off x="899592" y="2274838"/>
            <a:ext cx="7416824" cy="353943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Işligiň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arzuw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isleg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şekiliniň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tr-TR" sz="2800" b="1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aýady</a:t>
            </a:r>
            <a:r>
              <a:rPr lang="tr-TR" sz="28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sz="2800" b="1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eýedi</a:t>
            </a:r>
            <a:r>
              <a:rPr lang="tr-TR" sz="28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goşulmasy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bilen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ýasalyşy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hem bar. Meselem: Belki, şu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ýyl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bir bol-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elinlik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bolaýady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-da.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Onuň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ýoklugy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tr-TR" sz="28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ma</a:t>
            </a:r>
            <a:r>
              <a:rPr lang="tr-TR" sz="28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/-me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goşulmasy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arkaly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(Meselem: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gelmäýedi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okamaýady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ýaly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)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ýasalýar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Ol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ýöňkeme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goşulmalaryny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hem kabul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edýär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: oka –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aýadym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biläýediň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oka–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ýadyň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biläýediňiz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oka-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ýady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biläýediler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634239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71600" y="541415"/>
            <a:ext cx="5864696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0021" y="588939"/>
            <a:ext cx="792088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Dikdörtgen 12"/>
          <p:cNvSpPr/>
          <p:nvPr/>
        </p:nvSpPr>
        <p:spPr>
          <a:xfrm>
            <a:off x="2389873" y="1141223"/>
            <a:ext cx="33608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istek kipi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905389" y="1925697"/>
            <a:ext cx="2871363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IŞLIGIŇ HYÝAL SEKILI </a:t>
            </a:r>
            <a:endParaRPr lang="tr-TR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371600" y="3058373"/>
            <a:ext cx="6552728" cy="2677656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Işligiň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bu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şekili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hereketi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ýerine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ýetirýäniň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subýektiň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)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hyýalyny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islegini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aňladýar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düýp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işligiň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yzyna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tr-TR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makçy</a:t>
            </a:r>
            <a:r>
              <a:rPr lang="tr-TR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mekçi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(-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mak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+-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çy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mek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+-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çi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)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goşulmasynyň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goşulmagy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bilen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ýasalýar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Onuň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ýoklugy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bolsa </a:t>
            </a:r>
            <a:r>
              <a:rPr lang="tr-TR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</a:t>
            </a:r>
            <a:r>
              <a:rPr lang="tr-TR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däl</a:t>
            </a:r>
            <a:r>
              <a:rPr lang="tr-TR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»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sözi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arkaly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aňladylýar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sz="2800" dirty="0"/>
          </a:p>
        </p:txBody>
      </p:sp>
      <p:sp>
        <p:nvSpPr>
          <p:cNvPr id="11" name="Dikdörtgen 10"/>
          <p:cNvSpPr/>
          <p:nvPr/>
        </p:nvSpPr>
        <p:spPr>
          <a:xfrm>
            <a:off x="3280523" y="2459820"/>
            <a:ext cx="21210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 smtClean="0">
                <a:solidFill>
                  <a:srgbClr val="00B050"/>
                </a:solidFill>
                <a:latin typeface="Times New Roman" panose="02020603050405020304" pitchFamily="18" charset="0"/>
              </a:rPr>
              <a:t>-</a:t>
            </a:r>
            <a:r>
              <a:rPr lang="tr-TR" sz="2400" dirty="0" err="1" smtClean="0">
                <a:solidFill>
                  <a:srgbClr val="00B050"/>
                </a:solidFill>
                <a:latin typeface="Times New Roman" panose="02020603050405020304" pitchFamily="18" charset="0"/>
              </a:rPr>
              <a:t>makçy</a:t>
            </a:r>
            <a:r>
              <a:rPr lang="tr-TR" sz="2400" dirty="0">
                <a:solidFill>
                  <a:srgbClr val="00B050"/>
                </a:solidFill>
                <a:latin typeface="Times New Roman" panose="02020603050405020304" pitchFamily="18" charset="0"/>
              </a:rPr>
              <a:t>/-</a:t>
            </a:r>
            <a:r>
              <a:rPr lang="tr-TR" sz="2400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mekçi</a:t>
            </a:r>
            <a:r>
              <a:rPr lang="tr-TR" sz="2400" dirty="0">
                <a:solidFill>
                  <a:srgbClr val="00B050"/>
                </a:solidFill>
                <a:latin typeface="Times New Roman" panose="02020603050405020304" pitchFamily="18" charset="0"/>
              </a:rPr>
              <a:t> </a:t>
            </a:r>
            <a:endParaRPr lang="tr-TR" sz="2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7014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7440" y="417981"/>
            <a:ext cx="5864696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0021" y="588939"/>
            <a:ext cx="792088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Dikdörtgen 14"/>
          <p:cNvSpPr/>
          <p:nvPr/>
        </p:nvSpPr>
        <p:spPr>
          <a:xfrm>
            <a:off x="2389873" y="1141223"/>
            <a:ext cx="33608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istek kipi</a:t>
            </a:r>
            <a:endParaRPr lang="tr-TR" dirty="0"/>
          </a:p>
        </p:txBody>
      </p:sp>
      <p:sp>
        <p:nvSpPr>
          <p:cNvPr id="11" name="Dikdörtgen 10"/>
          <p:cNvSpPr/>
          <p:nvPr/>
        </p:nvSpPr>
        <p:spPr>
          <a:xfrm>
            <a:off x="1153689" y="1884049"/>
            <a:ext cx="6632376" cy="3970318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tr-TR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Bu işlik </a:t>
            </a:r>
            <a:r>
              <a:rPr lang="tr-TR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şekili</a:t>
            </a:r>
            <a:r>
              <a:rPr lang="tr-TR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tr-TR" sz="36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endParaRPr lang="tr-TR" sz="36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tr-TR" sz="36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işlik </a:t>
            </a:r>
            <a:r>
              <a:rPr lang="tr-TR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ýöňkemesi</a:t>
            </a:r>
            <a:r>
              <a:rPr lang="tr-TR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 bilen </a:t>
            </a:r>
            <a:r>
              <a:rPr lang="tr-TR" sz="3600" dirty="0" err="1" smtClean="0">
                <a:latin typeface="Times New Roman" panose="02020603050405020304" pitchFamily="18" charset="0"/>
              </a:rPr>
              <a:t>üýtgemeýär</a:t>
            </a:r>
            <a:endParaRPr lang="tr-TR" sz="3600" dirty="0" smtClean="0">
              <a:latin typeface="Times New Roman" panose="02020603050405020304" pitchFamily="18" charset="0"/>
            </a:endParaRPr>
          </a:p>
          <a:p>
            <a:pPr algn="ctr"/>
            <a:r>
              <a:rPr lang="tr-TR" sz="3600" dirty="0" smtClean="0">
                <a:latin typeface="Times New Roman" panose="02020603050405020304" pitchFamily="18" charset="0"/>
              </a:rPr>
              <a:t> </a:t>
            </a:r>
          </a:p>
          <a:p>
            <a:pPr algn="ctr"/>
            <a:r>
              <a:rPr lang="tr-TR" sz="3600" dirty="0" err="1" smtClean="0">
                <a:latin typeface="Times New Roman" panose="02020603050405020304" pitchFamily="18" charset="0"/>
              </a:rPr>
              <a:t>şahs</a:t>
            </a:r>
            <a:r>
              <a:rPr lang="tr-TR" sz="3600" dirty="0" smtClean="0">
                <a:latin typeface="Times New Roman" panose="02020603050405020304" pitchFamily="18" charset="0"/>
              </a:rPr>
              <a:t> </a:t>
            </a:r>
            <a:r>
              <a:rPr lang="tr-TR" sz="3600" dirty="0" err="1">
                <a:latin typeface="Times New Roman" panose="02020603050405020304" pitchFamily="18" charset="0"/>
              </a:rPr>
              <a:t>görkezmeýär</a:t>
            </a:r>
            <a:r>
              <a:rPr lang="tr-TR" sz="3600" dirty="0">
                <a:latin typeface="Times New Roman" panose="02020603050405020304" pitchFamily="18" charset="0"/>
              </a:rPr>
              <a:t>. </a:t>
            </a:r>
            <a:endParaRPr lang="tr-TR" sz="3600" dirty="0" smtClean="0">
              <a:latin typeface="Times New Roman" panose="02020603050405020304" pitchFamily="18" charset="0"/>
            </a:endParaRPr>
          </a:p>
          <a:p>
            <a:pPr algn="ctr"/>
            <a:endParaRPr lang="tr-TR" sz="3600" dirty="0" smtClean="0">
              <a:latin typeface="Times New Roman" panose="02020603050405020304" pitchFamily="18" charset="0"/>
            </a:endParaRPr>
          </a:p>
          <a:p>
            <a:pPr algn="ctr"/>
            <a:r>
              <a:rPr lang="tr-TR" sz="3600" dirty="0" smtClean="0">
                <a:latin typeface="Times New Roman" panose="02020603050405020304" pitchFamily="18" charset="0"/>
              </a:rPr>
              <a:t>Meselem</a:t>
            </a:r>
            <a:r>
              <a:rPr lang="tr-TR" sz="3600" dirty="0">
                <a:latin typeface="Times New Roman" panose="02020603050405020304" pitchFamily="18" charset="0"/>
              </a:rPr>
              <a:t>: </a:t>
            </a:r>
            <a:r>
              <a:rPr lang="tr-TR" sz="3600" dirty="0" err="1">
                <a:latin typeface="Times New Roman" panose="02020603050405020304" pitchFamily="18" charset="0"/>
              </a:rPr>
              <a:t>gelmekçi</a:t>
            </a:r>
            <a:r>
              <a:rPr lang="tr-TR" sz="3600" dirty="0">
                <a:latin typeface="Times New Roman" panose="02020603050405020304" pitchFamily="18" charset="0"/>
              </a:rPr>
              <a:t>, </a:t>
            </a:r>
            <a:r>
              <a:rPr lang="tr-TR" sz="3600" dirty="0" err="1">
                <a:latin typeface="Times New Roman" panose="02020603050405020304" pitchFamily="18" charset="0"/>
              </a:rPr>
              <a:t>almakçy</a:t>
            </a:r>
            <a:r>
              <a:rPr lang="tr-TR" sz="3600" dirty="0">
                <a:latin typeface="Times New Roman" panose="02020603050405020304" pitchFamily="18" charset="0"/>
              </a:rPr>
              <a:t>. </a:t>
            </a:r>
            <a:endParaRPr lang="tr-TR" sz="3600" dirty="0"/>
          </a:p>
        </p:txBody>
      </p:sp>
      <p:sp>
        <p:nvSpPr>
          <p:cNvPr id="16" name="Aşağı Ok 15"/>
          <p:cNvSpPr/>
          <p:nvPr/>
        </p:nvSpPr>
        <p:spPr>
          <a:xfrm>
            <a:off x="4272918" y="2553637"/>
            <a:ext cx="216024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Aşağı Ok 18"/>
          <p:cNvSpPr/>
          <p:nvPr/>
        </p:nvSpPr>
        <p:spPr>
          <a:xfrm>
            <a:off x="4272918" y="3617180"/>
            <a:ext cx="216024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" name="Aşağı Ok 20"/>
          <p:cNvSpPr/>
          <p:nvPr/>
        </p:nvSpPr>
        <p:spPr>
          <a:xfrm>
            <a:off x="4253853" y="4732228"/>
            <a:ext cx="216024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9346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792</TotalTime>
  <Words>701</Words>
  <Application>Microsoft Office PowerPoint</Application>
  <PresentationFormat>Ekran Gösterisi (4:3)</PresentationFormat>
  <Paragraphs>95</Paragraphs>
  <Slides>17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3" baseType="lpstr">
      <vt:lpstr>Algerian</vt:lpstr>
      <vt:lpstr>Arial</vt:lpstr>
      <vt:lpstr>Calibri</vt:lpstr>
      <vt:lpstr>Times New Roman</vt:lpstr>
      <vt:lpstr>Wingdings</vt:lpstr>
      <vt:lpstr>Moda Tasarımı</vt:lpstr>
      <vt:lpstr>ANKARA ÜNİVERSİTESİ DİL VE TARİH-COĞRAFYA FAKÜLTESİ</vt:lpstr>
      <vt:lpstr>PowerPoint Sunusu</vt:lpstr>
      <vt:lpstr>PowerPoint Sunusu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Windows Kullanıcısı</cp:lastModifiedBy>
  <cp:revision>122</cp:revision>
  <dcterms:created xsi:type="dcterms:W3CDTF">2016-09-19T14:10:52Z</dcterms:created>
  <dcterms:modified xsi:type="dcterms:W3CDTF">2018-03-30T14:30:40Z</dcterms:modified>
</cp:coreProperties>
</file>