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4" r:id="rId29"/>
    <p:sldId id="285" r:id="rId30"/>
    <p:sldId id="286" r:id="rId31"/>
    <p:sldId id="287" r:id="rId32"/>
    <p:sldId id="288" r:id="rId33"/>
    <p:sldId id="289" r:id="rId34"/>
    <p:sldId id="290"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4/12/2018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4/12/2018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4/12/2018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4/12/2018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586B75A-687E-405C-8A0B-8D00578BA2C3}" type="datetimeFigureOut">
              <a:rPr lang="en-US" dirty="0"/>
              <a:pPr/>
              <a:t>4/12/2018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4/12/2018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4/12/2018</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4/12/2018</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4/12/2018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tr-TR" smtClean="0"/>
              <a:t>Asıl başlık stili için tıklatın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5586B75A-687E-405C-8A0B-8D00578BA2C3}" type="datetimeFigureOut">
              <a:rPr lang="en-US" dirty="0"/>
              <a:pPr/>
              <a:t>4/12/2018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5586B75A-687E-405C-8A0B-8D00578BA2C3}" type="datetimeFigureOut">
              <a:rPr lang="en-US" dirty="0"/>
              <a:pPr/>
              <a:t>4/12/2018</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4/12/2018</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Bebeklik ve Yürüme Çağında Duygusal ve Sosyal Gelişim</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331925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Korku </a:t>
            </a:r>
            <a:endParaRPr lang="tr-TR" dirty="0"/>
          </a:p>
        </p:txBody>
      </p:sp>
      <p:sp>
        <p:nvSpPr>
          <p:cNvPr id="3" name="İçerik Yer Tutucusu 2"/>
          <p:cNvSpPr>
            <a:spLocks noGrp="1"/>
          </p:cNvSpPr>
          <p:nvPr>
            <p:ph idx="1"/>
          </p:nvPr>
        </p:nvSpPr>
        <p:spPr/>
        <p:txBody>
          <a:bodyPr/>
          <a:lstStyle/>
          <a:p>
            <a:r>
              <a:rPr lang="tr-TR" dirty="0" smtClean="0"/>
              <a:t>Bu dönemde en sık rastlanan korku, yabancı kaygısıdır.</a:t>
            </a:r>
          </a:p>
          <a:p>
            <a:r>
              <a:rPr lang="tr-TR" dirty="0" smtClean="0"/>
              <a:t>6-9 ay civarında belirir.</a:t>
            </a:r>
          </a:p>
          <a:p>
            <a:r>
              <a:rPr lang="tr-TR" dirty="0" smtClean="0"/>
              <a:t>Yabancı kaygısının şiddeti, bebeğin mizacına ve yabancılarla önceki deneyimlerine bağlı olarak farklılaşır</a:t>
            </a:r>
          </a:p>
          <a:p>
            <a:endParaRPr lang="tr-TR" dirty="0"/>
          </a:p>
          <a:p>
            <a:r>
              <a:rPr lang="tr-TR" dirty="0" smtClean="0"/>
              <a:t>10 ay itibariyle ayrılık kaygısı ortaya çıkar</a:t>
            </a:r>
            <a:endParaRPr lang="tr-TR" dirty="0"/>
          </a:p>
        </p:txBody>
      </p:sp>
    </p:spTree>
    <p:extLst>
      <p:ext uri="{BB962C8B-B14F-4D97-AF65-F5344CB8AC3E}">
        <p14:creationId xmlns:p14="http://schemas.microsoft.com/office/powerpoint/2010/main" val="31181976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Yabancı korkusu için ne yapılabilir?</a:t>
            </a:r>
            <a:endParaRPr lang="tr-TR" dirty="0"/>
          </a:p>
        </p:txBody>
      </p:sp>
      <p:sp>
        <p:nvSpPr>
          <p:cNvPr id="3" name="İçerik Yer Tutucusu 2"/>
          <p:cNvSpPr>
            <a:spLocks noGrp="1"/>
          </p:cNvSpPr>
          <p:nvPr>
            <p:ph idx="1"/>
          </p:nvPr>
        </p:nvSpPr>
        <p:spPr/>
        <p:txBody>
          <a:bodyPr>
            <a:normAutofit lnSpcReduction="10000"/>
          </a:bodyPr>
          <a:lstStyle/>
          <a:p>
            <a:r>
              <a:rPr lang="tr-TR" dirty="0" smtClean="0"/>
              <a:t>Yabancı </a:t>
            </a:r>
            <a:r>
              <a:rPr lang="tr-TR" dirty="0"/>
              <a:t>kişilerin olduğu yeni bir ortamda çocuğunuza yakın olun</a:t>
            </a:r>
            <a:r>
              <a:rPr lang="tr-TR" dirty="0" smtClean="0"/>
              <a:t>. Bakıcısı </a:t>
            </a:r>
            <a:r>
              <a:rPr lang="tr-TR" dirty="0"/>
              <a:t>veya ebeveyni ona yeteri kadar yakın olmazsa çocuğun korku reaksiyonu artacaktır.</a:t>
            </a:r>
          </a:p>
          <a:p>
            <a:r>
              <a:rPr lang="tr-TR" dirty="0"/>
              <a:t>Çocuğunuz için yabancı olan bu kişilere karşı pozitif duygular hissettiğinizi gösteren davranışlarda </a:t>
            </a:r>
            <a:r>
              <a:rPr lang="tr-TR" dirty="0" err="1"/>
              <a:t>bulunun.Gülümseme,pozitif</a:t>
            </a:r>
            <a:r>
              <a:rPr lang="tr-TR" dirty="0"/>
              <a:t> ses tonu ile </a:t>
            </a:r>
            <a:r>
              <a:rPr lang="tr-TR" dirty="0" err="1"/>
              <a:t>konuşma,dostça</a:t>
            </a:r>
            <a:r>
              <a:rPr lang="tr-TR" dirty="0"/>
              <a:t> bir iletişim hali çocuğunuzun korku hissini azaltacaktır.</a:t>
            </a:r>
          </a:p>
          <a:p>
            <a:r>
              <a:rPr lang="tr-TR" dirty="0"/>
              <a:t>Yeni yerde yabancılarla karşılaşmadan önce çocuğunuzun rahatını sağlayarak onun kendini iyi hissetmesine yardımcı </a:t>
            </a:r>
            <a:r>
              <a:rPr lang="tr-TR" dirty="0" err="1"/>
              <a:t>olun.Ör.sevdiği</a:t>
            </a:r>
            <a:r>
              <a:rPr lang="tr-TR" dirty="0"/>
              <a:t> oyuncağını da beraberinizde getirebilirsiniz.</a:t>
            </a:r>
          </a:p>
          <a:p>
            <a:r>
              <a:rPr lang="tr-TR" dirty="0"/>
              <a:t>Yeni kişilerin çocuğunuza </a:t>
            </a:r>
            <a:r>
              <a:rPr lang="tr-TR" dirty="0" err="1"/>
              <a:t>sakin,nazik</a:t>
            </a:r>
            <a:r>
              <a:rPr lang="tr-TR" dirty="0"/>
              <a:t> ve yavaşça yaklaşmasını </a:t>
            </a:r>
            <a:r>
              <a:rPr lang="tr-TR" dirty="0" err="1"/>
              <a:t>sağlayın.Ani</a:t>
            </a:r>
            <a:r>
              <a:rPr lang="tr-TR" dirty="0"/>
              <a:t> </a:t>
            </a:r>
            <a:r>
              <a:rPr lang="tr-TR" dirty="0" err="1"/>
              <a:t>dokunmalar,yüksek</a:t>
            </a:r>
            <a:r>
              <a:rPr lang="tr-TR" dirty="0"/>
              <a:t> sesli tepkiler onu rahatsız edecektir.</a:t>
            </a:r>
          </a:p>
          <a:p>
            <a:r>
              <a:rPr lang="tr-TR" dirty="0"/>
              <a:t>Eğer çocuğunuz yeni kişinin yakınlaşması karşısında ağlar ya da korku dolu gözlerle bakarsa şimdilik bu kadar yakınlaşmanın yeterli olduğunu düşünerek ara </a:t>
            </a:r>
            <a:r>
              <a:rPr lang="tr-TR" dirty="0" err="1"/>
              <a:t>vermeniz,daha</a:t>
            </a:r>
            <a:r>
              <a:rPr lang="tr-TR" dirty="0"/>
              <a:t> sonra tekrar denemeniz uygundur.</a:t>
            </a:r>
          </a:p>
          <a:p>
            <a:endParaRPr lang="tr-TR" dirty="0"/>
          </a:p>
        </p:txBody>
      </p:sp>
    </p:spTree>
    <p:extLst>
      <p:ext uri="{BB962C8B-B14F-4D97-AF65-F5344CB8AC3E}">
        <p14:creationId xmlns:p14="http://schemas.microsoft.com/office/powerpoint/2010/main" val="38974630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buNone/>
            </a:pPr>
            <a:r>
              <a:rPr lang="tr-TR" dirty="0" smtClean="0"/>
              <a:t>Suçluluk </a:t>
            </a:r>
            <a:r>
              <a:rPr lang="tr-TR" dirty="0"/>
              <a:t>duygularınızdan </a:t>
            </a:r>
            <a:r>
              <a:rPr lang="tr-TR" dirty="0" smtClean="0"/>
              <a:t>arınma çocuğunu </a:t>
            </a:r>
            <a:r>
              <a:rPr lang="tr-TR" dirty="0"/>
              <a:t>kaygısını azaltacaktır</a:t>
            </a:r>
            <a:r>
              <a:rPr lang="tr-TR" dirty="0" smtClean="0"/>
              <a:t>.</a:t>
            </a:r>
          </a:p>
          <a:p>
            <a:pPr marL="0" indent="0">
              <a:buNone/>
            </a:pPr>
            <a:r>
              <a:rPr lang="tr-TR" dirty="0"/>
              <a:t>Siz kendinizle ilgili bu duygularla baş ettikten sonra, öncelikle çocuğunuza bu ayrılığı anlatın. Özellikle uzun süreli ayrılıklardan birkaç gün önce basit ve yalın kelimelerle ve olumlu bir ses tonuyla ne kadar süreyle ayrı kalacağınızı, neden gittiğinizi ve onu bırakacağınızı anlatın. Ne kadar süre ayrı kalacağınızı bir tablo ya da takvim ile görselleştirebilirsiniz</a:t>
            </a:r>
            <a:r>
              <a:rPr lang="tr-TR" dirty="0" smtClean="0"/>
              <a:t>.</a:t>
            </a:r>
          </a:p>
          <a:p>
            <a:pPr marL="0" indent="0">
              <a:buNone/>
            </a:pPr>
            <a:r>
              <a:rPr lang="tr-TR" dirty="0"/>
              <a:t>Özellikle uzun süreli ayrılıklarda sevginizi somutlaştıracak size ait somut bir eşya ile sizin varlığınızı hissetmesine yardımcı olun</a:t>
            </a:r>
            <a:r>
              <a:rPr lang="tr-TR" dirty="0" smtClean="0"/>
              <a:t>.</a:t>
            </a:r>
          </a:p>
          <a:p>
            <a:pPr marL="0" indent="0">
              <a:buNone/>
            </a:pPr>
            <a:r>
              <a:rPr lang="tr-TR" dirty="0"/>
              <a:t>Bakan kişiye siz yokken çocuğunuza sizden bahsetmesini isteyin. Sizi özlemesinin doğal olduğu, isterse sizinle telefonda konuşturabileceği ve sizin geri geleceğiniz hakkında güven vermesini öğütleyin.</a:t>
            </a:r>
          </a:p>
          <a:p>
            <a:pPr marL="0" indent="0">
              <a:buNone/>
            </a:pPr>
            <a:r>
              <a:rPr lang="tr-TR" dirty="0"/>
              <a:t>Döndüğünüzde çocuğunuzda ikilemli davranışlar ve duygular gözleyebilirsiniz. Bazıları sevinçle karşılarken, birçoğu uzak durur, öfke gösterir daha sonra yapışıp ayrılmak istemez. Bunların hepsi doğal davranışladır. Çocuğunuzun ayrılıkla baş etmeye çalıştığını ve kendi duygularını kontrol etmek için sizden uzak durduğunu gösterir. </a:t>
            </a:r>
          </a:p>
          <a:p>
            <a:endParaRPr lang="tr-TR" dirty="0"/>
          </a:p>
        </p:txBody>
      </p:sp>
    </p:spTree>
    <p:extLst>
      <p:ext uri="{BB962C8B-B14F-4D97-AF65-F5344CB8AC3E}">
        <p14:creationId xmlns:p14="http://schemas.microsoft.com/office/powerpoint/2010/main" val="219781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Başkalarının duygularını anlamak </a:t>
            </a:r>
            <a:endParaRPr lang="tr-TR" dirty="0"/>
          </a:p>
        </p:txBody>
      </p:sp>
      <p:sp>
        <p:nvSpPr>
          <p:cNvPr id="3" name="İçerik Yer Tutucusu 2"/>
          <p:cNvSpPr>
            <a:spLocks noGrp="1"/>
          </p:cNvSpPr>
          <p:nvPr>
            <p:ph idx="1"/>
          </p:nvPr>
        </p:nvSpPr>
        <p:spPr/>
        <p:txBody>
          <a:bodyPr/>
          <a:lstStyle/>
          <a:p>
            <a:r>
              <a:rPr lang="tr-TR" dirty="0" smtClean="0"/>
              <a:t>Bebekler </a:t>
            </a:r>
            <a:r>
              <a:rPr lang="tr-TR" dirty="0" err="1" smtClean="0"/>
              <a:t>yüzyüze</a:t>
            </a:r>
            <a:r>
              <a:rPr lang="tr-TR" dirty="0" smtClean="0"/>
              <a:t> iletişime çok erken </a:t>
            </a:r>
            <a:r>
              <a:rPr lang="tr-TR" dirty="0" err="1" smtClean="0"/>
              <a:t>zamalarda</a:t>
            </a:r>
            <a:r>
              <a:rPr lang="tr-TR" dirty="0" smtClean="0"/>
              <a:t> duyarlılık gösterirler. 3-4 aylıkken gülücüklerine ve çıkardıkları seslere tepki beklerler. </a:t>
            </a:r>
          </a:p>
          <a:p>
            <a:r>
              <a:rPr lang="tr-TR" dirty="0" smtClean="0"/>
              <a:t>4-5 aylıkken olumlu ve olumsuz duygu taşıyan sesleri ayırt ederler. Zamanla yüz ifadesi ve ses tonunu bir duygu ile </a:t>
            </a:r>
            <a:r>
              <a:rPr lang="tr-TR" dirty="0"/>
              <a:t>e</a:t>
            </a:r>
            <a:r>
              <a:rPr lang="tr-TR" dirty="0" smtClean="0"/>
              <a:t>şleştirmeyi başarırlar.</a:t>
            </a:r>
          </a:p>
          <a:p>
            <a:r>
              <a:rPr lang="tr-TR" dirty="0" smtClean="0"/>
              <a:t>Duygusal ipuçlarını algılama becerileri gelişir. </a:t>
            </a:r>
          </a:p>
          <a:p>
            <a:r>
              <a:rPr lang="tr-TR" dirty="0" smtClean="0"/>
              <a:t>Duygusal ifadelerin bir olay ya da nesne ile ilişkili olabildiğini anladıkça, sosyal referans alma davranışı görülür. </a:t>
            </a:r>
            <a:endParaRPr lang="tr-TR" dirty="0"/>
          </a:p>
        </p:txBody>
      </p:sp>
    </p:spTree>
    <p:extLst>
      <p:ext uri="{BB962C8B-B14F-4D97-AF65-F5344CB8AC3E}">
        <p14:creationId xmlns:p14="http://schemas.microsoft.com/office/powerpoint/2010/main" val="5723518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1,5 yaş civarı bebekler diğerlerinin duygusal tepkilerinin diğerlerinden farklılaşabileceğini anladıkça, sosyal referans alma, bebeklere hem kendi değerlendirmelerini hem de başkalarının değerlendirmelerini karşılaştırmalarını sağlar.</a:t>
            </a:r>
          </a:p>
          <a:p>
            <a:pPr lvl="1"/>
            <a:r>
              <a:rPr lang="tr-TR" dirty="0" smtClean="0"/>
              <a:t>Kraker? Brokoli? Tabii ki brokoli, sen onu seversin anne</a:t>
            </a:r>
            <a:r>
              <a:rPr lang="tr-TR" dirty="0" smtClean="0">
                <a:sym typeface="Wingdings" panose="05000000000000000000" pitchFamily="2" charset="2"/>
              </a:rPr>
              <a:t> (18 ay)</a:t>
            </a:r>
            <a:endParaRPr lang="tr-TR" dirty="0"/>
          </a:p>
        </p:txBody>
      </p:sp>
    </p:spTree>
    <p:extLst>
      <p:ext uri="{BB962C8B-B14F-4D97-AF65-F5344CB8AC3E}">
        <p14:creationId xmlns:p14="http://schemas.microsoft.com/office/powerpoint/2010/main" val="31281529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İkincil Duygular </a:t>
            </a:r>
            <a:br>
              <a:rPr lang="tr-TR" dirty="0" smtClean="0"/>
            </a:br>
            <a:endParaRPr lang="tr-TR" dirty="0"/>
          </a:p>
        </p:txBody>
      </p:sp>
      <p:sp>
        <p:nvSpPr>
          <p:cNvPr id="3" name="İçerik Yer Tutucusu 2"/>
          <p:cNvSpPr>
            <a:spLocks noGrp="1"/>
          </p:cNvSpPr>
          <p:nvPr>
            <p:ph idx="1"/>
          </p:nvPr>
        </p:nvSpPr>
        <p:spPr/>
        <p:txBody>
          <a:bodyPr/>
          <a:lstStyle/>
          <a:p>
            <a:r>
              <a:rPr lang="tr-TR" dirty="0" smtClean="0"/>
              <a:t>Suçluluk, utanç, mahcubiyet, kıskanma ve gurur</a:t>
            </a:r>
            <a:endParaRPr lang="tr-TR" dirty="0"/>
          </a:p>
        </p:txBody>
      </p:sp>
      <p:pic>
        <p:nvPicPr>
          <p:cNvPr id="4" name="Resim 3"/>
          <p:cNvPicPr>
            <a:picLocks noChangeAspect="1"/>
          </p:cNvPicPr>
          <p:nvPr/>
        </p:nvPicPr>
        <p:blipFill>
          <a:blip r:embed="rId2"/>
          <a:stretch>
            <a:fillRect/>
          </a:stretch>
        </p:blipFill>
        <p:spPr>
          <a:xfrm>
            <a:off x="4902200" y="3619500"/>
            <a:ext cx="3810000" cy="2590800"/>
          </a:xfrm>
          <a:prstGeom prst="rect">
            <a:avLst/>
          </a:prstGeom>
        </p:spPr>
      </p:pic>
    </p:spTree>
    <p:extLst>
      <p:ext uri="{BB962C8B-B14F-4D97-AF65-F5344CB8AC3E}">
        <p14:creationId xmlns:p14="http://schemas.microsoft.com/office/powerpoint/2010/main" val="33165690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İkincil duygular kişinin benlik algısına yönelik olum ya da olumsuz etki yaratan duygulardır. Bu nedenle öz-bilinçli (kendini bilen) duygular olarak tanımlanırlar. </a:t>
            </a:r>
          </a:p>
          <a:p>
            <a:r>
              <a:rPr lang="tr-TR" dirty="0" smtClean="0"/>
              <a:t>Öz bilinçli duygular 2. yılın ortalarında gelişmeye başlar. Bu yaş döneminde çocuklar kendilerinin ayrı ve özel bireyler olduğunun farkına varırlar. </a:t>
            </a:r>
          </a:p>
          <a:p>
            <a:r>
              <a:rPr lang="tr-TR" dirty="0" smtClean="0"/>
              <a:t>Kıskançlık; gurur, utanç ve suçluluğa göre daha geç ortaya çıkar, 3 yaş civarı belirir. </a:t>
            </a:r>
            <a:endParaRPr lang="tr-TR" dirty="0"/>
          </a:p>
        </p:txBody>
      </p:sp>
    </p:spTree>
    <p:extLst>
      <p:ext uri="{BB962C8B-B14F-4D97-AF65-F5344CB8AC3E}">
        <p14:creationId xmlns:p14="http://schemas.microsoft.com/office/powerpoint/2010/main" val="19624405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duygulardan hangisinin hangi durumda hissedilmesi gerektiği bilgisi çocuğa yetişkin aracılığı ile aktarılır.  Evrensel olmaktan çok kültüreldir. </a:t>
            </a:r>
            <a:endParaRPr lang="tr-TR" dirty="0"/>
          </a:p>
        </p:txBody>
      </p:sp>
    </p:spTree>
    <p:extLst>
      <p:ext uri="{BB962C8B-B14F-4D97-AF65-F5344CB8AC3E}">
        <p14:creationId xmlns:p14="http://schemas.microsoft.com/office/powerpoint/2010/main" val="40222548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Duygusal öz düzenleme </a:t>
            </a:r>
            <a:endParaRPr lang="tr-TR" dirty="0"/>
          </a:p>
        </p:txBody>
      </p:sp>
      <p:sp>
        <p:nvSpPr>
          <p:cNvPr id="3" name="İçerik Yer Tutucusu 2"/>
          <p:cNvSpPr>
            <a:spLocks noGrp="1"/>
          </p:cNvSpPr>
          <p:nvPr>
            <p:ph idx="1"/>
          </p:nvPr>
        </p:nvSpPr>
        <p:spPr/>
        <p:txBody>
          <a:bodyPr/>
          <a:lstStyle/>
          <a:p>
            <a:r>
              <a:rPr lang="tr-TR" dirty="0" smtClean="0"/>
              <a:t>Amaca ulaşabilmek için duygusal durumu rahatlatıcı düzeye getirmek için kullanılan stratejilerdir. </a:t>
            </a:r>
          </a:p>
          <a:p>
            <a:r>
              <a:rPr lang="tr-TR" dirty="0" smtClean="0"/>
              <a:t>Duygu kontrolünü yani hem </a:t>
            </a:r>
            <a:r>
              <a:rPr lang="tr-TR" dirty="0" err="1" smtClean="0"/>
              <a:t>prefrontal</a:t>
            </a:r>
            <a:r>
              <a:rPr lang="tr-TR" dirty="0" smtClean="0"/>
              <a:t> korteks gelişimini hem de duygu kontrolünü teşvik eden bir çevreyi </a:t>
            </a:r>
            <a:r>
              <a:rPr lang="tr-TR" dirty="0" err="1" smtClean="0"/>
              <a:t>geretirir</a:t>
            </a:r>
            <a:r>
              <a:rPr lang="tr-TR" dirty="0" smtClean="0"/>
              <a:t>.</a:t>
            </a:r>
          </a:p>
          <a:p>
            <a:r>
              <a:rPr lang="tr-TR" dirty="0" smtClean="0"/>
              <a:t>İlk 2 yıl boyunca duyguların düzenlenmesinde destekleyici bir çevre oluşturmak, özerkliğe, bilişsel ve sosyal becerilerdeki yeterliliğe önemli katkılar sağlar. </a:t>
            </a:r>
            <a:endParaRPr lang="tr-TR" dirty="0"/>
          </a:p>
        </p:txBody>
      </p:sp>
    </p:spTree>
    <p:extLst>
      <p:ext uri="{BB962C8B-B14F-4D97-AF65-F5344CB8AC3E}">
        <p14:creationId xmlns:p14="http://schemas.microsoft.com/office/powerpoint/2010/main" val="33134637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İlk aylarda bebek kolayca duygu yoğunluğunun altında ezilir. </a:t>
            </a:r>
          </a:p>
          <a:p>
            <a:r>
              <a:rPr lang="tr-TR" dirty="0" smtClean="0"/>
              <a:t>2-4ay arasında bebeğin uyarana maruz kalmaya karşı toleransı artar. Bunu sağlayan ebeveyn bebek etkileşimidir.</a:t>
            </a:r>
          </a:p>
          <a:p>
            <a:r>
              <a:rPr lang="tr-TR" dirty="0" smtClean="0"/>
              <a:t>4-6 ay arası dikkatin yönünü değiştirme becerisi artar ve bebek hoşa gitmeyen bir uyarandan uzaklaşabilir, kendi kendini sakinleştirebilir. </a:t>
            </a:r>
          </a:p>
          <a:p>
            <a:r>
              <a:rPr lang="tr-TR" dirty="0" smtClean="0"/>
              <a:t>1. yıl sonunda bu beceri daha da yetkin hale gelir. </a:t>
            </a:r>
            <a:endParaRPr lang="tr-TR" dirty="0"/>
          </a:p>
        </p:txBody>
      </p:sp>
    </p:spTree>
    <p:extLst>
      <p:ext uri="{BB962C8B-B14F-4D97-AF65-F5344CB8AC3E}">
        <p14:creationId xmlns:p14="http://schemas.microsoft.com/office/powerpoint/2010/main" val="3135387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Erik </a:t>
            </a:r>
            <a:r>
              <a:rPr lang="tr-TR" dirty="0" err="1" smtClean="0"/>
              <a:t>Erikson</a:t>
            </a:r>
            <a:r>
              <a:rPr lang="tr-TR" dirty="0" smtClean="0"/>
              <a:t> ve </a:t>
            </a:r>
            <a:r>
              <a:rPr lang="tr-TR" dirty="0" err="1" smtClean="0"/>
              <a:t>psikososyal</a:t>
            </a:r>
            <a:r>
              <a:rPr lang="tr-TR" dirty="0" smtClean="0"/>
              <a:t> gelişim kuramı</a:t>
            </a:r>
            <a:endParaRPr lang="tr-TR" dirty="0"/>
          </a:p>
        </p:txBody>
      </p:sp>
      <p:sp>
        <p:nvSpPr>
          <p:cNvPr id="3" name="İçerik Yer Tutucusu 2"/>
          <p:cNvSpPr>
            <a:spLocks noGrp="1"/>
          </p:cNvSpPr>
          <p:nvPr>
            <p:ph idx="1"/>
          </p:nvPr>
        </p:nvSpPr>
        <p:spPr/>
        <p:txBody>
          <a:bodyPr/>
          <a:lstStyle/>
          <a:p>
            <a:r>
              <a:rPr lang="tr-TR" dirty="0" smtClean="0"/>
              <a:t>- kişilik gelişiminin bütünü, daha önceki gelişim ve uyumdan evrimleşir</a:t>
            </a:r>
          </a:p>
          <a:p>
            <a:r>
              <a:rPr lang="tr-TR" dirty="0" smtClean="0"/>
              <a:t>İlk yaşantılar kişinin gelecekteki kimliğini kolaylaştırır ya da tehlikeye sokar.</a:t>
            </a:r>
          </a:p>
          <a:p>
            <a:r>
              <a:rPr lang="tr-TR" dirty="0" smtClean="0"/>
              <a:t>Doğumdan ölüme kadar her birine özel bir «bunalımın» (</a:t>
            </a:r>
            <a:r>
              <a:rPr lang="tr-TR" dirty="0" err="1" smtClean="0"/>
              <a:t>crisis</a:t>
            </a:r>
            <a:r>
              <a:rPr lang="tr-TR" dirty="0" smtClean="0"/>
              <a:t>) eşlik ettiği 8 evre vardır. </a:t>
            </a:r>
            <a:endParaRPr lang="tr-TR" dirty="0"/>
          </a:p>
        </p:txBody>
      </p:sp>
    </p:spTree>
    <p:extLst>
      <p:ext uri="{BB962C8B-B14F-4D97-AF65-F5344CB8AC3E}">
        <p14:creationId xmlns:p14="http://schemas.microsoft.com/office/powerpoint/2010/main" val="2127571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7200" dirty="0" smtClean="0"/>
              <a:t>       !</a:t>
            </a:r>
            <a:endParaRPr lang="tr-TR" sz="7200" dirty="0"/>
          </a:p>
        </p:txBody>
      </p:sp>
      <p:sp>
        <p:nvSpPr>
          <p:cNvPr id="3" name="İçerik Yer Tutucusu 2"/>
          <p:cNvSpPr>
            <a:spLocks noGrp="1"/>
          </p:cNvSpPr>
          <p:nvPr>
            <p:ph idx="1"/>
          </p:nvPr>
        </p:nvSpPr>
        <p:spPr/>
        <p:txBody>
          <a:bodyPr/>
          <a:lstStyle/>
          <a:p>
            <a:r>
              <a:rPr lang="tr-TR" dirty="0" smtClean="0"/>
              <a:t>Ebeveynin bebeğin duygusal durumuna verdiği tepki (duyarlı, sabırsız, öfkeli) bebeğin kendini sakinleştirme becerisine olumlu ya da olumsuz katkıda bulunur. </a:t>
            </a:r>
            <a:endParaRPr lang="tr-TR" dirty="0"/>
          </a:p>
        </p:txBody>
      </p:sp>
    </p:spTree>
    <p:extLst>
      <p:ext uri="{BB962C8B-B14F-4D97-AF65-F5344CB8AC3E}">
        <p14:creationId xmlns:p14="http://schemas.microsoft.com/office/powerpoint/2010/main" val="4669602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2. yılda zihinsel temsil oluşturabilme ve dil gelişimi sayesinde duygulara ilişkin kelime dağarcığı  duyguları düzenlemede yardımcı olur.</a:t>
            </a:r>
          </a:p>
          <a:p>
            <a:endParaRPr lang="tr-TR" dirty="0"/>
          </a:p>
          <a:p>
            <a:r>
              <a:rPr lang="tr-TR" dirty="0" smtClean="0"/>
              <a:t>ANCAK; yürüme çağındaki çocuklar duygularını kontrol etmek için dili kullanmada yeterli değillerdir. Bu nedenle öfke nöbetleri ortaya çıkabilir. Yürüme çağındaki çocukların talepleri ebeveyn tarafından reddedildiğinde çocuklar özellikle de yorgun ve aç olduklarında  sık sık ortaya çıkan yoğun kızgınlık duygularını kontrol edemezler. </a:t>
            </a:r>
          </a:p>
          <a:p>
            <a:endParaRPr lang="tr-TR" dirty="0"/>
          </a:p>
          <a:p>
            <a:r>
              <a:rPr lang="tr-TR" u="sng" dirty="0" smtClean="0"/>
              <a:t>Kabul edilebilir alternatifler sunarak çocuğun dikkatini dağıtan sonra da yetişkin reddi ile baş edebilmeleri için daha iyi yollar öneren yani hem anlayışlı olan hem de sınır çizen ebeveynlerin çocukları çok daha etkili öfke düzenleme stratejileri kullanabilmektedirler</a:t>
            </a:r>
            <a:endParaRPr lang="tr-TR" u="sng" dirty="0"/>
          </a:p>
        </p:txBody>
      </p:sp>
    </p:spTree>
    <p:extLst>
      <p:ext uri="{BB962C8B-B14F-4D97-AF65-F5344CB8AC3E}">
        <p14:creationId xmlns:p14="http://schemas.microsoft.com/office/powerpoint/2010/main" val="11928569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Mizaç</a:t>
            </a:r>
            <a:endParaRPr lang="tr-TR" dirty="0"/>
          </a:p>
        </p:txBody>
      </p:sp>
      <p:sp>
        <p:nvSpPr>
          <p:cNvPr id="3" name="İçerik Yer Tutucusu 2"/>
          <p:cNvSpPr>
            <a:spLocks noGrp="1"/>
          </p:cNvSpPr>
          <p:nvPr>
            <p:ph idx="1"/>
          </p:nvPr>
        </p:nvSpPr>
        <p:spPr/>
        <p:txBody>
          <a:bodyPr/>
          <a:lstStyle/>
          <a:p>
            <a:endParaRPr lang="tr-TR" dirty="0"/>
          </a:p>
        </p:txBody>
      </p:sp>
    </p:spTree>
    <p:extLst>
      <p:ext uri="{BB962C8B-B14F-4D97-AF65-F5344CB8AC3E}">
        <p14:creationId xmlns:p14="http://schemas.microsoft.com/office/powerpoint/2010/main" val="11121980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BAĞLANMA</a:t>
            </a:r>
            <a:endParaRPr lang="tr-TR" dirty="0"/>
          </a:p>
        </p:txBody>
      </p:sp>
      <p:sp>
        <p:nvSpPr>
          <p:cNvPr id="3" name="İçerik Yer Tutucusu 2"/>
          <p:cNvSpPr>
            <a:spLocks noGrp="1"/>
          </p:cNvSpPr>
          <p:nvPr>
            <p:ph idx="1"/>
          </p:nvPr>
        </p:nvSpPr>
        <p:spPr/>
        <p:txBody>
          <a:bodyPr/>
          <a:lstStyle/>
          <a:p>
            <a:r>
              <a:rPr lang="tr-TR" dirty="0"/>
              <a:t>Bağlanma davranışı, yaşam zorluklarıyla daha rahat baş etmek için uygun olarak görülen başka birine yaklaşmak ve bu kişiyle birlikteliği sürdürmek için bireyin gerçekleştirdiği davranışlar </a:t>
            </a:r>
            <a:r>
              <a:rPr lang="tr-TR" dirty="0" smtClean="0"/>
              <a:t>(</a:t>
            </a:r>
            <a:r>
              <a:rPr lang="tr-TR" dirty="0" err="1" smtClean="0"/>
              <a:t>Bowlby</a:t>
            </a:r>
            <a:r>
              <a:rPr lang="tr-TR" dirty="0" smtClean="0"/>
              <a:t>, 1988) olarak </a:t>
            </a:r>
            <a:r>
              <a:rPr lang="tr-TR" dirty="0"/>
              <a:t>tanımlanmaktadır</a:t>
            </a:r>
          </a:p>
        </p:txBody>
      </p:sp>
    </p:spTree>
    <p:extLst>
      <p:ext uri="{BB962C8B-B14F-4D97-AF65-F5344CB8AC3E}">
        <p14:creationId xmlns:p14="http://schemas.microsoft.com/office/powerpoint/2010/main" val="5991007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Bowlby’nin</a:t>
            </a:r>
            <a:r>
              <a:rPr lang="tr-TR" dirty="0" smtClean="0"/>
              <a:t> </a:t>
            </a:r>
            <a:r>
              <a:rPr lang="tr-TR" dirty="0" err="1" smtClean="0"/>
              <a:t>etolojik</a:t>
            </a:r>
            <a:r>
              <a:rPr lang="tr-TR" dirty="0" smtClean="0"/>
              <a:t> bağlanma kuramı bebek ve bakım veren arasındaki duygusal bağı bebeğin hayatta kalmasını sağlayan evrimsel bir tepki olarak tanımlar</a:t>
            </a:r>
            <a:endParaRPr lang="tr-TR" dirty="0"/>
          </a:p>
        </p:txBody>
      </p:sp>
    </p:spTree>
    <p:extLst>
      <p:ext uri="{BB962C8B-B14F-4D97-AF65-F5344CB8AC3E}">
        <p14:creationId xmlns:p14="http://schemas.microsoft.com/office/powerpoint/2010/main" val="6043249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Bağlanmanın Aşamaları</a:t>
            </a:r>
            <a:endParaRPr lang="tr-TR" dirty="0"/>
          </a:p>
        </p:txBody>
      </p:sp>
      <p:sp>
        <p:nvSpPr>
          <p:cNvPr id="3" name="İçerik Yer Tutucusu 2"/>
          <p:cNvSpPr>
            <a:spLocks noGrp="1"/>
          </p:cNvSpPr>
          <p:nvPr>
            <p:ph idx="1"/>
          </p:nvPr>
        </p:nvSpPr>
        <p:spPr/>
        <p:txBody>
          <a:bodyPr/>
          <a:lstStyle/>
          <a:p>
            <a:pPr marL="0" indent="0">
              <a:buNone/>
            </a:pPr>
            <a:r>
              <a:rPr lang="tr-TR" b="1" i="1" u="sng" dirty="0" smtClean="0"/>
              <a:t>1- Bağlanma öncesi aşama:</a:t>
            </a:r>
            <a:r>
              <a:rPr lang="tr-TR" dirty="0" smtClean="0"/>
              <a:t> doğumdan 6 haftaya kadar olan dönem henüz bir bağlanmanın gerçekleşmediği ancak doğuştan getirilen bazı işaretlerle bağlanmanın zemininin hazırlandığı aşamadır. Bebek, yakalama, gülümseme, ağlama, yetişkinin gözlerine bakma gibi sinyallerle yetişkini yakın temasa çeker. Bebek annenin kokusunu, sesini ve yüzünü ayırt eder. </a:t>
            </a:r>
          </a:p>
          <a:p>
            <a:pPr marL="0" indent="0">
              <a:buNone/>
            </a:pPr>
            <a:r>
              <a:rPr lang="tr-TR" b="1" i="1" u="sng" dirty="0" smtClean="0"/>
              <a:t>2- Bağlanmanın oluşumu (6 hafta- 6/8 ay): </a:t>
            </a:r>
            <a:r>
              <a:rPr lang="tr-TR" dirty="0" smtClean="0"/>
              <a:t>tanıdık bakım verene tanıdık olmayana göre daha farklı tepki verirler. </a:t>
            </a:r>
            <a:r>
              <a:rPr lang="tr-TR" u="sng" dirty="0" smtClean="0"/>
              <a:t>Bebekler kendi eylemlerinin çevrelerindeki kişilerin davranışlarını etkilediğini öğrendiklerinde, işaret verdiğinde bakım verenin karşılık vereceği beklentisi olarak tanımlanan güven duygusu gelişmeye başlar</a:t>
            </a:r>
            <a:r>
              <a:rPr lang="tr-TR" dirty="0" smtClean="0"/>
              <a:t>. Ama anneden ayrılmaya güçlü tepki vermezler. </a:t>
            </a:r>
            <a:endParaRPr lang="tr-TR" b="1" i="1" u="sng" dirty="0"/>
          </a:p>
        </p:txBody>
      </p:sp>
    </p:spTree>
    <p:extLst>
      <p:ext uri="{BB962C8B-B14F-4D97-AF65-F5344CB8AC3E}">
        <p14:creationId xmlns:p14="http://schemas.microsoft.com/office/powerpoint/2010/main" val="36366932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3- </a:t>
            </a:r>
            <a:r>
              <a:rPr lang="tr-TR" b="1" i="1" u="sng" dirty="0" smtClean="0"/>
              <a:t>Bağlanma aşaması: </a:t>
            </a:r>
            <a:r>
              <a:rPr lang="tr-TR" dirty="0" smtClean="0"/>
              <a:t>6/8 ay- 18/24 ay arasındaki dönemde beklenir. Ayrılık kaygısı bu dönemde ortaya çıkar. Nesne sürekliliğinin kazanılması ayrılık kaygısını ortaya çıkarır. Çocuk açık bir şekilde ebeveyni tercih eder ve onu güvenli dayanak olarak kullanır ve keşif yapar. </a:t>
            </a:r>
          </a:p>
          <a:p>
            <a:r>
              <a:rPr lang="tr-TR" b="1" i="1" u="sng" dirty="0" smtClean="0"/>
              <a:t>4- Karşılıklı ilişki oluşturma aşaması: </a:t>
            </a:r>
            <a:r>
              <a:rPr lang="tr-TR" dirty="0" smtClean="0"/>
              <a:t>18-24 ay ve sonrasını kapsar. 2. yılın sonunda çocuk ebeveyninin geliş ve gidişlerini etkileyen faktörlerin bazılarını anlamalar ve onların geri döneceğini tahmin eder. Böylece ayrılığa daha az tepki gösterir. </a:t>
            </a:r>
            <a:endParaRPr lang="tr-TR" dirty="0"/>
          </a:p>
        </p:txBody>
      </p:sp>
    </p:spTree>
    <p:extLst>
      <p:ext uri="{BB962C8B-B14F-4D97-AF65-F5344CB8AC3E}">
        <p14:creationId xmlns:p14="http://schemas.microsoft.com/office/powerpoint/2010/main" val="23771949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Sayfa 266, ilk cümle çeviri düzeltme</a:t>
            </a:r>
            <a:endParaRPr lang="tr-TR" dirty="0"/>
          </a:p>
        </p:txBody>
      </p:sp>
      <p:sp>
        <p:nvSpPr>
          <p:cNvPr id="3" name="İçerik Yer Tutucusu 2"/>
          <p:cNvSpPr>
            <a:spLocks noGrp="1"/>
          </p:cNvSpPr>
          <p:nvPr>
            <p:ph idx="1"/>
          </p:nvPr>
        </p:nvSpPr>
        <p:spPr/>
        <p:txBody>
          <a:bodyPr/>
          <a:lstStyle/>
          <a:p>
            <a:r>
              <a:rPr lang="tr-TR" dirty="0" err="1" smtClean="0"/>
              <a:t>Bowlby’e</a:t>
            </a:r>
            <a:r>
              <a:rPr lang="tr-TR" dirty="0" smtClean="0"/>
              <a:t> göre çocuklar bu dört aşamadaki deneyimlerinden ana babanın yokluğunda güvenli bir üs olarak kullanabilecekleri kalıcı bir duygusal bağ geliştirirler. </a:t>
            </a:r>
            <a:endParaRPr lang="tr-TR" dirty="0"/>
          </a:p>
        </p:txBody>
      </p:sp>
    </p:spTree>
    <p:extLst>
      <p:ext uri="{BB962C8B-B14F-4D97-AF65-F5344CB8AC3E}">
        <p14:creationId xmlns:p14="http://schemas.microsoft.com/office/powerpoint/2010/main" val="33154275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Mary </a:t>
            </a:r>
            <a:r>
              <a:rPr lang="tr-TR" dirty="0" err="1" smtClean="0"/>
              <a:t>Ainsworth</a:t>
            </a:r>
            <a:r>
              <a:rPr lang="tr-TR" dirty="0" smtClean="0"/>
              <a:t> ve yabancı durum testi</a:t>
            </a:r>
            <a:endParaRPr lang="tr-TR" dirty="0"/>
          </a:p>
        </p:txBody>
      </p:sp>
      <p:sp>
        <p:nvSpPr>
          <p:cNvPr id="3" name="İçerik Yer Tutucusu 2"/>
          <p:cNvSpPr>
            <a:spLocks noGrp="1"/>
          </p:cNvSpPr>
          <p:nvPr>
            <p:ph idx="1"/>
          </p:nvPr>
        </p:nvSpPr>
        <p:spPr/>
        <p:txBody>
          <a:bodyPr/>
          <a:lstStyle/>
          <a:p>
            <a:r>
              <a:rPr lang="tr-TR" dirty="0" smtClean="0"/>
              <a:t>Deney, güvenli bağlanan bebeklerin ve çocukların tanıdık olmayan bir oyun odasını keşfederken ebeveynlerini güvenli bir dayanak olarak kullanmaları gerektiğinden hareket eder.</a:t>
            </a:r>
          </a:p>
          <a:p>
            <a:r>
              <a:rPr lang="tr-TR" dirty="0" smtClean="0"/>
              <a:t>Yabancı durum testi ile ortaya çıkan 4 bağlanma örüntüsü vardır; Güvenli, kaçınan/kaçıngan, Kaygılı/direngen, Yönelim sorunlu/dağınık </a:t>
            </a:r>
            <a:endParaRPr lang="tr-TR" dirty="0"/>
          </a:p>
        </p:txBody>
      </p:sp>
    </p:spTree>
    <p:extLst>
      <p:ext uri="{BB962C8B-B14F-4D97-AF65-F5344CB8AC3E}">
        <p14:creationId xmlns:p14="http://schemas.microsoft.com/office/powerpoint/2010/main" val="36266508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Bağlanma Güvenliğini Etkileyen Faktörler</a:t>
            </a:r>
            <a:endParaRPr lang="tr-TR" dirty="0"/>
          </a:p>
        </p:txBody>
      </p:sp>
      <p:sp>
        <p:nvSpPr>
          <p:cNvPr id="3" name="İçerik Yer Tutucusu 2"/>
          <p:cNvSpPr>
            <a:spLocks noGrp="1"/>
          </p:cNvSpPr>
          <p:nvPr>
            <p:ph idx="1"/>
          </p:nvPr>
        </p:nvSpPr>
        <p:spPr/>
        <p:txBody>
          <a:bodyPr/>
          <a:lstStyle/>
          <a:p>
            <a:r>
              <a:rPr lang="tr-TR" dirty="0" err="1" smtClean="0"/>
              <a:t>Tutarlılı</a:t>
            </a:r>
            <a:r>
              <a:rPr lang="tr-TR" dirty="0" smtClean="0"/>
              <a:t> bakım</a:t>
            </a:r>
          </a:p>
          <a:p>
            <a:r>
              <a:rPr lang="tr-TR" dirty="0" smtClean="0"/>
              <a:t>Duyarlı bakım</a:t>
            </a:r>
          </a:p>
          <a:p>
            <a:r>
              <a:rPr lang="tr-TR" dirty="0" smtClean="0"/>
              <a:t>Bebeğin özellikleri ve mizacı</a:t>
            </a:r>
          </a:p>
          <a:p>
            <a:r>
              <a:rPr lang="tr-TR" dirty="0" smtClean="0"/>
              <a:t>Ailenin geçirdiği zor yaşantılar</a:t>
            </a:r>
          </a:p>
          <a:p>
            <a:r>
              <a:rPr lang="tr-TR" dirty="0" smtClean="0"/>
              <a:t>Ebeveynlerin içsel çalışan modelleri</a:t>
            </a:r>
            <a:endParaRPr lang="tr-TR" dirty="0"/>
          </a:p>
        </p:txBody>
      </p:sp>
    </p:spTree>
    <p:extLst>
      <p:ext uri="{BB962C8B-B14F-4D97-AF65-F5344CB8AC3E}">
        <p14:creationId xmlns:p14="http://schemas.microsoft.com/office/powerpoint/2010/main" val="1058047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Güvene karşı güvensizlik	</a:t>
            </a:r>
            <a:endParaRPr lang="tr-TR" dirty="0"/>
          </a:p>
        </p:txBody>
      </p:sp>
      <p:sp>
        <p:nvSpPr>
          <p:cNvPr id="3" name="İçerik Yer Tutucusu 2"/>
          <p:cNvSpPr>
            <a:spLocks noGrp="1"/>
          </p:cNvSpPr>
          <p:nvPr>
            <p:ph idx="1"/>
          </p:nvPr>
        </p:nvSpPr>
        <p:spPr/>
        <p:txBody>
          <a:bodyPr/>
          <a:lstStyle/>
          <a:p>
            <a:r>
              <a:rPr lang="tr-TR" dirty="0" err="1" smtClean="0"/>
              <a:t>Erikson’a</a:t>
            </a:r>
            <a:r>
              <a:rPr lang="tr-TR" dirty="0" smtClean="0"/>
              <a:t> göre güven sağlıklı bir kişiliğin ve bir kimlik  duygusunun temel taşıdır. Temel güvensizlik ise kişilik bozuklukları ve uyumsuzluk çeken insanlarda </a:t>
            </a:r>
            <a:r>
              <a:rPr lang="tr-TR" dirty="0" err="1" smtClean="0"/>
              <a:t>gözlenmekteir</a:t>
            </a:r>
            <a:r>
              <a:rPr lang="tr-TR" dirty="0" smtClean="0"/>
              <a:t>. </a:t>
            </a:r>
            <a:endParaRPr lang="tr-TR" dirty="0"/>
          </a:p>
        </p:txBody>
      </p:sp>
    </p:spTree>
    <p:extLst>
      <p:ext uri="{BB962C8B-B14F-4D97-AF65-F5344CB8AC3E}">
        <p14:creationId xmlns:p14="http://schemas.microsoft.com/office/powerpoint/2010/main" val="31081798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Dörtlü bağlanma modeli </a:t>
            </a:r>
            <a:r>
              <a:rPr lang="tr-TR" dirty="0" err="1"/>
              <a:t>Bowlby’nin</a:t>
            </a:r>
            <a:r>
              <a:rPr lang="tr-TR" dirty="0"/>
              <a:t> içsel çalışan modeller kavramını, </a:t>
            </a:r>
            <a:r>
              <a:rPr lang="tr-TR" dirty="0" smtClean="0"/>
              <a:t>bireyin </a:t>
            </a:r>
            <a:r>
              <a:rPr lang="tr-TR" dirty="0"/>
              <a:t>kendisi ve başkaları hakkında olumlu ya da olumsuz temsillere sahip olması, kullanarak yetişkinlik dönemindeki bağlanma süreci için dörtlü bir model </a:t>
            </a:r>
            <a:r>
              <a:rPr lang="tr-TR" dirty="0" smtClean="0"/>
              <a:t>önermiştir.</a:t>
            </a:r>
          </a:p>
          <a:p>
            <a:pPr algn="just"/>
            <a:r>
              <a:rPr lang="tr-TR" dirty="0" smtClean="0"/>
              <a:t>Güvenli </a:t>
            </a:r>
            <a:r>
              <a:rPr lang="tr-TR" dirty="0"/>
              <a:t>(</a:t>
            </a:r>
            <a:r>
              <a:rPr lang="tr-TR" dirty="0" err="1"/>
              <a:t>secure</a:t>
            </a:r>
            <a:r>
              <a:rPr lang="tr-TR" dirty="0"/>
              <a:t>) bağlanma stilindeki bireyler hem </a:t>
            </a:r>
            <a:r>
              <a:rPr lang="tr-TR" dirty="0" smtClean="0"/>
              <a:t>kendilerine</a:t>
            </a:r>
            <a:r>
              <a:rPr lang="tr-TR" dirty="0"/>
              <a:t>, hem de başkalarına ilişkin olarak olumlu bilişsel modellere sahiptir. Saplantılı (</a:t>
            </a:r>
            <a:r>
              <a:rPr lang="tr-TR" dirty="0" err="1"/>
              <a:t>preoccupied</a:t>
            </a:r>
            <a:r>
              <a:rPr lang="tr-TR" dirty="0"/>
              <a:t>) bağlanma stilindeki bireyler olumsuz benlik olumlu başkaları modeline sahiptir. Kayıtsız (</a:t>
            </a:r>
            <a:r>
              <a:rPr lang="tr-TR" dirty="0" err="1"/>
              <a:t>dismissing</a:t>
            </a:r>
            <a:r>
              <a:rPr lang="tr-TR" dirty="0"/>
              <a:t>) bağlanma stilindeki bireyler olumlu benlik olumsuz başkaları modeline sahiptir. Son olarak korkulu (</a:t>
            </a:r>
            <a:r>
              <a:rPr lang="tr-TR" dirty="0" err="1"/>
              <a:t>fearful</a:t>
            </a:r>
            <a:r>
              <a:rPr lang="tr-TR" dirty="0"/>
              <a:t>) bağlanma stilindeki bireyler ise olumsuz benlik ve olumsuz başkaları modeline </a:t>
            </a:r>
            <a:r>
              <a:rPr lang="tr-TR" dirty="0" smtClean="0"/>
              <a:t>sahiptirler.</a:t>
            </a:r>
            <a:endParaRPr lang="tr-TR" dirty="0"/>
          </a:p>
        </p:txBody>
      </p:sp>
    </p:spTree>
    <p:extLst>
      <p:ext uri="{BB962C8B-B14F-4D97-AF65-F5344CB8AC3E}">
        <p14:creationId xmlns:p14="http://schemas.microsoft.com/office/powerpoint/2010/main" val="36884315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BENLİK GELİŞİMİ</a:t>
            </a:r>
            <a:br>
              <a:rPr lang="tr-TR" dirty="0" smtClean="0"/>
            </a:br>
            <a:r>
              <a:rPr lang="tr-TR" dirty="0"/>
              <a:t/>
            </a:r>
            <a:br>
              <a:rPr lang="tr-TR" dirty="0"/>
            </a:br>
            <a:r>
              <a:rPr lang="tr-TR" i="1" u="sng" dirty="0" smtClean="0"/>
              <a:t>öz-farkındalık</a:t>
            </a:r>
            <a:endParaRPr lang="tr-TR" i="1" u="sng" dirty="0"/>
          </a:p>
        </p:txBody>
      </p:sp>
      <p:sp>
        <p:nvSpPr>
          <p:cNvPr id="3" name="İçerik Yer Tutucusu 2"/>
          <p:cNvSpPr>
            <a:spLocks noGrp="1"/>
          </p:cNvSpPr>
          <p:nvPr>
            <p:ph idx="1"/>
          </p:nvPr>
        </p:nvSpPr>
        <p:spPr/>
        <p:txBody>
          <a:bodyPr/>
          <a:lstStyle/>
          <a:p>
            <a:r>
              <a:rPr lang="tr-TR" dirty="0" smtClean="0"/>
              <a:t>İlk birkaç ayın sonunda bebekler kendi görsel imgeleri ile diğer uyaranlar arasında farkı fark ederler. Ayrı bir varlık olarak kendi bedenlerine dair algıları oluşmaya başlar. Başkalarının video görüntülerine kendilerininkinden daha uzun bakarlar. </a:t>
            </a:r>
            <a:endParaRPr lang="tr-TR" dirty="0"/>
          </a:p>
        </p:txBody>
      </p:sp>
    </p:spTree>
    <p:extLst>
      <p:ext uri="{BB962C8B-B14F-4D97-AF65-F5344CB8AC3E}">
        <p14:creationId xmlns:p14="http://schemas.microsoft.com/office/powerpoint/2010/main" val="7142346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Yüreme</a:t>
            </a:r>
            <a:r>
              <a:rPr lang="tr-TR" dirty="0" smtClean="0"/>
              <a:t> çağındaki çocuklar (12-18) beden farkındalığını oluştururlar ancak kendi bedenlerine ilişkin ölçek hataları vardır ve küçük şeyleri giymeye, dar yerlerden geçmeye çalışabilirler. </a:t>
            </a:r>
          </a:p>
          <a:p>
            <a:r>
              <a:rPr lang="tr-TR" dirty="0" smtClean="0"/>
              <a:t>Ancak, açık farkındalık 2 yaşında başlar. Bunun kanıtı küçük bebekler ve 20 aylıklar ile yapılan ayna çalışmalarıdır. </a:t>
            </a:r>
          </a:p>
          <a:p>
            <a:r>
              <a:rPr lang="tr-TR" dirty="0" smtClean="0"/>
              <a:t>2 yaşında çocuklar kendilerini fotoğraflardan tanır ve işaret eder. </a:t>
            </a:r>
            <a:endParaRPr lang="tr-TR" dirty="0"/>
          </a:p>
        </p:txBody>
      </p:sp>
    </p:spTree>
    <p:extLst>
      <p:ext uri="{BB962C8B-B14F-4D97-AF65-F5344CB8AC3E}">
        <p14:creationId xmlns:p14="http://schemas.microsoft.com/office/powerpoint/2010/main" val="2424286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Öz denetim</a:t>
            </a:r>
            <a:endParaRPr lang="tr-TR" dirty="0"/>
          </a:p>
        </p:txBody>
      </p:sp>
      <p:sp>
        <p:nvSpPr>
          <p:cNvPr id="3" name="İçerik Yer Tutucusu 2"/>
          <p:cNvSpPr>
            <a:spLocks noGrp="1"/>
          </p:cNvSpPr>
          <p:nvPr>
            <p:ph idx="1"/>
          </p:nvPr>
        </p:nvSpPr>
        <p:spPr/>
        <p:txBody>
          <a:bodyPr/>
          <a:lstStyle/>
          <a:p>
            <a:r>
              <a:rPr lang="tr-TR" dirty="0"/>
              <a:t>Öz farkındalık, öz denetimin ön koşuludur. </a:t>
            </a:r>
          </a:p>
          <a:p>
            <a:endParaRPr lang="tr-TR" dirty="0" smtClean="0"/>
          </a:p>
          <a:p>
            <a:r>
              <a:rPr lang="tr-TR" dirty="0" smtClean="0"/>
              <a:t>Özdenetim, çocukların dürtülerini kasıtlı olarak engellemesi, olumsuz duygularıyla baş etmesi ve sosyal açıdan kabul edilebilir davranışlar sergilemesi yani çaba ile kontrol sağlama olarak tanımlanabilir. </a:t>
            </a:r>
            <a:endParaRPr lang="tr-TR" dirty="0"/>
          </a:p>
        </p:txBody>
      </p:sp>
    </p:spTree>
    <p:extLst>
      <p:ext uri="{BB962C8B-B14F-4D97-AF65-F5344CB8AC3E}">
        <p14:creationId xmlns:p14="http://schemas.microsoft.com/office/powerpoint/2010/main" val="4003725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Öz denetim </a:t>
            </a:r>
            <a:endParaRPr lang="tr-TR" dirty="0"/>
          </a:p>
        </p:txBody>
      </p:sp>
      <p:sp>
        <p:nvSpPr>
          <p:cNvPr id="3" name="İçerik Yer Tutucusu 2"/>
          <p:cNvSpPr>
            <a:spLocks noGrp="1"/>
          </p:cNvSpPr>
          <p:nvPr>
            <p:ph idx="1"/>
          </p:nvPr>
        </p:nvSpPr>
        <p:spPr/>
        <p:txBody>
          <a:bodyPr/>
          <a:lstStyle/>
          <a:p>
            <a:r>
              <a:rPr lang="tr-TR" dirty="0" smtClean="0"/>
              <a:t>Öz denetim becerisi, 10 ay civarında kendini belli eder, bebek dikkatini kendi tercihi doğrultusunda yönlendirir. </a:t>
            </a:r>
          </a:p>
          <a:p>
            <a:r>
              <a:rPr lang="tr-TR" dirty="0" smtClean="0"/>
              <a:t>12-18 ay dolaylarında bebekler, yetişkinlerin onlardan beklentilerine uyum sağlamaya, basit rica ve komutlara uymaya başlarlar. </a:t>
            </a:r>
          </a:p>
          <a:p>
            <a:r>
              <a:rPr lang="tr-TR" dirty="0" smtClean="0"/>
              <a:t>«doyumu erteleme» görevleri, 1,5- 3 yaş çocuklarının heyecan verici bir etkinliği yapmadan önce bekleme kapasitelerinin arttığını göstermektedir. </a:t>
            </a:r>
          </a:p>
          <a:p>
            <a:endParaRPr lang="tr-TR" dirty="0" smtClean="0"/>
          </a:p>
        </p:txBody>
      </p:sp>
    </p:spTree>
    <p:extLst>
      <p:ext uri="{BB962C8B-B14F-4D97-AF65-F5344CB8AC3E}">
        <p14:creationId xmlns:p14="http://schemas.microsoft.com/office/powerpoint/2010/main" val="2298854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Güven anneler -</a:t>
            </a:r>
            <a:r>
              <a:rPr lang="tr-TR" i="1" dirty="0" smtClean="0"/>
              <a:t>ve babalar elbette</a:t>
            </a:r>
            <a:r>
              <a:rPr lang="tr-TR" dirty="0" smtClean="0"/>
              <a:t>- ve bebekler davranışlarını birbirlerinin mizaçlarına ve gereksinimlerine eş </a:t>
            </a:r>
            <a:r>
              <a:rPr lang="tr-TR" dirty="0" err="1" smtClean="0"/>
              <a:t>güdümlendikleri</a:t>
            </a:r>
            <a:r>
              <a:rPr lang="tr-TR" dirty="0" smtClean="0"/>
              <a:t>, tutarlı ve sağ duyulu oldukları zaman doğar.</a:t>
            </a:r>
          </a:p>
          <a:p>
            <a:r>
              <a:rPr lang="tr-TR" dirty="0" err="1" smtClean="0"/>
              <a:t>Erikson’a</a:t>
            </a:r>
            <a:r>
              <a:rPr lang="tr-TR" dirty="0" smtClean="0"/>
              <a:t> göre güven ilişkisinin temelinde beslenme vardır. </a:t>
            </a:r>
          </a:p>
          <a:p>
            <a:r>
              <a:rPr lang="tr-TR" dirty="0" smtClean="0"/>
              <a:t>Hem annenin hem de bebeğin davranışı bilinçdışı ve diğerinin gereksinmeleriyle ilişkisiz göründüğü </a:t>
            </a:r>
            <a:r>
              <a:rPr lang="tr-TR" dirty="0" err="1" smtClean="0"/>
              <a:t>zamangüvensilik</a:t>
            </a:r>
            <a:r>
              <a:rPr lang="tr-TR" dirty="0" smtClean="0"/>
              <a:t> doğar. </a:t>
            </a:r>
            <a:endParaRPr lang="tr-TR" dirty="0"/>
          </a:p>
        </p:txBody>
      </p:sp>
    </p:spTree>
    <p:extLst>
      <p:ext uri="{BB962C8B-B14F-4D97-AF65-F5344CB8AC3E}">
        <p14:creationId xmlns:p14="http://schemas.microsoft.com/office/powerpoint/2010/main" val="3365804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Özerkliğe karşı utanç ve kuşku 	</a:t>
            </a:r>
            <a:endParaRPr lang="tr-TR" dirty="0"/>
          </a:p>
        </p:txBody>
      </p:sp>
      <p:sp>
        <p:nvSpPr>
          <p:cNvPr id="3" name="İçerik Yer Tutucusu 2"/>
          <p:cNvSpPr>
            <a:spLocks noGrp="1"/>
          </p:cNvSpPr>
          <p:nvPr>
            <p:ph idx="1"/>
          </p:nvPr>
        </p:nvSpPr>
        <p:spPr/>
        <p:txBody>
          <a:bodyPr/>
          <a:lstStyle/>
          <a:p>
            <a:r>
              <a:rPr lang="tr-TR" dirty="0" smtClean="0"/>
              <a:t>Ya bağımsızlık ve kendine güven duygusunun ya da utanç ve kuşku duygusunun doruğa çıktığı bir bunalımı içerir.</a:t>
            </a:r>
          </a:p>
          <a:p>
            <a:r>
              <a:rPr lang="tr-TR" dirty="0" smtClean="0"/>
              <a:t>Çocuk ve çevresi arasında çatışma</a:t>
            </a:r>
          </a:p>
        </p:txBody>
      </p:sp>
    </p:spTree>
    <p:extLst>
      <p:ext uri="{BB962C8B-B14F-4D97-AF65-F5344CB8AC3E}">
        <p14:creationId xmlns:p14="http://schemas.microsoft.com/office/powerpoint/2010/main" val="2682298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DUYGUSAL GELİŞİM</a:t>
            </a:r>
            <a:endParaRPr lang="tr-TR" dirty="0"/>
          </a:p>
        </p:txBody>
      </p:sp>
      <p:sp>
        <p:nvSpPr>
          <p:cNvPr id="3" name="İçerik Yer Tutucusu 2"/>
          <p:cNvSpPr>
            <a:spLocks noGrp="1"/>
          </p:cNvSpPr>
          <p:nvPr>
            <p:ph idx="1"/>
          </p:nvPr>
        </p:nvSpPr>
        <p:spPr/>
        <p:txBody>
          <a:bodyPr/>
          <a:lstStyle/>
          <a:p>
            <a:r>
              <a:rPr lang="tr-TR" dirty="0" smtClean="0"/>
              <a:t>Bebeklerin duygularını inceleyen araştırmalar, onların yüz ifadelerine dayanır. Ancak bu hataya açık bir yöntemdir. </a:t>
            </a:r>
            <a:endParaRPr lang="tr-TR" dirty="0"/>
          </a:p>
        </p:txBody>
      </p:sp>
    </p:spTree>
    <p:extLst>
      <p:ext uri="{BB962C8B-B14F-4D97-AF65-F5344CB8AC3E}">
        <p14:creationId xmlns:p14="http://schemas.microsoft.com/office/powerpoint/2010/main" val="2338795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TEMEL DUYGULARIN GELİŞİMİ</a:t>
            </a:r>
            <a:endParaRPr lang="tr-TR" dirty="0"/>
          </a:p>
        </p:txBody>
      </p:sp>
      <p:sp>
        <p:nvSpPr>
          <p:cNvPr id="3" name="İçerik Yer Tutucusu 2"/>
          <p:cNvSpPr>
            <a:spLocks noGrp="1"/>
          </p:cNvSpPr>
          <p:nvPr>
            <p:ph idx="1"/>
          </p:nvPr>
        </p:nvSpPr>
        <p:spPr/>
        <p:txBody>
          <a:bodyPr/>
          <a:lstStyle/>
          <a:p>
            <a:r>
              <a:rPr lang="tr-TR" dirty="0" smtClean="0"/>
              <a:t>İnsanlarda ve diğer primatlarda ortak olan duygular; mutluluk, ilgi, şaşırma, korku, öfke, üzüntü ve tiksinmedir. </a:t>
            </a:r>
          </a:p>
          <a:p>
            <a:endParaRPr lang="tr-TR" dirty="0"/>
          </a:p>
          <a:p>
            <a:r>
              <a:rPr lang="tr-TR" dirty="0" smtClean="0"/>
              <a:t>Bebeklerde iki temel evrensel uyarılma durumu vardır; haz ve acı. Ancak merkezi sinir sistemi geliştikçe ve farklı yaşantılar deneyimlendikçe duyguları ifade eden ayrı beceriler örgütlenir.</a:t>
            </a:r>
            <a:endParaRPr lang="tr-TR" dirty="0"/>
          </a:p>
        </p:txBody>
      </p:sp>
    </p:spTree>
    <p:extLst>
      <p:ext uri="{BB962C8B-B14F-4D97-AF65-F5344CB8AC3E}">
        <p14:creationId xmlns:p14="http://schemas.microsoft.com/office/powerpoint/2010/main" val="1062016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Mutluluk </a:t>
            </a:r>
            <a:endParaRPr lang="tr-TR" dirty="0"/>
          </a:p>
        </p:txBody>
      </p:sp>
      <p:sp>
        <p:nvSpPr>
          <p:cNvPr id="3" name="İçerik Yer Tutucusu 2"/>
          <p:cNvSpPr>
            <a:spLocks noGrp="1"/>
          </p:cNvSpPr>
          <p:nvPr>
            <p:ph idx="1"/>
          </p:nvPr>
        </p:nvSpPr>
        <p:spPr/>
        <p:txBody>
          <a:bodyPr/>
          <a:lstStyle/>
          <a:p>
            <a:r>
              <a:rPr lang="tr-TR" dirty="0" smtClean="0"/>
              <a:t>Yeni doğan ilk haftalarda ihtiyaçları karşılandığında ve temas, dokunuş sallanma gibi durumlarda,</a:t>
            </a:r>
          </a:p>
          <a:p>
            <a:r>
              <a:rPr lang="tr-TR" dirty="0" smtClean="0"/>
              <a:t>Birinci ayın sonunda ilginç (hızlı ve renkli) görüntüler karşısında gülümserler</a:t>
            </a:r>
          </a:p>
          <a:p>
            <a:r>
              <a:rPr lang="tr-TR" dirty="0" smtClean="0"/>
              <a:t>6-10 hafta arasında ana </a:t>
            </a:r>
            <a:r>
              <a:rPr lang="tr-TR" dirty="0"/>
              <a:t>baba ile etkileşim başlatmak için kullanılan </a:t>
            </a:r>
            <a:r>
              <a:rPr lang="tr-TR" dirty="0" smtClean="0"/>
              <a:t> sosyal gülümseme ortaya çıkar. </a:t>
            </a:r>
            <a:endParaRPr lang="tr-TR" dirty="0"/>
          </a:p>
        </p:txBody>
      </p:sp>
    </p:spTree>
    <p:extLst>
      <p:ext uri="{BB962C8B-B14F-4D97-AF65-F5344CB8AC3E}">
        <p14:creationId xmlns:p14="http://schemas.microsoft.com/office/powerpoint/2010/main" val="3920563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Öfke ve üzüntü</a:t>
            </a:r>
            <a:endParaRPr lang="tr-TR" dirty="0"/>
          </a:p>
        </p:txBody>
      </p:sp>
      <p:sp>
        <p:nvSpPr>
          <p:cNvPr id="3" name="İçerik Yer Tutucusu 2"/>
          <p:cNvSpPr>
            <a:spLocks noGrp="1"/>
          </p:cNvSpPr>
          <p:nvPr>
            <p:ph idx="1"/>
          </p:nvPr>
        </p:nvSpPr>
        <p:spPr/>
        <p:txBody>
          <a:bodyPr/>
          <a:lstStyle/>
          <a:p>
            <a:r>
              <a:rPr lang="tr-TR" dirty="0" err="1" smtClean="0"/>
              <a:t>Varolan</a:t>
            </a:r>
            <a:r>
              <a:rPr lang="tr-TR" dirty="0" smtClean="0"/>
              <a:t> durumdan hoşnutsuzluğu (açlık, acı, uyaran azlığı-fazlalığı) belirtme davranışı  </a:t>
            </a:r>
            <a:r>
              <a:rPr lang="tr-TR" dirty="0" err="1" smtClean="0"/>
              <a:t>yenidoğanda</a:t>
            </a:r>
            <a:r>
              <a:rPr lang="tr-TR" dirty="0" smtClean="0"/>
              <a:t> gözlemlenir.</a:t>
            </a:r>
          </a:p>
          <a:p>
            <a:r>
              <a:rPr lang="tr-TR" dirty="0" smtClean="0"/>
              <a:t>1,5 yaştan 2 yaşa doğru öfke ifadelerinin sıklığı ve yoğunluğu artar. </a:t>
            </a:r>
            <a:endParaRPr lang="tr-TR" dirty="0"/>
          </a:p>
          <a:p>
            <a:r>
              <a:rPr lang="tr-TR" dirty="0" smtClean="0"/>
              <a:t>Eylemlerini ve eylemlerinin sonuçlarını kontrol edemediklerinde öfke tepkisi ortaya çıkar.</a:t>
            </a:r>
          </a:p>
          <a:p>
            <a:r>
              <a:rPr lang="tr-TR" dirty="0" smtClean="0"/>
              <a:t>Öfkenin uyum sağlayıcı yanı vardır, bebeğin kendini korumasına, bir engeli aşmasına, sıkıntısını gidermesi için bakım vereni harekete geçirmeye ve ayrılığın uzamamasına yol açar. </a:t>
            </a:r>
            <a:endParaRPr lang="tr-TR" dirty="0"/>
          </a:p>
        </p:txBody>
      </p:sp>
    </p:spTree>
    <p:extLst>
      <p:ext uri="{BB962C8B-B14F-4D97-AF65-F5344CB8AC3E}">
        <p14:creationId xmlns:p14="http://schemas.microsoft.com/office/powerpoint/2010/main" val="2264927316"/>
      </p:ext>
    </p:extLst>
  </p:cSld>
  <p:clrMapOvr>
    <a:masterClrMapping/>
  </p:clrMapOvr>
</p:sld>
</file>

<file path=ppt/theme/theme1.xml><?xml version="1.0" encoding="utf-8"?>
<a:theme xmlns:a="http://schemas.openxmlformats.org/drawingml/2006/main" name="Çerçeve">
  <a:themeElements>
    <a:clrScheme name="Fram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39D77354-939E-4A26-AE51-B3F9618B14B7}"/>
    </a:ext>
  </a:extLst>
</a:theme>
</file>

<file path=docProps/app.xml><?xml version="1.0" encoding="utf-8"?>
<Properties xmlns="http://schemas.openxmlformats.org/officeDocument/2006/extended-properties" xmlns:vt="http://schemas.openxmlformats.org/officeDocument/2006/docPropsVTypes">
  <Template>TM03457475[[fn=Çerçeve]]</Template>
  <TotalTime>269</TotalTime>
  <Words>1715</Words>
  <Application>Microsoft Office PowerPoint</Application>
  <PresentationFormat>Geniş ekran</PresentationFormat>
  <Paragraphs>108</Paragraphs>
  <Slides>34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34</vt:i4>
      </vt:variant>
    </vt:vector>
  </HeadingPairs>
  <TitlesOfParts>
    <vt:vector size="38" baseType="lpstr">
      <vt:lpstr>Corbel</vt:lpstr>
      <vt:lpstr>Wingdings</vt:lpstr>
      <vt:lpstr>Wingdings 2</vt:lpstr>
      <vt:lpstr>Çerçeve</vt:lpstr>
      <vt:lpstr>Bebeklik ve Yürüme Çağında Duygusal ve Sosyal Gelişim</vt:lpstr>
      <vt:lpstr>Erik Erikson ve psikososyal gelişim kuramı</vt:lpstr>
      <vt:lpstr>Güvene karşı güvensizlik </vt:lpstr>
      <vt:lpstr>PowerPoint Sunusu</vt:lpstr>
      <vt:lpstr>Özerkliğe karşı utanç ve kuşku  </vt:lpstr>
      <vt:lpstr>DUYGUSAL GELİŞİM</vt:lpstr>
      <vt:lpstr>TEMEL DUYGULARIN GELİŞİMİ</vt:lpstr>
      <vt:lpstr>Mutluluk </vt:lpstr>
      <vt:lpstr>Öfke ve üzüntü</vt:lpstr>
      <vt:lpstr>Korku </vt:lpstr>
      <vt:lpstr>Yabancı korkusu için ne yapılabilir?</vt:lpstr>
      <vt:lpstr>PowerPoint Sunusu</vt:lpstr>
      <vt:lpstr>Başkalarının duygularını anlamak </vt:lpstr>
      <vt:lpstr>PowerPoint Sunusu</vt:lpstr>
      <vt:lpstr>İkincil Duygular  </vt:lpstr>
      <vt:lpstr>PowerPoint Sunusu</vt:lpstr>
      <vt:lpstr>PowerPoint Sunusu</vt:lpstr>
      <vt:lpstr>Duygusal öz düzenleme </vt:lpstr>
      <vt:lpstr>PowerPoint Sunusu</vt:lpstr>
      <vt:lpstr>       !</vt:lpstr>
      <vt:lpstr>PowerPoint Sunusu</vt:lpstr>
      <vt:lpstr>Mizaç</vt:lpstr>
      <vt:lpstr>BAĞLANMA</vt:lpstr>
      <vt:lpstr>PowerPoint Sunusu</vt:lpstr>
      <vt:lpstr>Bağlanmanın Aşamaları</vt:lpstr>
      <vt:lpstr>PowerPoint Sunusu</vt:lpstr>
      <vt:lpstr>Sayfa 266, ilk cümle çeviri düzeltme</vt:lpstr>
      <vt:lpstr>Mary Ainsworth ve yabancı durum testi</vt:lpstr>
      <vt:lpstr>Bağlanma Güvenliğini Etkileyen Faktörler</vt:lpstr>
      <vt:lpstr>PowerPoint Sunusu</vt:lpstr>
      <vt:lpstr>BENLİK GELİŞİMİ  öz-farkındalık</vt:lpstr>
      <vt:lpstr>PowerPoint Sunusu</vt:lpstr>
      <vt:lpstr>Öz denetim</vt:lpstr>
      <vt:lpstr>Öz denetim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Bebeklik ve Yürüme Çağında Duygusal ve Sosyal Gelişim</dc:title>
  <dc:creator>EYLEMTURK</dc:creator>
  <cp:lastModifiedBy>EYLEMTURK</cp:lastModifiedBy>
  <cp:revision>27</cp:revision>
  <dcterms:created xsi:type="dcterms:W3CDTF">2018-04-10T12:24:10Z</dcterms:created>
  <dcterms:modified xsi:type="dcterms:W3CDTF">2018-04-12T14:15:48Z</dcterms:modified>
</cp:coreProperties>
</file>