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89" r:id="rId1"/>
  </p:sldMasterIdLst>
  <p:sldIdLst>
    <p:sldId id="285" r:id="rId2"/>
    <p:sldId id="256" r:id="rId3"/>
    <p:sldId id="257" r:id="rId4"/>
    <p:sldId id="263" r:id="rId5"/>
    <p:sldId id="259" r:id="rId6"/>
    <p:sldId id="262" r:id="rId7"/>
    <p:sldId id="260" r:id="rId8"/>
    <p:sldId id="261" r:id="rId9"/>
    <p:sldId id="268" r:id="rId10"/>
    <p:sldId id="267" r:id="rId11"/>
    <p:sldId id="266" r:id="rId12"/>
    <p:sldId id="265" r:id="rId13"/>
    <p:sldId id="264" r:id="rId14"/>
    <p:sldId id="271" r:id="rId15"/>
    <p:sldId id="269" r:id="rId16"/>
    <p:sldId id="274" r:id="rId17"/>
    <p:sldId id="273" r:id="rId18"/>
    <p:sldId id="272" r:id="rId19"/>
    <p:sldId id="275" r:id="rId20"/>
    <p:sldId id="276" r:id="rId21"/>
    <p:sldId id="280" r:id="rId22"/>
    <p:sldId id="279" r:id="rId23"/>
    <p:sldId id="278" r:id="rId24"/>
    <p:sldId id="277" r:id="rId25"/>
    <p:sldId id="284" r:id="rId26"/>
    <p:sldId id="283" r:id="rId27"/>
    <p:sldId id="282" r:id="rId28"/>
    <p:sldId id="281" r:id="rId2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4" d="100"/>
          <a:sy n="64" d="100"/>
        </p:scale>
        <p:origin x="90" y="21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tr-TR" smtClean="0"/>
              <a:t>Asıl başlık stili için tıklatın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B7EB4726-2AE0-4D09-BD2B-737A54E575BD}" type="datetimeFigureOut">
              <a:rPr lang="tr-TR" smtClean="0"/>
              <a:t>14.12.2017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36870675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7EB4726-2AE0-4D09-BD2B-737A54E575BD}" type="datetimeFigureOut">
              <a:rPr lang="tr-TR" smtClean="0"/>
              <a:t>14.12.2017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37018135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7EB4726-2AE0-4D09-BD2B-737A54E575BD}" type="datetimeFigureOut">
              <a:rPr lang="tr-TR" smtClean="0"/>
              <a:t>14.12.2017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25252191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tr-TR" smtClean="0"/>
              <a:t>Asıl başlık stili için tıklatın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smtClean="0"/>
              <a:t>Asıl metin stillerini düzenlemek için tıklatın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7EB4726-2AE0-4D09-BD2B-737A54E575BD}" type="datetimeFigureOut">
              <a:rPr lang="tr-TR" smtClean="0"/>
              <a:t>14.12.2017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0416685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7EB4726-2AE0-4D09-BD2B-737A54E575BD}" type="datetimeFigureOut">
              <a:rPr lang="tr-TR" smtClean="0"/>
              <a:t>14.12.2017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38992667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7EB4726-2AE0-4D09-BD2B-737A54E575BD}" type="datetimeFigureOut">
              <a:rPr lang="tr-TR" smtClean="0"/>
              <a:t>14.12.2017</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24222180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7EB4726-2AE0-4D09-BD2B-737A54E575BD}" type="datetimeFigureOut">
              <a:rPr lang="tr-TR" smtClean="0"/>
              <a:t>14.12.2017</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42355846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7EB4726-2AE0-4D09-BD2B-737A54E575BD}" type="datetimeFigureOut">
              <a:rPr lang="tr-TR" smtClean="0"/>
              <a:t>14.12.2017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67409443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7EB4726-2AE0-4D09-BD2B-737A54E575BD}" type="datetimeFigureOut">
              <a:rPr lang="tr-TR" smtClean="0"/>
              <a:t>14.12.2017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29752222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p>
            <a:fld id="{B7EB4726-2AE0-4D09-BD2B-737A54E575BD}" type="datetimeFigureOut">
              <a:rPr lang="tr-TR" smtClean="0"/>
              <a:t>14.12.2017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107628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7EB4726-2AE0-4D09-BD2B-737A54E575BD}" type="datetimeFigureOut">
              <a:rPr lang="tr-TR" smtClean="0"/>
              <a:t>14.12.2017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21930208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B7EB4726-2AE0-4D09-BD2B-737A54E575BD}" type="datetimeFigureOut">
              <a:rPr lang="tr-TR" smtClean="0"/>
              <a:t>14.12.2017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18840400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7EB4726-2AE0-4D09-BD2B-737A54E575BD}" type="datetimeFigureOut">
              <a:rPr lang="tr-TR" smtClean="0"/>
              <a:t>14.12.2017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19023948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7" name="Date Placeholder 2"/>
          <p:cNvSpPr>
            <a:spLocks noGrp="1"/>
          </p:cNvSpPr>
          <p:nvPr>
            <p:ph type="dt" sz="half" idx="10"/>
          </p:nvPr>
        </p:nvSpPr>
        <p:spPr/>
        <p:txBody>
          <a:bodyPr/>
          <a:lstStyle/>
          <a:p>
            <a:fld id="{B7EB4726-2AE0-4D09-BD2B-737A54E575BD}" type="datetimeFigureOut">
              <a:rPr lang="tr-TR" smtClean="0"/>
              <a:t>14.12.2017</a:t>
            </a:fld>
            <a:endParaRPr lang="tr-TR"/>
          </a:p>
        </p:txBody>
      </p:sp>
      <p:sp>
        <p:nvSpPr>
          <p:cNvPr id="5" name="Footer Placeholder 3"/>
          <p:cNvSpPr>
            <a:spLocks noGrp="1"/>
          </p:cNvSpPr>
          <p:nvPr>
            <p:ph type="ftr" sz="quarter" idx="11"/>
          </p:nvPr>
        </p:nvSpPr>
        <p:spPr/>
        <p:txBody>
          <a:bodyPr/>
          <a:lstStyle/>
          <a:p>
            <a:endParaRPr lang="tr-TR"/>
          </a:p>
        </p:txBody>
      </p:sp>
      <p:sp>
        <p:nvSpPr>
          <p:cNvPr id="6" name="Slide Number Placeholder 4"/>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33191298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B7EB4726-2AE0-4D09-BD2B-737A54E575BD}" type="datetimeFigureOut">
              <a:rPr lang="tr-TR" smtClean="0"/>
              <a:t>14.12.2017</a:t>
            </a:fld>
            <a:endParaRPr lang="tr-TR"/>
          </a:p>
        </p:txBody>
      </p:sp>
      <p:sp>
        <p:nvSpPr>
          <p:cNvPr id="5" name="Footer Placeholder 2"/>
          <p:cNvSpPr>
            <a:spLocks noGrp="1"/>
          </p:cNvSpPr>
          <p:nvPr>
            <p:ph type="ftr" sz="quarter" idx="11"/>
          </p:nvPr>
        </p:nvSpPr>
        <p:spPr/>
        <p:txBody>
          <a:bodyPr/>
          <a:lstStyle/>
          <a:p>
            <a:endParaRPr lang="tr-TR"/>
          </a:p>
        </p:txBody>
      </p:sp>
      <p:sp>
        <p:nvSpPr>
          <p:cNvPr id="6" name="Slide Number Placeholder 3"/>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38264765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7" name="Date Placeholder 4"/>
          <p:cNvSpPr>
            <a:spLocks noGrp="1"/>
          </p:cNvSpPr>
          <p:nvPr>
            <p:ph type="dt" sz="half" idx="10"/>
          </p:nvPr>
        </p:nvSpPr>
        <p:spPr/>
        <p:txBody>
          <a:bodyPr/>
          <a:lstStyle/>
          <a:p>
            <a:fld id="{B7EB4726-2AE0-4D09-BD2B-737A54E575BD}" type="datetimeFigureOut">
              <a:rPr lang="tr-TR" smtClean="0"/>
              <a:t>14.12.2017</a:t>
            </a:fld>
            <a:endParaRPr lang="tr-TR"/>
          </a:p>
        </p:txBody>
      </p:sp>
      <p:sp>
        <p:nvSpPr>
          <p:cNvPr id="5" name="Footer Placeholder 5"/>
          <p:cNvSpPr>
            <a:spLocks noGrp="1"/>
          </p:cNvSpPr>
          <p:nvPr>
            <p:ph type="ftr" sz="quarter" idx="11"/>
          </p:nvPr>
        </p:nvSpPr>
        <p:spPr/>
        <p:txBody>
          <a:bodyPr/>
          <a:lstStyle/>
          <a:p>
            <a:endParaRPr lang="tr-TR"/>
          </a:p>
        </p:txBody>
      </p:sp>
      <p:sp>
        <p:nvSpPr>
          <p:cNvPr id="6" name="Slide Number Placeholder 6"/>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1760962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7EB4726-2AE0-4D09-BD2B-737A54E575BD}" type="datetimeFigureOut">
              <a:rPr lang="tr-TR" smtClean="0"/>
              <a:t>14.12.2017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41852098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B7EB4726-2AE0-4D09-BD2B-737A54E575BD}" type="datetimeFigureOut">
              <a:rPr lang="tr-TR" smtClean="0"/>
              <a:t>14.12.2017</a:t>
            </a:fld>
            <a:endParaRPr lang="tr-T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tr-T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CD92481F-79FC-4EEE-BCE8-E9AC97CA4828}" type="slidenum">
              <a:rPr lang="tr-TR" smtClean="0"/>
              <a:t>‹#›</a:t>
            </a:fld>
            <a:endParaRPr lang="tr-TR"/>
          </a:p>
        </p:txBody>
      </p:sp>
    </p:spTree>
    <p:extLst>
      <p:ext uri="{BB962C8B-B14F-4D97-AF65-F5344CB8AC3E}">
        <p14:creationId xmlns:p14="http://schemas.microsoft.com/office/powerpoint/2010/main" val="1653403575"/>
      </p:ext>
    </p:extLst>
  </p:cSld>
  <p:clrMap bg1="dk1" tx1="lt1" bg2="dk2" tx2="lt2" accent1="accent1" accent2="accent2" accent3="accent3" accent4="accent4" accent5="accent5" accent6="accent6" hlink="hlink" folHlink="folHlink"/>
  <p:sldLayoutIdLst>
    <p:sldLayoutId id="2147484090" r:id="rId1"/>
    <p:sldLayoutId id="2147484091" r:id="rId2"/>
    <p:sldLayoutId id="2147484092" r:id="rId3"/>
    <p:sldLayoutId id="2147484093" r:id="rId4"/>
    <p:sldLayoutId id="2147484094" r:id="rId5"/>
    <p:sldLayoutId id="2147484095" r:id="rId6"/>
    <p:sldLayoutId id="2147484096" r:id="rId7"/>
    <p:sldLayoutId id="2147484097" r:id="rId8"/>
    <p:sldLayoutId id="2147484098" r:id="rId9"/>
    <p:sldLayoutId id="2147484099" r:id="rId10"/>
    <p:sldLayoutId id="2147484100" r:id="rId11"/>
    <p:sldLayoutId id="2147484101" r:id="rId12"/>
    <p:sldLayoutId id="2147484102" r:id="rId13"/>
    <p:sldLayoutId id="2147484103" r:id="rId14"/>
    <p:sldLayoutId id="2147484104" r:id="rId15"/>
    <p:sldLayoutId id="2147484105" r:id="rId16"/>
    <p:sldLayoutId id="2147484106"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2042617"/>
          </a:xfrm>
        </p:spPr>
        <p:txBody>
          <a:bodyPr>
            <a:normAutofit/>
          </a:bodyPr>
          <a:lstStyle/>
          <a:p>
            <a:pPr algn="ctr"/>
            <a:r>
              <a:rPr lang="tr-TR" sz="4400" b="1" dirty="0" smtClean="0"/>
              <a:t>TASAVVUF II </a:t>
            </a:r>
            <a:r>
              <a:rPr lang="tr-TR" sz="4400" b="1" dirty="0"/>
              <a:t/>
            </a:r>
            <a:br>
              <a:rPr lang="tr-TR" sz="4400" b="1" dirty="0"/>
            </a:br>
            <a:r>
              <a:rPr lang="tr-TR" sz="4400" b="1" dirty="0" smtClean="0"/>
              <a:t>VIII. YARIYIL GÜZ DÖNEMİ</a:t>
            </a:r>
            <a:endParaRPr lang="tr-TR" sz="4000" b="1" dirty="0"/>
          </a:p>
        </p:txBody>
      </p:sp>
      <p:sp>
        <p:nvSpPr>
          <p:cNvPr id="3" name="Alt Başlık 2"/>
          <p:cNvSpPr>
            <a:spLocks noGrp="1"/>
          </p:cNvSpPr>
          <p:nvPr>
            <p:ph type="subTitle" idx="1"/>
          </p:nvPr>
        </p:nvSpPr>
        <p:spPr>
          <a:xfrm>
            <a:off x="1751012" y="2563317"/>
            <a:ext cx="8689976" cy="3927423"/>
          </a:xfrm>
        </p:spPr>
        <p:txBody>
          <a:bodyPr>
            <a:noAutofit/>
          </a:bodyPr>
          <a:lstStyle/>
          <a:p>
            <a:pPr algn="just"/>
            <a:endParaRPr lang="tr-TR" altLang="tr-TR" sz="2900" b="1" dirty="0">
              <a:solidFill>
                <a:schemeClr val="tx1"/>
              </a:solidFill>
              <a:latin typeface="Arial" panose="020B0604020202020204" pitchFamily="34" charset="0"/>
              <a:cs typeface="Arial" panose="020B0604020202020204" pitchFamily="34" charset="0"/>
            </a:endParaRPr>
          </a:p>
          <a:p>
            <a:pPr algn="ctr"/>
            <a:endParaRPr lang="tr-TR" altLang="tr-TR" sz="2900" b="1" cap="none" dirty="0" smtClean="0">
              <a:solidFill>
                <a:schemeClr val="tx1"/>
              </a:solidFill>
              <a:latin typeface="Arial" panose="020B0604020202020204" pitchFamily="34" charset="0"/>
              <a:ea typeface="Times New Roman" panose="02020603050405020304" pitchFamily="18" charset="0"/>
              <a:cs typeface="Arial" panose="020B0604020202020204" pitchFamily="34" charset="0"/>
            </a:endParaRPr>
          </a:p>
          <a:p>
            <a:pPr algn="ctr"/>
            <a:r>
              <a:rPr lang="tr-TR" altLang="tr-TR" sz="2900" b="1" cap="none"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PROF. DR. AHMET CAHİD HAKSEVER</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7361547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858394"/>
          </a:xfrm>
        </p:spPr>
        <p:txBody>
          <a:bodyPr>
            <a:normAutofit/>
          </a:bodyPr>
          <a:lstStyle/>
          <a:p>
            <a:pPr algn="ctr"/>
            <a:r>
              <a:rPr lang="tr-TR" sz="4400" b="1" dirty="0" smtClean="0"/>
              <a:t>DEĞERLENDİRME VE SONUÇ</a:t>
            </a:r>
            <a:endParaRPr lang="tr-TR" b="1" dirty="0"/>
          </a:p>
        </p:txBody>
      </p:sp>
      <p:sp>
        <p:nvSpPr>
          <p:cNvPr id="3" name="Alt Başlık 2"/>
          <p:cNvSpPr>
            <a:spLocks noGrp="1"/>
          </p:cNvSpPr>
          <p:nvPr>
            <p:ph type="subTitle" idx="1"/>
          </p:nvPr>
        </p:nvSpPr>
        <p:spPr>
          <a:xfrm>
            <a:off x="1751012" y="1603949"/>
            <a:ext cx="8689976" cy="4886792"/>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14. HAFTA  </a:t>
            </a:r>
            <a:endParaRPr lang="tr-TR" sz="2900" b="1" dirty="0" smtClean="0">
              <a:solidFill>
                <a:schemeClr val="tx1"/>
              </a:solidFill>
              <a:latin typeface="Arial" panose="020B0604020202020204" pitchFamily="34" charset="0"/>
              <a:cs typeface="Arial" panose="020B0604020202020204" pitchFamily="34"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Fıkıh</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hadis, tefsir, kelâm gibi ilim dalları da İslam toplumunun içinde bulunduğu şartlardan dolayı bu alanlardaki ihtiyacı karşılamak üzere yöntem, terminoloji ve literatürleriyle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sonradan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teşekkül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etmişlerdir</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Hatta Kur’an-ı okuma usulü diyebileceğimiz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tecvid</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bile sonradan oluşmuş bir ilimdir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4973218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858394"/>
          </a:xfrm>
        </p:spPr>
        <p:txBody>
          <a:bodyPr>
            <a:normAutofit/>
          </a:bodyPr>
          <a:lstStyle/>
          <a:p>
            <a:pPr algn="ctr"/>
            <a:r>
              <a:rPr lang="tr-TR" sz="4400" b="1" dirty="0" smtClean="0"/>
              <a:t>DEĞERLENDİRME VE SONUÇ</a:t>
            </a:r>
            <a:endParaRPr lang="tr-TR" b="1" dirty="0"/>
          </a:p>
        </p:txBody>
      </p:sp>
      <p:sp>
        <p:nvSpPr>
          <p:cNvPr id="3" name="Alt Başlık 2"/>
          <p:cNvSpPr>
            <a:spLocks noGrp="1"/>
          </p:cNvSpPr>
          <p:nvPr>
            <p:ph type="subTitle" idx="1"/>
          </p:nvPr>
        </p:nvSpPr>
        <p:spPr>
          <a:xfrm>
            <a:off x="1751012" y="1603949"/>
            <a:ext cx="8689976" cy="4886792"/>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14. HAFTA  </a:t>
            </a:r>
            <a:endParaRPr lang="tr-TR" sz="2900" b="1" dirty="0" smtClean="0">
              <a:solidFill>
                <a:schemeClr val="tx1"/>
              </a:solidFill>
              <a:latin typeface="Arial" panose="020B0604020202020204" pitchFamily="34" charset="0"/>
              <a:cs typeface="Arial" panose="020B0604020202020204" pitchFamily="34"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Bir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şeyin İslam’dan olup olmaması hususundaki esas kriter, onun aynı kelimelerle ve terim anlamıyla Kur’an’da veya hadislerde geçmesi değil,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nass</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ve sahih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rivâyetlerin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ifade ettiği anlama, gerçekleştirmeyi amaçladığı hedeflere uygunluktur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5715036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858394"/>
          </a:xfrm>
        </p:spPr>
        <p:txBody>
          <a:bodyPr>
            <a:normAutofit/>
          </a:bodyPr>
          <a:lstStyle/>
          <a:p>
            <a:pPr algn="ctr"/>
            <a:r>
              <a:rPr lang="tr-TR" sz="4400" b="1" dirty="0" smtClean="0"/>
              <a:t>DEĞERLENDİRME VE SONUÇ</a:t>
            </a:r>
            <a:endParaRPr lang="tr-TR" b="1" dirty="0"/>
          </a:p>
        </p:txBody>
      </p:sp>
      <p:sp>
        <p:nvSpPr>
          <p:cNvPr id="3" name="Alt Başlık 2"/>
          <p:cNvSpPr>
            <a:spLocks noGrp="1"/>
          </p:cNvSpPr>
          <p:nvPr>
            <p:ph type="subTitle" idx="1"/>
          </p:nvPr>
        </p:nvSpPr>
        <p:spPr>
          <a:xfrm>
            <a:off x="1751012" y="1603949"/>
            <a:ext cx="8689976" cy="4886792"/>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14. HAFTA  </a:t>
            </a:r>
            <a:endParaRPr lang="tr-TR" sz="2900" b="1" dirty="0" smtClean="0">
              <a:solidFill>
                <a:schemeClr val="tx1"/>
              </a:solidFill>
              <a:latin typeface="Arial" panose="020B0604020202020204" pitchFamily="34" charset="0"/>
              <a:cs typeface="Arial" panose="020B0604020202020204" pitchFamily="34"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Tasavvufla ilgili tartışmaların bir diğer nedeni, onun diğer ilimlere göre geç teşekkül etmesidir. Bunun temelde iki nedeni vardır.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1309866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858394"/>
          </a:xfrm>
        </p:spPr>
        <p:txBody>
          <a:bodyPr>
            <a:normAutofit/>
          </a:bodyPr>
          <a:lstStyle/>
          <a:p>
            <a:pPr algn="ctr"/>
            <a:r>
              <a:rPr lang="tr-TR" sz="4400" b="1" dirty="0" smtClean="0"/>
              <a:t>DEĞERLENDİRME VE SONUÇ</a:t>
            </a:r>
            <a:endParaRPr lang="tr-TR" b="1" dirty="0"/>
          </a:p>
        </p:txBody>
      </p:sp>
      <p:sp>
        <p:nvSpPr>
          <p:cNvPr id="3" name="Alt Başlık 2"/>
          <p:cNvSpPr>
            <a:spLocks noGrp="1"/>
          </p:cNvSpPr>
          <p:nvPr>
            <p:ph type="subTitle" idx="1"/>
          </p:nvPr>
        </p:nvSpPr>
        <p:spPr>
          <a:xfrm>
            <a:off x="1751012" y="1603949"/>
            <a:ext cx="8689976" cy="4886792"/>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14. HAFTA  </a:t>
            </a:r>
            <a:endParaRPr lang="tr-TR" sz="2900" b="1" dirty="0" smtClean="0">
              <a:solidFill>
                <a:schemeClr val="tx1"/>
              </a:solidFill>
              <a:latin typeface="Arial" panose="020B0604020202020204" pitchFamily="34" charset="0"/>
              <a:cs typeface="Arial" panose="020B0604020202020204" pitchFamily="34"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İlki tasavvufun, farklı kültür ve medeniyetlerle karşılaşan İslam dünyasında diğer ilim dalları (fıkıh, kelam ve hadis) gibi acil çözüm bekleyen sorunlarının bulunmayışıdır. </a:t>
            </a: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İkincisi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ise tasavvuf terminolojisinin nazari ilimlerden farklı olarak tecrübeye de bağlı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oluşudır</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0850225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858394"/>
          </a:xfrm>
        </p:spPr>
        <p:txBody>
          <a:bodyPr>
            <a:normAutofit/>
          </a:bodyPr>
          <a:lstStyle/>
          <a:p>
            <a:pPr algn="ctr"/>
            <a:r>
              <a:rPr lang="tr-TR" sz="4400" b="1" dirty="0" smtClean="0"/>
              <a:t>DEĞERLENDİRME VE SONUÇ</a:t>
            </a:r>
            <a:endParaRPr lang="tr-TR" b="1" dirty="0"/>
          </a:p>
        </p:txBody>
      </p:sp>
      <p:sp>
        <p:nvSpPr>
          <p:cNvPr id="3" name="Alt Başlık 2"/>
          <p:cNvSpPr>
            <a:spLocks noGrp="1"/>
          </p:cNvSpPr>
          <p:nvPr>
            <p:ph type="subTitle" idx="1"/>
          </p:nvPr>
        </p:nvSpPr>
        <p:spPr>
          <a:xfrm>
            <a:off x="1751012" y="1603949"/>
            <a:ext cx="8689976" cy="4886792"/>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14. HAFTA  </a:t>
            </a:r>
            <a:endParaRPr lang="tr-TR" sz="2900" b="1" dirty="0" smtClean="0">
              <a:solidFill>
                <a:schemeClr val="tx1"/>
              </a:solidFill>
              <a:latin typeface="Arial" panose="020B0604020202020204" pitchFamily="34" charset="0"/>
              <a:cs typeface="Arial" panose="020B0604020202020204" pitchFamily="34"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Tasavvuf, aynı zamanda bir ahlâk ilmi olması hasebiyle İslam filozoflarınca diğer ilimlere referans konumunda, bir çatı ilim olarak da nitelendirilmiştir. </a:t>
            </a: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Tasavvuf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ve diğer ilim dalları, birbirini tamamlayan bir bütündür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9209731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858394"/>
          </a:xfrm>
        </p:spPr>
        <p:txBody>
          <a:bodyPr>
            <a:normAutofit/>
          </a:bodyPr>
          <a:lstStyle/>
          <a:p>
            <a:pPr algn="ctr"/>
            <a:r>
              <a:rPr lang="tr-TR" sz="4400" b="1" dirty="0" smtClean="0"/>
              <a:t>DEĞERLENDİRME VE SONUÇ</a:t>
            </a:r>
            <a:endParaRPr lang="tr-TR" b="1" dirty="0"/>
          </a:p>
        </p:txBody>
      </p:sp>
      <p:sp>
        <p:nvSpPr>
          <p:cNvPr id="3" name="Alt Başlık 2"/>
          <p:cNvSpPr>
            <a:spLocks noGrp="1"/>
          </p:cNvSpPr>
          <p:nvPr>
            <p:ph type="subTitle" idx="1"/>
          </p:nvPr>
        </p:nvSpPr>
        <p:spPr>
          <a:xfrm>
            <a:off x="1751012" y="1603949"/>
            <a:ext cx="8689976" cy="4886792"/>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14. HAFTA  </a:t>
            </a:r>
            <a:endParaRPr lang="tr-TR" sz="2900" b="1" dirty="0" smtClean="0">
              <a:solidFill>
                <a:schemeClr val="tx1"/>
              </a:solidFill>
              <a:latin typeface="Arial" panose="020B0604020202020204" pitchFamily="34" charset="0"/>
              <a:cs typeface="Arial" panose="020B0604020202020204" pitchFamily="34"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Şeriat, tarikat, hakikat, marifet şeklindeki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kategorizasyon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tasavvufun uygulamalı bir ilim şekli oluşuna da dikkat çekmektedir. </a:t>
            </a: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Birer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eğitim kurumu hüviyetini kazanan tekkeler, tasavvufun kurumlaşmış şekli kabul edilen tarikatlar vasıtasıyla insanların meslek ve yaş gruplarına, yaşadıkları bölgelere, ruhi eğilim ve kültür düzeylerine, içinde bulundukları bölgenin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sosyo</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-kültürel durumuna göre yöneldikleri mekânlara dönüşmüştür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10888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858394"/>
          </a:xfrm>
        </p:spPr>
        <p:txBody>
          <a:bodyPr>
            <a:normAutofit/>
          </a:bodyPr>
          <a:lstStyle/>
          <a:p>
            <a:pPr algn="ctr"/>
            <a:r>
              <a:rPr lang="tr-TR" sz="4400" b="1" dirty="0" smtClean="0"/>
              <a:t>DEĞERLENDİRME VE SONUÇ</a:t>
            </a:r>
            <a:endParaRPr lang="tr-TR" b="1" dirty="0"/>
          </a:p>
        </p:txBody>
      </p:sp>
      <p:sp>
        <p:nvSpPr>
          <p:cNvPr id="3" name="Alt Başlık 2"/>
          <p:cNvSpPr>
            <a:spLocks noGrp="1"/>
          </p:cNvSpPr>
          <p:nvPr>
            <p:ph type="subTitle" idx="1"/>
          </p:nvPr>
        </p:nvSpPr>
        <p:spPr>
          <a:xfrm>
            <a:off x="1751012" y="1603949"/>
            <a:ext cx="8689976" cy="4886792"/>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14. HAFTA  </a:t>
            </a:r>
            <a:endParaRPr lang="tr-TR" sz="2900" b="1" dirty="0" smtClean="0">
              <a:solidFill>
                <a:schemeClr val="tx1"/>
              </a:solidFill>
              <a:latin typeface="Arial" panose="020B0604020202020204" pitchFamily="34" charset="0"/>
              <a:cs typeface="Arial" panose="020B0604020202020204" pitchFamily="34"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Tarikata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girsin ya da girmesin Peygamberler ve onların müjdeledikleri dışında hiç kimsenin imanla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vefât</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garantisi bulunmamaktadır. </a:t>
            </a: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Başka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bir ifadeyle salt bir tarikat ya da cemaate mensubiyetle, kişinin akıbeti hakkında emniyet hissi uyandırılmamalıdır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1008841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858394"/>
          </a:xfrm>
        </p:spPr>
        <p:txBody>
          <a:bodyPr>
            <a:normAutofit/>
          </a:bodyPr>
          <a:lstStyle/>
          <a:p>
            <a:pPr algn="ctr"/>
            <a:r>
              <a:rPr lang="tr-TR" sz="4400" b="1" dirty="0" smtClean="0"/>
              <a:t>DEĞERLENDİRME VE SONUÇ</a:t>
            </a:r>
            <a:endParaRPr lang="tr-TR" b="1" dirty="0"/>
          </a:p>
        </p:txBody>
      </p:sp>
      <p:sp>
        <p:nvSpPr>
          <p:cNvPr id="3" name="Alt Başlık 2"/>
          <p:cNvSpPr>
            <a:spLocks noGrp="1"/>
          </p:cNvSpPr>
          <p:nvPr>
            <p:ph type="subTitle" idx="1"/>
          </p:nvPr>
        </p:nvSpPr>
        <p:spPr>
          <a:xfrm>
            <a:off x="1751012" y="1603949"/>
            <a:ext cx="8689976" cy="4886792"/>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14. HAFTA  </a:t>
            </a:r>
            <a:endParaRPr lang="tr-TR" sz="2900" b="1" dirty="0" smtClean="0">
              <a:solidFill>
                <a:schemeClr val="tx1"/>
              </a:solidFill>
              <a:latin typeface="Arial" panose="020B0604020202020204" pitchFamily="34" charset="0"/>
              <a:cs typeface="Arial" panose="020B0604020202020204" pitchFamily="34"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Tarikatlardaki manevî eğitimin sevgi, güven ve teslimiyet üzere gerçekleştirilmesi, mürit-mürşit ilişkisine dair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âdâbı</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da şekillendirmiştir. </a:t>
            </a: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Şeyh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gözetimindeki manevî eğitim, beslenme uzmanı kontrolündeki diyete ya da antrenör gözetimindeki egzersizlere benzetilebilir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3126514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858394"/>
          </a:xfrm>
        </p:spPr>
        <p:txBody>
          <a:bodyPr>
            <a:normAutofit/>
          </a:bodyPr>
          <a:lstStyle/>
          <a:p>
            <a:pPr algn="ctr"/>
            <a:r>
              <a:rPr lang="tr-TR" sz="4400" b="1" dirty="0" smtClean="0"/>
              <a:t>DEĞERLENDİRME VE SONUÇ</a:t>
            </a:r>
            <a:endParaRPr lang="tr-TR" b="1" dirty="0"/>
          </a:p>
        </p:txBody>
      </p:sp>
      <p:sp>
        <p:nvSpPr>
          <p:cNvPr id="3" name="Alt Başlık 2"/>
          <p:cNvSpPr>
            <a:spLocks noGrp="1"/>
          </p:cNvSpPr>
          <p:nvPr>
            <p:ph type="subTitle" idx="1"/>
          </p:nvPr>
        </p:nvSpPr>
        <p:spPr>
          <a:xfrm>
            <a:off x="1751012" y="1603949"/>
            <a:ext cx="8689976" cy="4886792"/>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14. HAFTA  </a:t>
            </a:r>
            <a:endParaRPr lang="tr-TR" sz="2900" b="1" dirty="0" smtClean="0">
              <a:solidFill>
                <a:schemeClr val="tx1"/>
              </a:solidFill>
              <a:latin typeface="Arial" panose="020B0604020202020204" pitchFamily="34" charset="0"/>
              <a:cs typeface="Arial" panose="020B0604020202020204" pitchFamily="34"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Rabıta insanın rol-model ihtiyacının müspet, yapıcı ve kâmil şahsiyetlere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kanalize</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edilerek menfi yönelişlere engel olunmasıdır. Şeyhinin yanında takındığı edebi yalnız iken de sürdürmesi, nihâyetinde “nerede olursanız olun O sizinle beraberdir”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âyetinin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kişinin her ânına yansıtması beklenir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4397251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858394"/>
          </a:xfrm>
        </p:spPr>
        <p:txBody>
          <a:bodyPr>
            <a:normAutofit/>
          </a:bodyPr>
          <a:lstStyle/>
          <a:p>
            <a:pPr algn="ctr"/>
            <a:r>
              <a:rPr lang="tr-TR" sz="4400" b="1" dirty="0" smtClean="0"/>
              <a:t>DEĞERLENDİRME VE SONUÇ</a:t>
            </a:r>
            <a:endParaRPr lang="tr-TR" b="1" dirty="0"/>
          </a:p>
        </p:txBody>
      </p:sp>
      <p:sp>
        <p:nvSpPr>
          <p:cNvPr id="3" name="Alt Başlık 2"/>
          <p:cNvSpPr>
            <a:spLocks noGrp="1"/>
          </p:cNvSpPr>
          <p:nvPr>
            <p:ph type="subTitle" idx="1"/>
          </p:nvPr>
        </p:nvSpPr>
        <p:spPr>
          <a:xfrm>
            <a:off x="1751012" y="1603949"/>
            <a:ext cx="8689976" cy="4886792"/>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14. HAFTA  </a:t>
            </a:r>
            <a:endParaRPr lang="tr-TR" sz="2900" b="1" dirty="0" smtClean="0">
              <a:solidFill>
                <a:schemeClr val="tx1"/>
              </a:solidFill>
              <a:latin typeface="Arial" panose="020B0604020202020204" pitchFamily="34" charset="0"/>
              <a:cs typeface="Arial" panose="020B0604020202020204" pitchFamily="34"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Rabıta ile alâkalı bir diğer tartışma konusu ise tevessüldür. Allah’a O’nun isim ve sıfatlarıyla,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sâlih</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amellerle, Allah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Rasûlü</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(s.) ve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sâlih</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kişilerle tevessül konusunda ulema ittifak ederken,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vefât</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etmiş kişilerle, zaman ve mekân ile tevessül konusunda ihtilafa düştükleri görülmektedir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2007750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858394"/>
          </a:xfrm>
        </p:spPr>
        <p:txBody>
          <a:bodyPr>
            <a:normAutofit/>
          </a:bodyPr>
          <a:lstStyle/>
          <a:p>
            <a:pPr algn="ctr"/>
            <a:r>
              <a:rPr lang="tr-TR" sz="4400" b="1" dirty="0" smtClean="0"/>
              <a:t>DEĞERLENDİRME VE SONUÇ</a:t>
            </a:r>
            <a:endParaRPr lang="tr-TR" b="1" dirty="0"/>
          </a:p>
        </p:txBody>
      </p:sp>
      <p:sp>
        <p:nvSpPr>
          <p:cNvPr id="3" name="Alt Başlık 2"/>
          <p:cNvSpPr>
            <a:spLocks noGrp="1"/>
          </p:cNvSpPr>
          <p:nvPr>
            <p:ph type="subTitle" idx="1"/>
          </p:nvPr>
        </p:nvSpPr>
        <p:spPr>
          <a:xfrm>
            <a:off x="1751012" y="1603949"/>
            <a:ext cx="8689976" cy="4886792"/>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14. HAFTA  </a:t>
            </a:r>
            <a:endParaRPr lang="tr-TR" sz="2900" b="1" dirty="0" smtClean="0">
              <a:solidFill>
                <a:schemeClr val="tx1"/>
              </a:solidFill>
              <a:latin typeface="Arial" panose="020B0604020202020204" pitchFamily="34" charset="0"/>
              <a:cs typeface="Arial" panose="020B0604020202020204" pitchFamily="34"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Tasavvuf ya da genel adıyla mistisizm, din gibi insanın fıtrî bir yönüdür. Kimilerinde bu yön baskın çıkıp davranışsal boyuta geçerken kimileri için bu yoğunlukta bir ihtiyaç arz etmemektedir.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0638698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858394"/>
          </a:xfrm>
        </p:spPr>
        <p:txBody>
          <a:bodyPr>
            <a:normAutofit/>
          </a:bodyPr>
          <a:lstStyle/>
          <a:p>
            <a:pPr algn="ctr"/>
            <a:r>
              <a:rPr lang="tr-TR" sz="4400" b="1" dirty="0" smtClean="0"/>
              <a:t>DEĞERLENDİRME VE SONUÇ</a:t>
            </a:r>
            <a:endParaRPr lang="tr-TR" b="1" dirty="0"/>
          </a:p>
        </p:txBody>
      </p:sp>
      <p:sp>
        <p:nvSpPr>
          <p:cNvPr id="3" name="Alt Başlık 2"/>
          <p:cNvSpPr>
            <a:spLocks noGrp="1"/>
          </p:cNvSpPr>
          <p:nvPr>
            <p:ph type="subTitle" idx="1"/>
          </p:nvPr>
        </p:nvSpPr>
        <p:spPr>
          <a:xfrm>
            <a:off x="1751012" y="1603949"/>
            <a:ext cx="8689976" cy="4886792"/>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14. HAFTA  </a:t>
            </a:r>
            <a:endParaRPr lang="tr-TR" sz="2900" b="1" dirty="0" smtClean="0">
              <a:solidFill>
                <a:schemeClr val="tx1"/>
              </a:solidFill>
              <a:latin typeface="Arial" panose="020B0604020202020204" pitchFamily="34" charset="0"/>
              <a:cs typeface="Arial" panose="020B0604020202020204" pitchFamily="34"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İhtilafa düşülen tevessül çeşitlerinde şu iki nokta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kerâhete</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illet olarak ileri sürülmektedir:</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Allah’tan başkasını mutasarrıf görüp kendisiyle tevessül edilene dua ederek ulûhiyet atfetmek,</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Vefâtlarından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sonra peygamberlerin ya da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sâlih</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kulların Allah üzerinde bir hakkı olduğunu iddia etmek</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0803761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858394"/>
          </a:xfrm>
        </p:spPr>
        <p:txBody>
          <a:bodyPr>
            <a:normAutofit/>
          </a:bodyPr>
          <a:lstStyle/>
          <a:p>
            <a:pPr algn="ctr"/>
            <a:r>
              <a:rPr lang="tr-TR" sz="4400" b="1" dirty="0" smtClean="0"/>
              <a:t>DEĞERLENDİRME VE SONUÇ</a:t>
            </a:r>
            <a:endParaRPr lang="tr-TR" b="1" dirty="0"/>
          </a:p>
        </p:txBody>
      </p:sp>
      <p:sp>
        <p:nvSpPr>
          <p:cNvPr id="3" name="Alt Başlık 2"/>
          <p:cNvSpPr>
            <a:spLocks noGrp="1"/>
          </p:cNvSpPr>
          <p:nvPr>
            <p:ph type="subTitle" idx="1"/>
          </p:nvPr>
        </p:nvSpPr>
        <p:spPr>
          <a:xfrm>
            <a:off x="1751012" y="1603949"/>
            <a:ext cx="8689976" cy="4886792"/>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14. HAFTA  </a:t>
            </a:r>
            <a:endParaRPr lang="tr-TR" sz="2900" b="1" dirty="0" smtClean="0">
              <a:solidFill>
                <a:schemeClr val="tx1"/>
              </a:solidFill>
              <a:latin typeface="Arial" panose="020B0604020202020204" pitchFamily="34" charset="0"/>
              <a:cs typeface="Arial" panose="020B0604020202020204" pitchFamily="34"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Aslında bu iki illet, sadece ihtilaflı olan tevessül çeşitleri için değil, üzerinde ittifak edilen tevessül çeşitleri için de ileri sürülebilir. Yani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sâlih</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amellerle tevessülde de peygamberlerden hayatta iken dua istemekte de vasıtayı putlaştırmak veya Allah üzerinde hak iddia etmek gibi bir durum söz konusuysa böyle bir tevessül anlayışı da caiz olmayacaktır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6366922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858394"/>
          </a:xfrm>
        </p:spPr>
        <p:txBody>
          <a:bodyPr>
            <a:normAutofit/>
          </a:bodyPr>
          <a:lstStyle/>
          <a:p>
            <a:pPr algn="ctr"/>
            <a:r>
              <a:rPr lang="tr-TR" sz="4400" b="1" dirty="0" smtClean="0"/>
              <a:t>DEĞERLENDİRME VE SONUÇ</a:t>
            </a:r>
            <a:endParaRPr lang="tr-TR" b="1" dirty="0"/>
          </a:p>
        </p:txBody>
      </p:sp>
      <p:sp>
        <p:nvSpPr>
          <p:cNvPr id="3" name="Alt Başlık 2"/>
          <p:cNvSpPr>
            <a:spLocks noGrp="1"/>
          </p:cNvSpPr>
          <p:nvPr>
            <p:ph type="subTitle" idx="1"/>
          </p:nvPr>
        </p:nvSpPr>
        <p:spPr>
          <a:xfrm>
            <a:off x="1751012" y="1603949"/>
            <a:ext cx="8689976" cy="4886792"/>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14. HAFTA  </a:t>
            </a:r>
            <a:endParaRPr lang="tr-TR" sz="2900" b="1" dirty="0" smtClean="0">
              <a:solidFill>
                <a:schemeClr val="tx1"/>
              </a:solidFill>
              <a:latin typeface="Arial" panose="020B0604020202020204" pitchFamily="34" charset="0"/>
              <a:cs typeface="Arial" panose="020B0604020202020204" pitchFamily="34"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Allah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Rasûlü</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(s.) hayattayken de irtihalinden sonra da yegâne mutasarrıf Allah’tır. Bu bakımdan ilk üç çeşit tevessülde ittifak edilirken diğerlerinin kabul edilmemesinde böylesi bir illetin öne sürülmesi pek tutarlı görünmemektedir.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0993694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858394"/>
          </a:xfrm>
        </p:spPr>
        <p:txBody>
          <a:bodyPr>
            <a:normAutofit/>
          </a:bodyPr>
          <a:lstStyle/>
          <a:p>
            <a:pPr algn="ctr"/>
            <a:r>
              <a:rPr lang="tr-TR" sz="4400" b="1" dirty="0" smtClean="0"/>
              <a:t>DEĞERLENDİRME VE SONUÇ</a:t>
            </a:r>
            <a:endParaRPr lang="tr-TR" b="1" dirty="0"/>
          </a:p>
        </p:txBody>
      </p:sp>
      <p:sp>
        <p:nvSpPr>
          <p:cNvPr id="3" name="Alt Başlık 2"/>
          <p:cNvSpPr>
            <a:spLocks noGrp="1"/>
          </p:cNvSpPr>
          <p:nvPr>
            <p:ph type="subTitle" idx="1"/>
          </p:nvPr>
        </p:nvSpPr>
        <p:spPr>
          <a:xfrm>
            <a:off x="1751012" y="1603949"/>
            <a:ext cx="8689976" cy="4886792"/>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14. HAFTA  </a:t>
            </a:r>
            <a:endParaRPr lang="tr-TR" sz="2900" b="1" dirty="0" smtClean="0">
              <a:solidFill>
                <a:schemeClr val="tx1"/>
              </a:solidFill>
              <a:latin typeface="Arial" panose="020B0604020202020204" pitchFamily="34" charset="0"/>
              <a:cs typeface="Arial" panose="020B0604020202020204" pitchFamily="34"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Sufiler</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tevhid</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hassasiyeti taşındığında ve yegâne mutasarrıfın Allah olduğu şuuruyla yapıldığında, bahsi geçen tüm tevessül çeşitlerinin Allah’a yakınlaşmaya birer vasıta olduğunu ileri sürerler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5608947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858394"/>
          </a:xfrm>
        </p:spPr>
        <p:txBody>
          <a:bodyPr>
            <a:normAutofit/>
          </a:bodyPr>
          <a:lstStyle/>
          <a:p>
            <a:pPr algn="ctr"/>
            <a:r>
              <a:rPr lang="tr-TR" sz="4400" b="1" dirty="0" smtClean="0"/>
              <a:t>DEĞERLENDİRME VE SONUÇ</a:t>
            </a:r>
            <a:endParaRPr lang="tr-TR" b="1" dirty="0"/>
          </a:p>
        </p:txBody>
      </p:sp>
      <p:sp>
        <p:nvSpPr>
          <p:cNvPr id="3" name="Alt Başlık 2"/>
          <p:cNvSpPr>
            <a:spLocks noGrp="1"/>
          </p:cNvSpPr>
          <p:nvPr>
            <p:ph type="subTitle" idx="1"/>
          </p:nvPr>
        </p:nvSpPr>
        <p:spPr>
          <a:xfrm>
            <a:off x="1751012" y="1603949"/>
            <a:ext cx="8689976" cy="4886792"/>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14. HAFTA  </a:t>
            </a:r>
            <a:endParaRPr lang="tr-TR" sz="2900" b="1" dirty="0" smtClean="0">
              <a:solidFill>
                <a:schemeClr val="tx1"/>
              </a:solidFill>
              <a:latin typeface="Arial" panose="020B0604020202020204" pitchFamily="34" charset="0"/>
              <a:cs typeface="Arial" panose="020B0604020202020204" pitchFamily="34"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Mürit ve mürşit arasındaki sevgi bağı, “şeyh uçmaz mürit uçurur” söylemiyle de dile getirilen abartılı yorumlara da sebebiyet verebilmektedir. Şeyhin, müridin her halinden haberdar olması gibi bir anlayış bu yorumlar arasında gösterilebilir.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2857584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858394"/>
          </a:xfrm>
        </p:spPr>
        <p:txBody>
          <a:bodyPr>
            <a:normAutofit/>
          </a:bodyPr>
          <a:lstStyle/>
          <a:p>
            <a:pPr algn="ctr"/>
            <a:r>
              <a:rPr lang="tr-TR" sz="4400" b="1" dirty="0" smtClean="0"/>
              <a:t>DEĞERLENDİRME VE SONUÇ</a:t>
            </a:r>
            <a:endParaRPr lang="tr-TR" b="1" dirty="0"/>
          </a:p>
        </p:txBody>
      </p:sp>
      <p:sp>
        <p:nvSpPr>
          <p:cNvPr id="3" name="Alt Başlık 2"/>
          <p:cNvSpPr>
            <a:spLocks noGrp="1"/>
          </p:cNvSpPr>
          <p:nvPr>
            <p:ph type="subTitle" idx="1"/>
          </p:nvPr>
        </p:nvSpPr>
        <p:spPr>
          <a:xfrm>
            <a:off x="1751012" y="1603949"/>
            <a:ext cx="8689976" cy="4886792"/>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14. HAFTA  </a:t>
            </a:r>
            <a:endParaRPr lang="tr-TR" sz="2900" b="1" dirty="0" smtClean="0">
              <a:solidFill>
                <a:schemeClr val="tx1"/>
              </a:solidFill>
              <a:latin typeface="Arial" panose="020B0604020202020204" pitchFamily="34" charset="0"/>
              <a:cs typeface="Arial" panose="020B0604020202020204" pitchFamily="34"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Peygamberler için bile böylesi bir tasarruf ancak Allah’ın dilemesiyle gerçekleşir. Yakup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a.s</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oğlunun kokusunu Mısır’dan almış, ancak yakınındaki kuyuda olduğu halde onun kokusunu hissetmemiştir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8822061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858394"/>
          </a:xfrm>
        </p:spPr>
        <p:txBody>
          <a:bodyPr>
            <a:normAutofit/>
          </a:bodyPr>
          <a:lstStyle/>
          <a:p>
            <a:pPr algn="ctr"/>
            <a:r>
              <a:rPr lang="tr-TR" sz="4400" b="1" dirty="0" smtClean="0"/>
              <a:t>DEĞERLENDİRME VE SONUÇ</a:t>
            </a:r>
            <a:endParaRPr lang="tr-TR" b="1" dirty="0"/>
          </a:p>
        </p:txBody>
      </p:sp>
      <p:sp>
        <p:nvSpPr>
          <p:cNvPr id="3" name="Alt Başlık 2"/>
          <p:cNvSpPr>
            <a:spLocks noGrp="1"/>
          </p:cNvSpPr>
          <p:nvPr>
            <p:ph type="subTitle" idx="1"/>
          </p:nvPr>
        </p:nvSpPr>
        <p:spPr>
          <a:xfrm>
            <a:off x="1751012" y="1603949"/>
            <a:ext cx="8689976" cy="4886792"/>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14. HAFTA  </a:t>
            </a:r>
            <a:endParaRPr lang="tr-TR" sz="2900" b="1" dirty="0" smtClean="0">
              <a:solidFill>
                <a:schemeClr val="tx1"/>
              </a:solidFill>
              <a:latin typeface="Arial" panose="020B0604020202020204" pitchFamily="34" charset="0"/>
              <a:cs typeface="Arial" panose="020B0604020202020204" pitchFamily="34"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Salih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zâtların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eşyalarının teberrüken saklanması, türbe ziyaretleri gibi hususlarda insanların yanlış anlamaya varabilecek bazı tavırları da söz konusu olmaktadır. İyiliği emir, yanlıştan sakındırma bâbında dini açıdan problemli olduğu düşünülen hususlara yönelik uyarılarda bulunulurken de uygun bir dil kullanılmalıdır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749605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858394"/>
          </a:xfrm>
        </p:spPr>
        <p:txBody>
          <a:bodyPr>
            <a:normAutofit/>
          </a:bodyPr>
          <a:lstStyle/>
          <a:p>
            <a:pPr algn="ctr"/>
            <a:r>
              <a:rPr lang="tr-TR" sz="4400" b="1" dirty="0" smtClean="0"/>
              <a:t>DEĞERLENDİRME VE SONUÇ</a:t>
            </a:r>
            <a:endParaRPr lang="tr-TR" b="1" dirty="0"/>
          </a:p>
        </p:txBody>
      </p:sp>
      <p:sp>
        <p:nvSpPr>
          <p:cNvPr id="3" name="Alt Başlık 2"/>
          <p:cNvSpPr>
            <a:spLocks noGrp="1"/>
          </p:cNvSpPr>
          <p:nvPr>
            <p:ph type="subTitle" idx="1"/>
          </p:nvPr>
        </p:nvSpPr>
        <p:spPr>
          <a:xfrm>
            <a:off x="1751012" y="1603949"/>
            <a:ext cx="8689976" cy="4886792"/>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14. HAFTA  </a:t>
            </a:r>
            <a:endParaRPr lang="tr-TR" sz="2900" b="1" dirty="0" smtClean="0">
              <a:solidFill>
                <a:schemeClr val="tx1"/>
              </a:solidFill>
              <a:latin typeface="Arial" panose="020B0604020202020204" pitchFamily="34" charset="0"/>
              <a:cs typeface="Arial" panose="020B0604020202020204" pitchFamily="34"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İbn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Teymiyye</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Allah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Rasûlü</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(s.)’ne hürmetinden ötürü onun kabrine secde eden bir Müslümanın tekfirle suçlanamayacağını ama ona, bunun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kerâhetinin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anlatılması gerektiğini belirtir.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7832863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858394"/>
          </a:xfrm>
        </p:spPr>
        <p:txBody>
          <a:bodyPr>
            <a:normAutofit/>
          </a:bodyPr>
          <a:lstStyle/>
          <a:p>
            <a:pPr algn="ctr"/>
            <a:r>
              <a:rPr lang="tr-TR" sz="4400" b="1" dirty="0" smtClean="0"/>
              <a:t>DEĞERLENDİRME VE SONUÇ</a:t>
            </a:r>
            <a:endParaRPr lang="tr-TR" b="1" dirty="0"/>
          </a:p>
        </p:txBody>
      </p:sp>
      <p:sp>
        <p:nvSpPr>
          <p:cNvPr id="3" name="Alt Başlık 2"/>
          <p:cNvSpPr>
            <a:spLocks noGrp="1"/>
          </p:cNvSpPr>
          <p:nvPr>
            <p:ph type="subTitle" idx="1"/>
          </p:nvPr>
        </p:nvSpPr>
        <p:spPr>
          <a:xfrm>
            <a:off x="1751012" y="1603949"/>
            <a:ext cx="8689976" cy="4886792"/>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14. HAFTA  </a:t>
            </a:r>
            <a:endParaRPr lang="tr-TR" sz="2900" b="1" dirty="0" smtClean="0">
              <a:solidFill>
                <a:schemeClr val="tx1"/>
              </a:solidFill>
              <a:latin typeface="Arial" panose="020B0604020202020204" pitchFamily="34" charset="0"/>
              <a:cs typeface="Arial" panose="020B0604020202020204" pitchFamily="34"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İnsanın mistik yönünün suiistimal edilebildiği gerçeğinden hareketle, kötü niyetli kişilerin taciz ve sömürülerine maruz kalmama, ehil olmayan kişi ve tarikatlardan uzak durma konularında mürit adaylarına da sorumluluklar düşmektedir. </a:t>
            </a: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Dinin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öngördüğü kurallar ve içinde yaşanılan toplumun örf, âdet ve gelenekleri içinde su-i zanna, fitne ve dedikoduya sebep olabilecek tavırlardan sakınmak elzemdir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7018458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858394"/>
          </a:xfrm>
        </p:spPr>
        <p:txBody>
          <a:bodyPr>
            <a:normAutofit/>
          </a:bodyPr>
          <a:lstStyle/>
          <a:p>
            <a:pPr algn="ctr"/>
            <a:r>
              <a:rPr lang="tr-TR" sz="4400" b="1" dirty="0" smtClean="0"/>
              <a:t>DEĞERLENDİRME VE SONUÇ</a:t>
            </a:r>
            <a:endParaRPr lang="tr-TR" b="1" dirty="0"/>
          </a:p>
        </p:txBody>
      </p:sp>
      <p:sp>
        <p:nvSpPr>
          <p:cNvPr id="3" name="Alt Başlık 2"/>
          <p:cNvSpPr>
            <a:spLocks noGrp="1"/>
          </p:cNvSpPr>
          <p:nvPr>
            <p:ph type="subTitle" idx="1"/>
          </p:nvPr>
        </p:nvSpPr>
        <p:spPr>
          <a:xfrm>
            <a:off x="1751012" y="1603949"/>
            <a:ext cx="8689976" cy="4886792"/>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14. HAFTA  </a:t>
            </a:r>
            <a:endParaRPr lang="tr-TR" sz="2900" b="1" dirty="0" smtClean="0">
              <a:solidFill>
                <a:schemeClr val="tx1"/>
              </a:solidFill>
              <a:latin typeface="Arial" panose="020B0604020202020204" pitchFamily="34" charset="0"/>
              <a:cs typeface="Arial" panose="020B0604020202020204" pitchFamily="34"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Hz. Peygamber’in dünya-</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âhiret</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saadeti için muhataplarının durumuna göre farklı farklı tavsiyelerde bulunuşu da bu duruma işaret etmektedir. Nitekim bazı sahabeler farz ibadetlerle yetinirken bazıları dini daha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derûnî</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boyutta yaşama eğilimi göstermişlerdir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9802890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858394"/>
          </a:xfrm>
        </p:spPr>
        <p:txBody>
          <a:bodyPr>
            <a:normAutofit/>
          </a:bodyPr>
          <a:lstStyle/>
          <a:p>
            <a:pPr algn="ctr"/>
            <a:r>
              <a:rPr lang="tr-TR" sz="4400" b="1" dirty="0" smtClean="0"/>
              <a:t>DEĞERLENDİRME VE SONUÇ</a:t>
            </a:r>
            <a:endParaRPr lang="tr-TR" b="1" dirty="0"/>
          </a:p>
        </p:txBody>
      </p:sp>
      <p:sp>
        <p:nvSpPr>
          <p:cNvPr id="3" name="Alt Başlık 2"/>
          <p:cNvSpPr>
            <a:spLocks noGrp="1"/>
          </p:cNvSpPr>
          <p:nvPr>
            <p:ph type="subTitle" idx="1"/>
          </p:nvPr>
        </p:nvSpPr>
        <p:spPr>
          <a:xfrm>
            <a:off x="1751012" y="1603949"/>
            <a:ext cx="8689976" cy="4886792"/>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14. HAFTA  </a:t>
            </a:r>
            <a:endParaRPr lang="tr-TR" sz="2900" b="1" dirty="0" smtClean="0">
              <a:solidFill>
                <a:schemeClr val="tx1"/>
              </a:solidFill>
              <a:latin typeface="Arial" panose="020B0604020202020204" pitchFamily="34" charset="0"/>
              <a:cs typeface="Arial" panose="020B0604020202020204" pitchFamily="34"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Herkes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bir sanat veya edebiyat dalıyla ilgilenebilir. Ancak kişinin bir ressam, müzisyen ya da edebiyatçı olarak nitelendirilebilmesi için yaratılışından gelen potansiyelini gün yüzüne çıkarması beklenir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2623431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858394"/>
          </a:xfrm>
        </p:spPr>
        <p:txBody>
          <a:bodyPr>
            <a:normAutofit/>
          </a:bodyPr>
          <a:lstStyle/>
          <a:p>
            <a:pPr algn="ctr"/>
            <a:r>
              <a:rPr lang="tr-TR" sz="4400" b="1" dirty="0" smtClean="0"/>
              <a:t>DEĞERLENDİRME VE SONUÇ</a:t>
            </a:r>
            <a:endParaRPr lang="tr-TR" b="1" dirty="0"/>
          </a:p>
        </p:txBody>
      </p:sp>
      <p:sp>
        <p:nvSpPr>
          <p:cNvPr id="3" name="Alt Başlık 2"/>
          <p:cNvSpPr>
            <a:spLocks noGrp="1"/>
          </p:cNvSpPr>
          <p:nvPr>
            <p:ph type="subTitle" idx="1"/>
          </p:nvPr>
        </p:nvSpPr>
        <p:spPr>
          <a:xfrm>
            <a:off x="1751012" y="1603949"/>
            <a:ext cx="8689976" cy="4886792"/>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14. HAFTA  </a:t>
            </a:r>
            <a:endParaRPr lang="tr-TR" sz="2900" b="1" dirty="0" smtClean="0">
              <a:solidFill>
                <a:schemeClr val="tx1"/>
              </a:solidFill>
              <a:latin typeface="Arial" panose="020B0604020202020204" pitchFamily="34" charset="0"/>
              <a:cs typeface="Arial" panose="020B0604020202020204" pitchFamily="34"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Tasavvufu diğer ilim ve sanat dallarından ayıran ve tartışılan bir mevzu haline getiren yönlerden biri, onun suiistimale çok daha açık olmasıdır. </a:t>
            </a: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Zira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tasavvufi eğitim sevgi, güven ve teslimiyet üzerine oturmaktadır. İşte bu unsurların sınırları konusundaki bilgi eksikliği, konuyla ilgili karşılaşılan sorunların temel sebebidir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8165730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858394"/>
          </a:xfrm>
        </p:spPr>
        <p:txBody>
          <a:bodyPr>
            <a:normAutofit/>
          </a:bodyPr>
          <a:lstStyle/>
          <a:p>
            <a:pPr algn="ctr"/>
            <a:r>
              <a:rPr lang="tr-TR" sz="4400" b="1" dirty="0" smtClean="0"/>
              <a:t>DEĞERLENDİRME VE SONUÇ</a:t>
            </a:r>
            <a:endParaRPr lang="tr-TR" b="1" dirty="0"/>
          </a:p>
        </p:txBody>
      </p:sp>
      <p:sp>
        <p:nvSpPr>
          <p:cNvPr id="3" name="Alt Başlık 2"/>
          <p:cNvSpPr>
            <a:spLocks noGrp="1"/>
          </p:cNvSpPr>
          <p:nvPr>
            <p:ph type="subTitle" idx="1"/>
          </p:nvPr>
        </p:nvSpPr>
        <p:spPr>
          <a:xfrm>
            <a:off x="1751012" y="1603949"/>
            <a:ext cx="8689976" cy="4886792"/>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14. HAFTA  </a:t>
            </a:r>
            <a:endParaRPr lang="tr-TR" sz="2900" b="1" dirty="0" smtClean="0">
              <a:solidFill>
                <a:schemeClr val="tx1"/>
              </a:solidFill>
              <a:latin typeface="Arial" panose="020B0604020202020204" pitchFamily="34" charset="0"/>
              <a:cs typeface="Arial" panose="020B0604020202020204" pitchFamily="34"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Aslında,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sufilerin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“tasavvuf” tanımı, konuyla ilgili tartışmalara ışık tutacak niteliktedir. Buna göre tasavvuf, İslam’ın ruh hayatı ve İslam Peygamberinin şahsında temsil ettiği manevî otoritenin kurumsallaşmış ve günümüze kadar yaygınlaşarak gelmiş şeklidir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4002160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858394"/>
          </a:xfrm>
        </p:spPr>
        <p:txBody>
          <a:bodyPr>
            <a:normAutofit/>
          </a:bodyPr>
          <a:lstStyle/>
          <a:p>
            <a:pPr algn="ctr"/>
            <a:r>
              <a:rPr lang="tr-TR" sz="4400" b="1" dirty="0" smtClean="0"/>
              <a:t>DEĞERLENDİRME VE SONUÇ</a:t>
            </a:r>
            <a:endParaRPr lang="tr-TR" b="1" dirty="0"/>
          </a:p>
        </p:txBody>
      </p:sp>
      <p:sp>
        <p:nvSpPr>
          <p:cNvPr id="3" name="Alt Başlık 2"/>
          <p:cNvSpPr>
            <a:spLocks noGrp="1"/>
          </p:cNvSpPr>
          <p:nvPr>
            <p:ph type="subTitle" idx="1"/>
          </p:nvPr>
        </p:nvSpPr>
        <p:spPr>
          <a:xfrm>
            <a:off x="1751012" y="1603949"/>
            <a:ext cx="8689976" cy="4886792"/>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14. HAFTA  </a:t>
            </a:r>
            <a:endParaRPr lang="tr-TR" sz="2900" b="1" dirty="0" smtClean="0">
              <a:solidFill>
                <a:schemeClr val="tx1"/>
              </a:solidFill>
              <a:latin typeface="Arial" panose="020B0604020202020204" pitchFamily="34" charset="0"/>
              <a:cs typeface="Arial" panose="020B0604020202020204" pitchFamily="34"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Konusu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marifetullah</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gayesi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sâlikleri</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ihsân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denilen Allah’ı görüyormuşçasına kulluk şuuruna erdirmek, Kur’an’ı Allah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Rasûlü</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(s.)’nün yaşadığı gibi yaşamaya çalışmaktır. </a:t>
            </a: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Dolayısıyla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tasavvuf bir din değil, ait olduğu İslam kültürü içinde kendine has yöntemlerle insanı kemâle erdirmeyi hedefleyen kurumlaşmış yapıya sahip bir sistemdir.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9331960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858394"/>
          </a:xfrm>
        </p:spPr>
        <p:txBody>
          <a:bodyPr>
            <a:normAutofit/>
          </a:bodyPr>
          <a:lstStyle/>
          <a:p>
            <a:pPr algn="ctr"/>
            <a:r>
              <a:rPr lang="tr-TR" sz="4400" b="1" dirty="0" smtClean="0"/>
              <a:t>DEĞERLENDİRME VE SONUÇ</a:t>
            </a:r>
            <a:endParaRPr lang="tr-TR" b="1" dirty="0"/>
          </a:p>
        </p:txBody>
      </p:sp>
      <p:sp>
        <p:nvSpPr>
          <p:cNvPr id="3" name="Alt Başlık 2"/>
          <p:cNvSpPr>
            <a:spLocks noGrp="1"/>
          </p:cNvSpPr>
          <p:nvPr>
            <p:ph type="subTitle" idx="1"/>
          </p:nvPr>
        </p:nvSpPr>
        <p:spPr>
          <a:xfrm>
            <a:off x="1751012" y="1603949"/>
            <a:ext cx="8689976" cy="4886792"/>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14. HAFTA  </a:t>
            </a:r>
            <a:endParaRPr lang="tr-TR" sz="2900" b="1" dirty="0" smtClean="0">
              <a:solidFill>
                <a:schemeClr val="tx1"/>
              </a:solidFill>
              <a:latin typeface="Arial" panose="020B0604020202020204" pitchFamily="34" charset="0"/>
              <a:cs typeface="Arial" panose="020B0604020202020204" pitchFamily="34"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Dini, ihsan boyutunda yaşamayı hedef edinen tasavvufun hümanizm, yoga, meditasyon gibi tecrübelere indirgenmesi, onun özünden uzaklaştırılmasıdır. </a:t>
            </a: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İslam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asıl, İslami yaşantının uygulanmasını, insanın kâmil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mânâda</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mü’min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olmasını, kesretten vahdete ulaşmayı hedef edinen tasavvuf ise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fer’dir</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5976153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858394"/>
          </a:xfrm>
        </p:spPr>
        <p:txBody>
          <a:bodyPr>
            <a:normAutofit/>
          </a:bodyPr>
          <a:lstStyle/>
          <a:p>
            <a:pPr algn="ctr"/>
            <a:r>
              <a:rPr lang="tr-TR" sz="4400" b="1" dirty="0" smtClean="0"/>
              <a:t>DEĞERLENDİRME VE SONUÇ</a:t>
            </a:r>
            <a:endParaRPr lang="tr-TR" b="1" dirty="0"/>
          </a:p>
        </p:txBody>
      </p:sp>
      <p:sp>
        <p:nvSpPr>
          <p:cNvPr id="3" name="Alt Başlık 2"/>
          <p:cNvSpPr>
            <a:spLocks noGrp="1"/>
          </p:cNvSpPr>
          <p:nvPr>
            <p:ph type="subTitle" idx="1"/>
          </p:nvPr>
        </p:nvSpPr>
        <p:spPr>
          <a:xfrm>
            <a:off x="1751012" y="1603949"/>
            <a:ext cx="8689976" cy="4886792"/>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14. HAFTA  </a:t>
            </a:r>
            <a:endParaRPr lang="tr-TR" sz="2900" b="1" dirty="0" smtClean="0">
              <a:solidFill>
                <a:schemeClr val="tx1"/>
              </a:solidFill>
              <a:latin typeface="Arial" panose="020B0604020202020204" pitchFamily="34" charset="0"/>
              <a:cs typeface="Arial" panose="020B0604020202020204" pitchFamily="34"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Kur’an ve hadislerde ıstılah anlamıyla tasavvuf ve tarikat kelimeleri geçmemektedir. Bu durum, bir disiplinin İslam dışı olduğu anlamına gelmez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1659123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y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y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650</TotalTime>
  <Words>1158</Words>
  <Application>Microsoft Office PowerPoint</Application>
  <PresentationFormat>Geniş ekran</PresentationFormat>
  <Paragraphs>98</Paragraphs>
  <Slides>28</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28</vt:i4>
      </vt:variant>
    </vt:vector>
  </HeadingPairs>
  <TitlesOfParts>
    <vt:vector size="34" baseType="lpstr">
      <vt:lpstr>Arial</vt:lpstr>
      <vt:lpstr>Calibri</vt:lpstr>
      <vt:lpstr>Century Gothic</vt:lpstr>
      <vt:lpstr>Times New Roman</vt:lpstr>
      <vt:lpstr>Wingdings 3</vt:lpstr>
      <vt:lpstr>İyon</vt:lpstr>
      <vt:lpstr>TASAVVUF II  VIII. YARIYIL GÜZ DÖNEMİ</vt:lpstr>
      <vt:lpstr>DEĞERLENDİRME VE SONUÇ</vt:lpstr>
      <vt:lpstr>DEĞERLENDİRME VE SONUÇ</vt:lpstr>
      <vt:lpstr>DEĞERLENDİRME VE SONUÇ</vt:lpstr>
      <vt:lpstr>DEĞERLENDİRME VE SONUÇ</vt:lpstr>
      <vt:lpstr>DEĞERLENDİRME VE SONUÇ</vt:lpstr>
      <vt:lpstr>DEĞERLENDİRME VE SONUÇ</vt:lpstr>
      <vt:lpstr>DEĞERLENDİRME VE SONUÇ</vt:lpstr>
      <vt:lpstr>DEĞERLENDİRME VE SONUÇ</vt:lpstr>
      <vt:lpstr>DEĞERLENDİRME VE SONUÇ</vt:lpstr>
      <vt:lpstr>DEĞERLENDİRME VE SONUÇ</vt:lpstr>
      <vt:lpstr>DEĞERLENDİRME VE SONUÇ</vt:lpstr>
      <vt:lpstr>DEĞERLENDİRME VE SONUÇ</vt:lpstr>
      <vt:lpstr>DEĞERLENDİRME VE SONUÇ</vt:lpstr>
      <vt:lpstr>DEĞERLENDİRME VE SONUÇ</vt:lpstr>
      <vt:lpstr>DEĞERLENDİRME VE SONUÇ</vt:lpstr>
      <vt:lpstr>DEĞERLENDİRME VE SONUÇ</vt:lpstr>
      <vt:lpstr>DEĞERLENDİRME VE SONUÇ</vt:lpstr>
      <vt:lpstr>DEĞERLENDİRME VE SONUÇ</vt:lpstr>
      <vt:lpstr>DEĞERLENDİRME VE SONUÇ</vt:lpstr>
      <vt:lpstr>DEĞERLENDİRME VE SONUÇ</vt:lpstr>
      <vt:lpstr>DEĞERLENDİRME VE SONUÇ</vt:lpstr>
      <vt:lpstr>DEĞERLENDİRME VE SONUÇ</vt:lpstr>
      <vt:lpstr>DEĞERLENDİRME VE SONUÇ</vt:lpstr>
      <vt:lpstr>DEĞERLENDİRME VE SONUÇ</vt:lpstr>
      <vt:lpstr>DEĞERLENDİRME VE SONUÇ</vt:lpstr>
      <vt:lpstr>DEĞERLENDİRME VE SONUÇ</vt:lpstr>
      <vt:lpstr>DEĞERLENDİRME VE SONUÇ</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TASAVVUF I</dc:title>
  <dc:creator>user</dc:creator>
  <cp:lastModifiedBy>akademisyen</cp:lastModifiedBy>
  <cp:revision>73</cp:revision>
  <dcterms:created xsi:type="dcterms:W3CDTF">2017-02-25T18:57:10Z</dcterms:created>
  <dcterms:modified xsi:type="dcterms:W3CDTF">2017-12-14T11:26:44Z</dcterms:modified>
</cp:coreProperties>
</file>