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332" r:id="rId2"/>
    <p:sldId id="333" r:id="rId3"/>
    <p:sldId id="334" r:id="rId4"/>
    <p:sldId id="258" r:id="rId5"/>
    <p:sldId id="259" r:id="rId6"/>
    <p:sldId id="288" r:id="rId7"/>
    <p:sldId id="260" r:id="rId8"/>
    <p:sldId id="261" r:id="rId9"/>
    <p:sldId id="342" r:id="rId10"/>
    <p:sldId id="343" r:id="rId11"/>
    <p:sldId id="344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8" r:id="rId21"/>
    <p:sldId id="354" r:id="rId22"/>
    <p:sldId id="355" r:id="rId23"/>
    <p:sldId id="257" r:id="rId24"/>
    <p:sldId id="345" r:id="rId25"/>
    <p:sldId id="289" r:id="rId26"/>
    <p:sldId id="268" r:id="rId27"/>
    <p:sldId id="267" r:id="rId28"/>
    <p:sldId id="269" r:id="rId29"/>
    <p:sldId id="271" r:id="rId30"/>
    <p:sldId id="359" r:id="rId31"/>
    <p:sldId id="360" r:id="rId32"/>
    <p:sldId id="361" r:id="rId33"/>
    <p:sldId id="362" r:id="rId34"/>
    <p:sldId id="363" r:id="rId35"/>
    <p:sldId id="364" r:id="rId36"/>
    <p:sldId id="336" r:id="rId37"/>
    <p:sldId id="337" r:id="rId38"/>
    <p:sldId id="356" r:id="rId39"/>
    <p:sldId id="339" r:id="rId40"/>
    <p:sldId id="297" r:id="rId41"/>
    <p:sldId id="301" r:id="rId42"/>
    <p:sldId id="302" r:id="rId43"/>
    <p:sldId id="312" r:id="rId44"/>
    <p:sldId id="306" r:id="rId45"/>
    <p:sldId id="305" r:id="rId46"/>
    <p:sldId id="304" r:id="rId47"/>
    <p:sldId id="326" r:id="rId48"/>
    <p:sldId id="327" r:id="rId49"/>
    <p:sldId id="335" r:id="rId50"/>
    <p:sldId id="283" r:id="rId51"/>
    <p:sldId id="284" r:id="rId52"/>
    <p:sldId id="287" r:id="rId53"/>
    <p:sldId id="285" r:id="rId54"/>
    <p:sldId id="291" r:id="rId55"/>
    <p:sldId id="325" r:id="rId56"/>
    <p:sldId id="292" r:id="rId57"/>
    <p:sldId id="294" r:id="rId58"/>
    <p:sldId id="308" r:id="rId59"/>
    <p:sldId id="295" r:id="rId60"/>
    <p:sldId id="319" r:id="rId61"/>
    <p:sldId id="365" r:id="rId62"/>
    <p:sldId id="388" r:id="rId63"/>
    <p:sldId id="298" r:id="rId64"/>
    <p:sldId id="299" r:id="rId65"/>
    <p:sldId id="384" r:id="rId66"/>
    <p:sldId id="385" r:id="rId67"/>
    <p:sldId id="386" r:id="rId68"/>
    <p:sldId id="387" r:id="rId69"/>
    <p:sldId id="389" r:id="rId70"/>
    <p:sldId id="390" r:id="rId71"/>
    <p:sldId id="300" r:id="rId72"/>
    <p:sldId id="316" r:id="rId73"/>
    <p:sldId id="317" r:id="rId74"/>
    <p:sldId id="382" r:id="rId75"/>
    <p:sldId id="381" r:id="rId76"/>
    <p:sldId id="366" r:id="rId77"/>
    <p:sldId id="367" r:id="rId78"/>
    <p:sldId id="369" r:id="rId79"/>
    <p:sldId id="370" r:id="rId80"/>
    <p:sldId id="371" r:id="rId81"/>
    <p:sldId id="373" r:id="rId82"/>
    <p:sldId id="374" r:id="rId83"/>
    <p:sldId id="375" r:id="rId84"/>
    <p:sldId id="377" r:id="rId85"/>
    <p:sldId id="378" r:id="rId86"/>
    <p:sldId id="379" r:id="rId87"/>
    <p:sldId id="380" r:id="rId88"/>
    <p:sldId id="340" r:id="rId89"/>
    <p:sldId id="383" r:id="rId90"/>
    <p:sldId id="357" r:id="rId9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33" autoAdjust="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57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06106-A7AB-4F54-BA65-EBE06BA25D72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223ED-29A0-453E-8B17-B4DCE1770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456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981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3C7F159-CE0E-45BC-A997-8211E5B0A644}" type="slidenum">
              <a:rPr lang="en-GB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en-GB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09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61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706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l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aşlık Metni"/>
          <p:cNvSpPr txBox="1">
            <a:spLocks noGrp="1"/>
          </p:cNvSpPr>
          <p:nvPr>
            <p:ph type="title"/>
          </p:nvPr>
        </p:nvSpPr>
        <p:spPr>
          <a:xfrm>
            <a:off x="580431" y="35719"/>
            <a:ext cx="7983141" cy="142875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Başlık Metni</a:t>
            </a:r>
          </a:p>
        </p:txBody>
      </p:sp>
      <p:sp>
        <p:nvSpPr>
          <p:cNvPr id="58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580431" y="1902023"/>
            <a:ext cx="7983141" cy="4375547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9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4437808" y="6322219"/>
            <a:ext cx="277317" cy="272186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13.11.2019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tr/url?sa=i&amp;rct=j&amp;q=&amp;esrc=s&amp;frm=1&amp;source=images&amp;cd=&amp;cad=rja&amp;uact=8&amp;ved=0CAcQjRxqFQoTCJvouL-ZhcYCFYEkLAodKBQA7w&amp;url=http://www.gynecoma.com/gynecomastia-diagnosis-treatment/&amp;ei=LTd4VdudD4HJsAGoqID4Dg&amp;bvm=bv.95039771,d.bGg&amp;psig=AFQjCNGU1EQX5ZyLQ2CFhqWsl2FcS6rc0Q&amp;ust=1434028130367444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ynecoma.com/gynecomastia-diagnosis-treatment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rct=j&amp;q=&amp;esrc=s&amp;frm=1&amp;source=images&amp;cd=&amp;cad=rja&amp;uact=8&amp;ved=0CAcQjRxqFQoTCJvouL-ZhcYCFYEkLAodKBQA7w&amp;url=https://emedtravel.wordpress.com/&amp;ei=LTd4VdudD4HJsAGoqID4Dg&amp;bvm=bv.95039771,d.bGg&amp;psig=AFQjCNGU1EQX5ZyLQ2CFhqWsl2FcS6rc0Q&amp;ust=1434028130367444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tr/url?sa=i&amp;rct=j&amp;q=&amp;esrc=s&amp;frm=1&amp;source=images&amp;cd=&amp;cad=rja&amp;uact=8&amp;ved=0CAcQjRxqFQoTCLv6x7KbhcYCFUaGLAodawgPWA&amp;url=http://www.evolutionary.org/evolutionary-anti-gynecomastia-cycle-v2-0/&amp;ei=Kzl4Vfu4BsaMsgHrkLzABQ&amp;bvm=bv.95039771,d.bGg&amp;psig=AFQjCNGU1EQX5ZyLQ2CFhqWsl2FcS6rc0Q&amp;ust=1434028130367444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tr/url?sa=i&amp;rct=j&amp;q=&amp;esrc=s&amp;frm=1&amp;source=images&amp;cd=&amp;cad=rja&amp;uact=8&amp;ved=0CAcQjRxqFQoTCK6ixrbQhMYCFYbdLAodYlUOBw&amp;url=http://tvnz.co.nz/puberty-blues/so-s-5398527&amp;ei=jup3Va6jMYa7swHiqrk4&amp;bvm=bv.95039771,d.bGg&amp;psig=AFQjCNFc6RsuK_45hayrVcheyCyjrAchNQ&amp;ust=143400790003525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.tr/url?sa=i&amp;rct=j&amp;q=&amp;esrc=s&amp;frm=1&amp;source=images&amp;cd=&amp;cad=rja&amp;uact=8&amp;ved=0CAcQjRxqFQoTCKPEqqLShMYCFcmVLAod8FQK_Q&amp;url=http://www.thebody.com/content/art1141.html&amp;ei=fex3VeOREcmrsgHwqanoDw&amp;bvm=bv.95039771,d.bGg&amp;psig=AFQjCNER04MyrUnVvuMT5QVcYcVPzwwlOg&amp;ust=1434009071474862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.tr/url?sa=i&amp;rct=j&amp;q=&amp;esrc=s&amp;frm=1&amp;source=images&amp;cd=&amp;cad=rja&amp;uact=8&amp;ved=0CAcQjRxqFQoTCIDizIichcYCFUORLAodnm0KIQ&amp;url=http://tr.wikipedia.org/wiki/Hirsutizm&amp;ei=3zl4VcD2IMOisgGe26mIAg&amp;bvm=bv.95039771,d.bGg&amp;psig=AFQjCNFOYhqvwG_BkJ25uDPO_31S8afjAA&amp;ust=143402880279034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www.google.com.tr/url?sa=i&amp;rct=j&amp;q=&amp;esrc=s&amp;frm=1&amp;source=images&amp;cd=&amp;cad=rja&amp;uact=8&amp;ved=0CAcQjRxqFQoTCNzet93eicYCFcuKLAoduYQAOQ&amp;url=http://www.dermis.net/dermisroot/tr/35873/imagep.htm&amp;ei=pZh6VZz4CMuVsgG5iYLIAw&amp;bvm=bv.95515949,d.bGg&amp;psig=AFQjCNHv7Yno8ZamxkKUjpPy56JpYlFijQ&amp;ust=1434184199192727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.tr/url?sa=i&amp;rct=j&amp;q=&amp;esrc=s&amp;frm=1&amp;source=images&amp;cd=&amp;cad=rja&amp;uact=8&amp;ved=0CAcQjRxqFQoTCLKA4sqehcYCFYOQLAodK5wPiA&amp;url=http://www.elsevier.es/es-revista-neurologia-295-articulo-primer-caso-sindrome-moebius-poland-nino-90027260&amp;ei=gzx4VfKyCoOhsgGruL7ACA&amp;bvm=bv.95039771,d.bGg&amp;psig=AFQjCNGR0b_HYKOK0be13yc4jQzaMfMy2g&amp;ust=1434029476423348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.tr/url?sa=i&amp;rct=j&amp;q=&amp;esrc=s&amp;frm=1&amp;source=images&amp;cd=&amp;cad=rja&amp;uact=8&amp;ved=0CAcQjRxqFQoTCKSHnL6hhcYCFUWPLAodC4ELRw&amp;url=http://www.nebraskamed.com/health-library/234443/polycystic-ovarian-syndrome-pcos&amp;ei=jj94VaSICsWesgGLgq64BA&amp;bvm=bv.95039771,d.bGg&amp;psig=AFQjCNE6WVhZq6ZK781JnH4O7otZZpt3qw&amp;ust=1434030187544144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google.com.tr/url?sa=i&amp;rct=j&amp;q=&amp;esrc=s&amp;frm=1&amp;source=images&amp;cd=&amp;cad=rja&amp;uact=8&amp;ved=0CAcQjRxqFQoTCLG4kpqhhcYCFcsVLAodENMA5Q&amp;url=http://pcosboss.com/tag/pcos-boss/&amp;ei=Qj94VbGPH8ursAGQpoOoDg&amp;bvm=bv.95039771,d.bGg&amp;psig=AFQjCNE6WVhZq6ZK781JnH4O7otZZpt3qw&amp;ust=1434030187544144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0" y="3100388"/>
          <a:ext cx="1628775" cy="3757612"/>
        </p:xfrm>
        <a:graphic>
          <a:graphicData uri="http://schemas.openxmlformats.org/presentationml/2006/ole">
            <p:oleObj spid="_x0000_s1032" name="CorelDRAW" r:id="rId3" imgW="3346200" imgH="7720200" progId="">
              <p:embed/>
            </p:oleObj>
          </a:graphicData>
        </a:graphic>
      </p:graphicFrame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3213" y="642918"/>
            <a:ext cx="8582025" cy="2500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ADOLESAN DÖNEM </a:t>
            </a:r>
            <a:br>
              <a:rPr lang="tr-TR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 SORUNLARI</a:t>
            </a:r>
            <a:endParaRPr lang="en-US" sz="48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4143380"/>
            <a:ext cx="5929354" cy="135732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tx1"/>
                </a:solidFill>
                <a:latin typeface="Comic Sans MS" pitchFamily="66" charset="0"/>
              </a:rPr>
              <a:t>Prof Dr Zehra AYCAN</a:t>
            </a:r>
          </a:p>
          <a:p>
            <a:pPr>
              <a:tabLst>
                <a:tab pos="2185988" algn="r"/>
                <a:tab pos="2387600" algn="l"/>
                <a:tab pos="2763838" algn="l"/>
              </a:tabLst>
            </a:pPr>
            <a:endParaRPr lang="tr-TR" sz="3600" dirty="0">
              <a:solidFill>
                <a:schemeClr val="bg1"/>
              </a:solidFill>
            </a:endParaRP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932613" y="3594100"/>
          <a:ext cx="2211387" cy="3263900"/>
        </p:xfrm>
        <a:graphic>
          <a:graphicData uri="http://schemas.openxmlformats.org/presentationml/2006/ole">
            <p:oleObj spid="_x0000_s1033" name="CorelDRAW" r:id="rId4" imgW="5941440" imgH="87688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Orta </a:t>
            </a:r>
            <a:r>
              <a:rPr lang="tr-TR" dirty="0" err="1" smtClean="0">
                <a:solidFill>
                  <a:srgbClr val="C00000"/>
                </a:solidFill>
              </a:rPr>
              <a:t>Adolesan</a:t>
            </a:r>
            <a:r>
              <a:rPr lang="tr-TR" dirty="0" smtClean="0">
                <a:solidFill>
                  <a:srgbClr val="C00000"/>
                </a:solidFill>
              </a:rPr>
              <a:t> Dönem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Bedensel değişiklikleri kabul eder ve daha çekici olmaya çabalar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Karşı cinsiyetle arkadaşlık eder ve bireyden çok grup arkadaşlıklarını tercih eder</a:t>
            </a:r>
          </a:p>
          <a:p>
            <a:r>
              <a:rPr lang="tr-TR" b="1" dirty="0" smtClean="0">
                <a:solidFill>
                  <a:srgbClr val="002060"/>
                </a:solidFill>
              </a:rPr>
              <a:t>Otorite ile çatışma yaşar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Çok güçlü hissederler, </a:t>
            </a:r>
            <a:r>
              <a:rPr lang="tr-TR" b="1" dirty="0" err="1" smtClean="0">
                <a:solidFill>
                  <a:srgbClr val="0070C0"/>
                </a:solidFill>
              </a:rPr>
              <a:t>herşeyi</a:t>
            </a:r>
            <a:r>
              <a:rPr lang="tr-TR" b="1" dirty="0" smtClean="0">
                <a:solidFill>
                  <a:srgbClr val="0070C0"/>
                </a:solidFill>
              </a:rPr>
              <a:t> yapacaklarına inanırlar ve bu nedenle riskli davranışlar yapar</a:t>
            </a:r>
          </a:p>
          <a:p>
            <a:r>
              <a:rPr lang="tr-TR" b="1" dirty="0" smtClean="0"/>
              <a:t>Duygular yoğun ve değişkendir, cinsel dürtüler yoğundur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Geç </a:t>
            </a:r>
            <a:r>
              <a:rPr lang="tr-TR" dirty="0" err="1" smtClean="0">
                <a:solidFill>
                  <a:srgbClr val="C00000"/>
                </a:solidFill>
              </a:rPr>
              <a:t>Adolesan</a:t>
            </a:r>
            <a:r>
              <a:rPr lang="tr-TR" dirty="0" smtClean="0">
                <a:solidFill>
                  <a:srgbClr val="C00000"/>
                </a:solidFill>
              </a:rPr>
              <a:t> Dönem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Büyüme ve cinsel gelişimin tamamlanmasıyla endişeler sona erer</a:t>
            </a:r>
          </a:p>
          <a:p>
            <a:r>
              <a:rPr lang="tr-TR" b="1" dirty="0" smtClean="0"/>
              <a:t>Kimlik gelişimi tamamlanır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Sosyal ilişkiler gruptan bireye yönelir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Aile çatışmaları azalır, otoriteyi kabul eder, uzlaşır, fikir sorar….</a:t>
            </a:r>
          </a:p>
          <a:p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Değer yargıları gelişir, idealler edinir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Karşı cinsle yakın ilişkidedir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dirty="0" err="1" smtClean="0"/>
              <a:t>Adolesan</a:t>
            </a:r>
            <a:r>
              <a:rPr lang="tr-TR" dirty="0" smtClean="0"/>
              <a:t> Görüşmesinde Dikkat Edilecek Kurallar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r-TR" dirty="0" smtClean="0"/>
              <a:t>Nazikçe muayene/görüşme odasına alın</a:t>
            </a:r>
          </a:p>
          <a:p>
            <a:r>
              <a:rPr lang="tr-TR" dirty="0" smtClean="0"/>
              <a:t>İsmini öğrenip mutlaka ismiyle hitap edin</a:t>
            </a:r>
          </a:p>
          <a:p>
            <a:r>
              <a:rPr lang="tr-TR" dirty="0" smtClean="0"/>
              <a:t>Size güvenmesini sağlayın</a:t>
            </a:r>
          </a:p>
          <a:p>
            <a:r>
              <a:rPr lang="tr-TR" dirty="0" smtClean="0"/>
              <a:t>Açık uçlu sorularla kendisini ifade etmesine izin verin</a:t>
            </a:r>
          </a:p>
          <a:p>
            <a:r>
              <a:rPr lang="tr-TR" dirty="0" smtClean="0"/>
              <a:t>Mümkünse genç ile karşılıklı oturun</a:t>
            </a:r>
          </a:p>
          <a:p>
            <a:r>
              <a:rPr lang="tr-TR" dirty="0" smtClean="0"/>
              <a:t>Muayene etmek için izin isteyin</a:t>
            </a:r>
          </a:p>
          <a:p>
            <a:r>
              <a:rPr lang="tr-TR" dirty="0" smtClean="0"/>
              <a:t>Yeterli zaman ayırın(30-45 </a:t>
            </a:r>
            <a:r>
              <a:rPr lang="tr-TR" dirty="0" err="1" smtClean="0"/>
              <a:t>dk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 smtClean="0"/>
              <a:t>Adolesan</a:t>
            </a:r>
            <a:r>
              <a:rPr lang="tr-TR" dirty="0" smtClean="0"/>
              <a:t> Görüşmesi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H </a:t>
            </a:r>
            <a:r>
              <a:rPr lang="tr-TR" b="1" dirty="0" smtClean="0"/>
              <a:t>(</a:t>
            </a:r>
            <a:r>
              <a:rPr lang="tr-TR" b="1" dirty="0" err="1" smtClean="0"/>
              <a:t>Home</a:t>
            </a:r>
            <a:r>
              <a:rPr lang="tr-TR" b="1" dirty="0" smtClean="0"/>
              <a:t>)</a:t>
            </a:r>
          </a:p>
          <a:p>
            <a:r>
              <a:rPr lang="tr-TR" sz="3600" b="1" dirty="0" smtClean="0">
                <a:solidFill>
                  <a:srgbClr val="C00000"/>
                </a:solidFill>
              </a:rPr>
              <a:t>E </a:t>
            </a:r>
            <a:r>
              <a:rPr lang="tr-TR" b="1" dirty="0" smtClean="0"/>
              <a:t>(</a:t>
            </a:r>
            <a:r>
              <a:rPr lang="tr-TR" b="1" dirty="0" err="1" smtClean="0"/>
              <a:t>Educations</a:t>
            </a:r>
            <a:r>
              <a:rPr lang="tr-TR" b="1" dirty="0" smtClean="0"/>
              <a:t>)</a:t>
            </a:r>
          </a:p>
          <a:p>
            <a:r>
              <a:rPr lang="tr-TR" sz="3600" b="1" dirty="0" smtClean="0">
                <a:solidFill>
                  <a:srgbClr val="C00000"/>
                </a:solidFill>
              </a:rPr>
              <a:t>E </a:t>
            </a:r>
            <a:r>
              <a:rPr lang="tr-TR" b="1" dirty="0" smtClean="0"/>
              <a:t>(</a:t>
            </a:r>
            <a:r>
              <a:rPr lang="tr-TR" b="1" dirty="0" err="1" smtClean="0"/>
              <a:t>Eating</a:t>
            </a:r>
            <a:r>
              <a:rPr lang="tr-TR" b="1" dirty="0" smtClean="0"/>
              <a:t>)</a:t>
            </a:r>
          </a:p>
          <a:p>
            <a:r>
              <a:rPr lang="tr-TR" sz="3600" b="1" dirty="0" smtClean="0">
                <a:solidFill>
                  <a:srgbClr val="C00000"/>
                </a:solidFill>
              </a:rPr>
              <a:t>A </a:t>
            </a:r>
            <a:r>
              <a:rPr lang="tr-TR" b="1" dirty="0" smtClean="0"/>
              <a:t>(</a:t>
            </a:r>
            <a:r>
              <a:rPr lang="tr-TR" b="1" dirty="0" err="1" smtClean="0"/>
              <a:t>Activity</a:t>
            </a:r>
            <a:r>
              <a:rPr lang="tr-TR" b="1" dirty="0" smtClean="0"/>
              <a:t>)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D </a:t>
            </a:r>
            <a:r>
              <a:rPr lang="tr-TR" b="1" dirty="0" smtClean="0"/>
              <a:t>(</a:t>
            </a:r>
            <a:r>
              <a:rPr lang="tr-TR" b="1" dirty="0" err="1" smtClean="0"/>
              <a:t>Drugs</a:t>
            </a:r>
            <a:r>
              <a:rPr lang="tr-TR" b="1" dirty="0" smtClean="0"/>
              <a:t>)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S </a:t>
            </a:r>
            <a:r>
              <a:rPr lang="tr-TR" b="1" dirty="0" smtClean="0"/>
              <a:t>(</a:t>
            </a:r>
            <a:r>
              <a:rPr lang="tr-TR" b="1" dirty="0" err="1" smtClean="0"/>
              <a:t>Sexuality</a:t>
            </a:r>
            <a:r>
              <a:rPr lang="tr-TR" b="1" dirty="0" smtClean="0"/>
              <a:t>)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S </a:t>
            </a:r>
            <a:r>
              <a:rPr lang="tr-TR" b="1" dirty="0" smtClean="0"/>
              <a:t>(</a:t>
            </a:r>
            <a:r>
              <a:rPr lang="tr-TR" b="1" dirty="0" err="1" smtClean="0"/>
              <a:t>Suicid</a:t>
            </a:r>
            <a:r>
              <a:rPr lang="tr-TR" b="1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6000" dirty="0" smtClean="0">
                <a:solidFill>
                  <a:srgbClr val="C00000"/>
                </a:solidFill>
              </a:rPr>
              <a:t>H</a:t>
            </a:r>
            <a:r>
              <a:rPr lang="tr-TR" sz="4800" dirty="0" smtClean="0"/>
              <a:t> (</a:t>
            </a:r>
            <a:r>
              <a:rPr lang="tr-TR" sz="4800" dirty="0" err="1" smtClean="0"/>
              <a:t>Home</a:t>
            </a:r>
            <a:r>
              <a:rPr lang="tr-TR" sz="4800" dirty="0" smtClean="0"/>
              <a:t>)</a:t>
            </a:r>
            <a:endParaRPr lang="tr-TR" sz="4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tr-TR" dirty="0" smtClean="0"/>
              <a:t>*Evde kimlerle yaşıyor?</a:t>
            </a:r>
          </a:p>
          <a:p>
            <a:r>
              <a:rPr lang="tr-TR" dirty="0" smtClean="0"/>
              <a:t>*Anne-baba sağ mı? Evli mi? Ne iş yapıyorlar?</a:t>
            </a:r>
          </a:p>
          <a:p>
            <a:r>
              <a:rPr lang="tr-TR" dirty="0" smtClean="0"/>
              <a:t>*Nerede oturuyor? Kendi evimi? Kira Mı?</a:t>
            </a:r>
          </a:p>
          <a:p>
            <a:r>
              <a:rPr lang="tr-TR" dirty="0" smtClean="0"/>
              <a:t>*Kaç kardeşi var? Kaç yaşındalar? Sağlıklı mı?</a:t>
            </a:r>
          </a:p>
          <a:p>
            <a:r>
              <a:rPr lang="tr-TR" dirty="0" smtClean="0"/>
              <a:t>*Eve yeni taşınan biri var mı?</a:t>
            </a:r>
          </a:p>
          <a:p>
            <a:r>
              <a:rPr lang="tr-TR" dirty="0" smtClean="0"/>
              <a:t>*Ev kuralları nasıl?</a:t>
            </a:r>
          </a:p>
          <a:p>
            <a:r>
              <a:rPr lang="tr-TR" dirty="0" smtClean="0"/>
              <a:t>**</a:t>
            </a:r>
            <a:r>
              <a:rPr lang="tr-TR" b="1" dirty="0" smtClean="0">
                <a:solidFill>
                  <a:srgbClr val="C00000"/>
                </a:solidFill>
              </a:rPr>
              <a:t>Ev yaşantından </a:t>
            </a:r>
            <a:r>
              <a:rPr lang="tr-TR" b="1" dirty="0" err="1" smtClean="0">
                <a:solidFill>
                  <a:srgbClr val="C00000"/>
                </a:solidFill>
              </a:rPr>
              <a:t>bahsedermisin</a:t>
            </a:r>
            <a:r>
              <a:rPr lang="tr-TR" b="1" dirty="0" smtClean="0">
                <a:solidFill>
                  <a:srgbClr val="C00000"/>
                </a:solidFill>
              </a:rPr>
              <a:t>? </a:t>
            </a:r>
            <a:r>
              <a:rPr lang="tr-TR" dirty="0" smtClean="0"/>
              <a:t>(kendisini ifade etmesine izin veren açık uçlu soru) </a:t>
            </a:r>
          </a:p>
          <a:p>
            <a:r>
              <a:rPr lang="tr-TR" dirty="0" smtClean="0"/>
              <a:t>**</a:t>
            </a:r>
            <a:r>
              <a:rPr lang="tr-TR" b="1" dirty="0" smtClean="0">
                <a:solidFill>
                  <a:srgbClr val="C00000"/>
                </a:solidFill>
              </a:rPr>
              <a:t>Ailesi ile ile ilgili değiştirmek istediği bir şey var mı?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6700" b="1" dirty="0" smtClean="0">
                <a:solidFill>
                  <a:srgbClr val="C00000"/>
                </a:solidFill>
              </a:rPr>
              <a:t/>
            </a:r>
            <a:br>
              <a:rPr lang="tr-TR" sz="6700" b="1" dirty="0" smtClean="0">
                <a:solidFill>
                  <a:srgbClr val="C00000"/>
                </a:solidFill>
              </a:rPr>
            </a:br>
            <a:r>
              <a:rPr lang="tr-TR" sz="6700" b="1" dirty="0" smtClean="0">
                <a:solidFill>
                  <a:srgbClr val="C00000"/>
                </a:solidFill>
              </a:rPr>
              <a:t>E</a:t>
            </a:r>
            <a:r>
              <a:rPr lang="tr-TR" b="1" dirty="0" smtClean="0"/>
              <a:t>(</a:t>
            </a:r>
            <a:r>
              <a:rPr lang="tr-TR" b="1" dirty="0" err="1" smtClean="0"/>
              <a:t>Educations</a:t>
            </a:r>
            <a:r>
              <a:rPr lang="tr-TR" b="1" dirty="0" smtClean="0"/>
              <a:t>)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tr-TR" dirty="0" smtClean="0"/>
              <a:t>*Hangi okula gidiyor?</a:t>
            </a:r>
          </a:p>
          <a:p>
            <a:r>
              <a:rPr lang="tr-TR" dirty="0" smtClean="0"/>
              <a:t>*Dersleri nasıl ? Seviyor mu?</a:t>
            </a:r>
          </a:p>
          <a:p>
            <a:r>
              <a:rPr lang="tr-TR" dirty="0" smtClean="0"/>
              <a:t>*Öğretmenleri ile arası nasıl?</a:t>
            </a:r>
          </a:p>
          <a:p>
            <a:r>
              <a:rPr lang="tr-TR" dirty="0" smtClean="0"/>
              <a:t>*Aldığı bir ceza var mı?</a:t>
            </a:r>
          </a:p>
          <a:p>
            <a:r>
              <a:rPr lang="tr-TR" dirty="0" smtClean="0"/>
              <a:t>**</a:t>
            </a:r>
            <a:r>
              <a:rPr lang="tr-TR" b="1" dirty="0" smtClean="0">
                <a:solidFill>
                  <a:srgbClr val="C00000"/>
                </a:solidFill>
              </a:rPr>
              <a:t>Okuldaki hayatını </a:t>
            </a:r>
            <a:r>
              <a:rPr lang="tr-TR" b="1" dirty="0" err="1" smtClean="0">
                <a:solidFill>
                  <a:srgbClr val="C00000"/>
                </a:solidFill>
              </a:rPr>
              <a:t>anlatırmısın</a:t>
            </a:r>
            <a:r>
              <a:rPr lang="tr-TR" b="1" dirty="0" smtClean="0">
                <a:solidFill>
                  <a:srgbClr val="C00000"/>
                </a:solidFill>
              </a:rPr>
              <a:t>? Okulda işler nasıl gidiyor? </a:t>
            </a:r>
          </a:p>
          <a:p>
            <a:r>
              <a:rPr lang="tr-TR" dirty="0" smtClean="0"/>
              <a:t>*Okumuyorsa çalışıyor mu? Evde mi?</a:t>
            </a:r>
          </a:p>
          <a:p>
            <a:r>
              <a:rPr lang="tr-TR" dirty="0" smtClean="0"/>
              <a:t>*Çalışıyorsa nerede çalışıyor?  </a:t>
            </a:r>
          </a:p>
          <a:p>
            <a:r>
              <a:rPr lang="tr-TR" dirty="0" smtClean="0"/>
              <a:t>*Okula dönmek istiyor mu?</a:t>
            </a:r>
          </a:p>
          <a:p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6700" b="1" dirty="0" smtClean="0">
                <a:solidFill>
                  <a:srgbClr val="C00000"/>
                </a:solidFill>
              </a:rPr>
              <a:t>A</a:t>
            </a:r>
            <a:r>
              <a:rPr lang="tr-TR" b="1" dirty="0" smtClean="0"/>
              <a:t>(</a:t>
            </a:r>
            <a:r>
              <a:rPr lang="tr-TR" b="1" dirty="0" err="1" smtClean="0"/>
              <a:t>Activity</a:t>
            </a:r>
            <a:r>
              <a:rPr lang="tr-TR" b="1" dirty="0" smtClean="0"/>
              <a:t>)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*Arkadaşları ile arası nasıl?</a:t>
            </a:r>
          </a:p>
          <a:p>
            <a:r>
              <a:rPr lang="tr-TR" dirty="0" smtClean="0"/>
              <a:t>*Boş vaktinde neler yapıyor?</a:t>
            </a:r>
          </a:p>
          <a:p>
            <a:r>
              <a:rPr lang="tr-TR" dirty="0" smtClean="0"/>
              <a:t>*En iyi arkadaşı kim ?</a:t>
            </a:r>
          </a:p>
          <a:p>
            <a:r>
              <a:rPr lang="tr-TR" dirty="0" smtClean="0"/>
              <a:t>*Arkadaşları okuldan mı? Mahalleden mi?</a:t>
            </a:r>
          </a:p>
          <a:p>
            <a:r>
              <a:rPr lang="tr-TR" dirty="0" smtClean="0"/>
              <a:t>*Arkadaşları ile birlikte neler yapıyor? Boş vaktini nasıl geçiriyor?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Akranları ile ilgili bilgi çok önemli!!! 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6700" b="1" dirty="0" smtClean="0">
                <a:solidFill>
                  <a:srgbClr val="C00000"/>
                </a:solidFill>
              </a:rPr>
              <a:t>D</a:t>
            </a:r>
            <a:r>
              <a:rPr lang="tr-TR" b="1" dirty="0" smtClean="0"/>
              <a:t>(</a:t>
            </a:r>
            <a:r>
              <a:rPr lang="tr-TR" b="1" dirty="0" err="1" smtClean="0"/>
              <a:t>Drugs</a:t>
            </a:r>
            <a:r>
              <a:rPr lang="tr-TR" b="1" dirty="0" smtClean="0"/>
              <a:t>)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tr-TR" dirty="0" smtClean="0"/>
              <a:t>*</a:t>
            </a:r>
            <a:r>
              <a:rPr lang="tr-TR" b="1" dirty="0" smtClean="0"/>
              <a:t>Riskli ergenlere öncelikli sorulmalı</a:t>
            </a:r>
            <a:endParaRPr lang="tr-TR" dirty="0" smtClean="0"/>
          </a:p>
          <a:p>
            <a:r>
              <a:rPr lang="tr-TR" dirty="0" smtClean="0"/>
              <a:t>*Bu dönemde  bir çok genç madde (sigara ,alkol madde) deniyor, arkadaşları arasında hiç madde deneyen yada kullanan </a:t>
            </a:r>
            <a:r>
              <a:rPr lang="tr-TR" dirty="0" err="1" smtClean="0"/>
              <a:t>varmı</a:t>
            </a:r>
            <a:r>
              <a:rPr lang="tr-TR" dirty="0" smtClean="0"/>
              <a:t>?</a:t>
            </a:r>
          </a:p>
          <a:p>
            <a:r>
              <a:rPr lang="tr-TR" dirty="0" smtClean="0"/>
              <a:t>*Sen hiç denedin mi?</a:t>
            </a:r>
          </a:p>
          <a:p>
            <a:r>
              <a:rPr lang="tr-TR" dirty="0" smtClean="0"/>
              <a:t>*Arkadaşlarınla çıktığında hiç sigara, alkol </a:t>
            </a:r>
            <a:r>
              <a:rPr lang="tr-TR" dirty="0" err="1" smtClean="0"/>
              <a:t>alıyormusun</a:t>
            </a:r>
            <a:r>
              <a:rPr lang="tr-TR" dirty="0" smtClean="0"/>
              <a:t>?</a:t>
            </a:r>
          </a:p>
          <a:p>
            <a:r>
              <a:rPr lang="tr-TR" dirty="0" smtClean="0"/>
              <a:t>* Sigara içiyorsa ne kadar içiyor?, Nasıl alıyor?, Parayı nerden buluyor?</a:t>
            </a:r>
          </a:p>
          <a:p>
            <a:r>
              <a:rPr lang="tr-TR" dirty="0" smtClean="0"/>
              <a:t>*Ailede sigara, alkol, madde kullanan var mı?</a:t>
            </a:r>
          </a:p>
          <a:p>
            <a:r>
              <a:rPr lang="tr-TR" dirty="0" smtClean="0"/>
              <a:t>*Arkadaşlarınla birlikte yada yalnız madde </a:t>
            </a:r>
            <a:r>
              <a:rPr lang="tr-TR" dirty="0" err="1" smtClean="0"/>
              <a:t>kullandınmı</a:t>
            </a:r>
            <a:r>
              <a:rPr lang="tr-TR" dirty="0" smtClean="0"/>
              <a:t>?</a:t>
            </a:r>
          </a:p>
          <a:p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6700" b="1" dirty="0" smtClean="0">
                <a:solidFill>
                  <a:srgbClr val="C00000"/>
                </a:solidFill>
              </a:rPr>
              <a:t>S</a:t>
            </a:r>
            <a:r>
              <a:rPr lang="tr-TR" b="1" dirty="0" smtClean="0"/>
              <a:t>(</a:t>
            </a:r>
            <a:r>
              <a:rPr lang="tr-TR" b="1" dirty="0" err="1" smtClean="0"/>
              <a:t>Sexuality</a:t>
            </a:r>
            <a:r>
              <a:rPr lang="tr-TR" b="1" dirty="0" smtClean="0"/>
              <a:t>)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dirty="0" smtClean="0"/>
              <a:t>*Kızlara </a:t>
            </a:r>
            <a:r>
              <a:rPr lang="tr-TR" b="1" dirty="0" err="1" smtClean="0"/>
              <a:t>menstrüasyonun</a:t>
            </a:r>
            <a:r>
              <a:rPr lang="tr-TR" b="1" dirty="0" smtClean="0"/>
              <a:t> </a:t>
            </a:r>
            <a:r>
              <a:rPr lang="tr-TR" b="1" dirty="0" err="1" smtClean="0"/>
              <a:t>siklusunu</a:t>
            </a:r>
            <a:r>
              <a:rPr lang="tr-TR" b="1" dirty="0" smtClean="0"/>
              <a:t> sor</a:t>
            </a:r>
          </a:p>
          <a:p>
            <a:r>
              <a:rPr lang="tr-TR" dirty="0" smtClean="0"/>
              <a:t>**Anormal kanama, </a:t>
            </a:r>
            <a:r>
              <a:rPr lang="tr-TR" dirty="0" err="1" smtClean="0"/>
              <a:t>vajinal</a:t>
            </a:r>
            <a:r>
              <a:rPr lang="tr-TR" dirty="0" smtClean="0"/>
              <a:t> akıntı/ ağrı var mı?</a:t>
            </a:r>
          </a:p>
          <a:p>
            <a:r>
              <a:rPr lang="tr-TR" dirty="0" smtClean="0"/>
              <a:t>* Cinsel aktif mi? (Yalnızca ergene yönelt)</a:t>
            </a:r>
          </a:p>
          <a:p>
            <a:r>
              <a:rPr lang="tr-TR" dirty="0" smtClean="0"/>
              <a:t>*Özel bir ilişkin var mı? Ne zamandır berabersiniz?,Özel yakınlaşmalar var mı?</a:t>
            </a:r>
          </a:p>
          <a:p>
            <a:r>
              <a:rPr lang="tr-TR" dirty="0" smtClean="0"/>
              <a:t>*Korunuyor mu? (Cinsel aktif ise),Korunma yöntemlerini biliyor mu?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6700" b="1" dirty="0" smtClean="0">
                <a:solidFill>
                  <a:srgbClr val="C00000"/>
                </a:solidFill>
              </a:rPr>
              <a:t>S</a:t>
            </a:r>
            <a:r>
              <a:rPr lang="tr-TR" b="1" dirty="0" smtClean="0"/>
              <a:t>(</a:t>
            </a:r>
            <a:r>
              <a:rPr lang="tr-TR" b="1" dirty="0" err="1" smtClean="0"/>
              <a:t>Suicid</a:t>
            </a:r>
            <a:r>
              <a:rPr lang="tr-TR" b="1" dirty="0" smtClean="0"/>
              <a:t>)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tr-TR" b="1" dirty="0" smtClean="0"/>
              <a:t>Riskli ergenlere öncelikli  sorulmalı/gerekmiyorsa sorgulama veya seçici sorgula</a:t>
            </a:r>
            <a:endParaRPr lang="tr-TR" dirty="0" smtClean="0"/>
          </a:p>
          <a:p>
            <a:r>
              <a:rPr lang="tr-TR" dirty="0" smtClean="0"/>
              <a:t>*Uyku bozukluğu var mı?</a:t>
            </a:r>
          </a:p>
          <a:p>
            <a:r>
              <a:rPr lang="tr-TR" dirty="0" smtClean="0"/>
              <a:t>*Yeme davranışında değişiklik var mı?</a:t>
            </a:r>
          </a:p>
          <a:p>
            <a:r>
              <a:rPr lang="tr-TR" dirty="0" smtClean="0"/>
              <a:t>*Duygusal patlamaları var mı?</a:t>
            </a:r>
          </a:p>
          <a:p>
            <a:r>
              <a:rPr lang="tr-TR" dirty="0" smtClean="0"/>
              <a:t>*Daha önce intihar girişimi var mı?/intihar düşünüyor mu? Ölsem de kurtulsam dediği anlar var mı?</a:t>
            </a:r>
          </a:p>
          <a:p>
            <a:r>
              <a:rPr lang="tr-TR" dirty="0" smtClean="0"/>
              <a:t>*Ailede intihar girişimi var mı?</a:t>
            </a:r>
          </a:p>
          <a:p>
            <a:r>
              <a:rPr lang="tr-TR" dirty="0" smtClean="0"/>
              <a:t>*Hayattan zevk alıyor mu?</a:t>
            </a:r>
          </a:p>
          <a:p>
            <a:pPr>
              <a:buNone/>
            </a:pPr>
            <a:r>
              <a:rPr lang="tr-TR" dirty="0" smtClean="0"/>
              <a:t>     </a:t>
            </a:r>
            <a:r>
              <a:rPr lang="tr-TR" b="1" dirty="0" smtClean="0">
                <a:solidFill>
                  <a:srgbClr val="C00000"/>
                </a:solidFill>
              </a:rPr>
              <a:t>Görüşme süresince göz teması kuruyor mu/</a:t>
            </a:r>
            <a:r>
              <a:rPr lang="tr-TR" b="1" dirty="0" err="1" smtClean="0">
                <a:solidFill>
                  <a:srgbClr val="C00000"/>
                </a:solidFill>
              </a:rPr>
              <a:t>depresif</a:t>
            </a:r>
            <a:r>
              <a:rPr lang="tr-TR" b="1" dirty="0" smtClean="0">
                <a:solidFill>
                  <a:srgbClr val="C00000"/>
                </a:solidFill>
              </a:rPr>
              <a:t> mi dikkat et!!!!</a:t>
            </a:r>
            <a:endParaRPr lang="tr-TR" b="1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AMAÇ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Adolesan</a:t>
            </a:r>
            <a:r>
              <a:rPr lang="tr-TR" dirty="0" smtClean="0"/>
              <a:t> dönemin özellikleri ve bu dönemde sık karşılaşılan fiziksel ve </a:t>
            </a:r>
            <a:r>
              <a:rPr lang="tr-TR" dirty="0" err="1" smtClean="0"/>
              <a:t>psikososyal</a:t>
            </a:r>
            <a:r>
              <a:rPr lang="tr-TR" dirty="0" smtClean="0"/>
              <a:t> sorunlarla ilgili bilgilerinin edinilmesi ve </a:t>
            </a:r>
            <a:r>
              <a:rPr lang="tr-TR" dirty="0" err="1" smtClean="0"/>
              <a:t>adolesana</a:t>
            </a:r>
            <a:r>
              <a:rPr lang="tr-TR" dirty="0" smtClean="0"/>
              <a:t> yaklaşım tutumunun benimsenmesi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Görüşme sonunda bulguları yorumla!!</a:t>
            </a:r>
            <a:br>
              <a:rPr lang="tr-TR" b="1" dirty="0" smtClean="0">
                <a:solidFill>
                  <a:srgbClr val="C00000"/>
                </a:solidFill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Normal;</a:t>
            </a:r>
            <a:r>
              <a:rPr lang="tr-TR" dirty="0" smtClean="0"/>
              <a:t> </a:t>
            </a:r>
            <a:r>
              <a:rPr lang="tr-TR" sz="2800" dirty="0" err="1" smtClean="0"/>
              <a:t>herşey</a:t>
            </a:r>
            <a:r>
              <a:rPr lang="tr-TR" sz="2800" dirty="0" smtClean="0"/>
              <a:t> yolunda </a:t>
            </a:r>
            <a:r>
              <a:rPr lang="tr-TR" sz="2800" dirty="0" err="1" smtClean="0"/>
              <a:t>sikayeti</a:t>
            </a:r>
            <a:r>
              <a:rPr lang="tr-TR" sz="2800" dirty="0" smtClean="0"/>
              <a:t> olursa gelebilir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Danışmanlık yapacak sorunlar; </a:t>
            </a:r>
            <a:r>
              <a:rPr lang="tr-TR" sz="2400" dirty="0" smtClean="0"/>
              <a:t>sorunu kendisinin de göreceği formatta takip planı yap, önerilerde bulun , izle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Psikolojik Danışmanlık…..</a:t>
            </a:r>
          </a:p>
          <a:p>
            <a:r>
              <a:rPr lang="tr-TR" b="1" dirty="0" err="1" smtClean="0">
                <a:solidFill>
                  <a:srgbClr val="7030A0"/>
                </a:solidFill>
              </a:rPr>
              <a:t>Psikyatriye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konsultasyon</a:t>
            </a:r>
            <a:r>
              <a:rPr lang="tr-TR" b="1" dirty="0" smtClean="0">
                <a:solidFill>
                  <a:srgbClr val="7030A0"/>
                </a:solidFill>
              </a:rPr>
              <a:t>…. </a:t>
            </a:r>
            <a:r>
              <a:rPr lang="tr-TR" sz="2800" dirty="0" smtClean="0"/>
              <a:t>(depresyon,</a:t>
            </a:r>
            <a:r>
              <a:rPr lang="tr-TR" sz="2800" dirty="0" err="1" smtClean="0"/>
              <a:t>suisit</a:t>
            </a:r>
            <a:r>
              <a:rPr lang="tr-TR" sz="2800" dirty="0" smtClean="0"/>
              <a:t>…)</a:t>
            </a:r>
          </a:p>
          <a:p>
            <a:r>
              <a:rPr lang="tr-TR" b="1" dirty="0" err="1" smtClean="0">
                <a:solidFill>
                  <a:srgbClr val="7030A0"/>
                </a:solidFill>
              </a:rPr>
              <a:t>Muttidisipliner</a:t>
            </a:r>
            <a:r>
              <a:rPr lang="tr-TR" b="1" dirty="0" smtClean="0">
                <a:solidFill>
                  <a:srgbClr val="7030A0"/>
                </a:solidFill>
              </a:rPr>
              <a:t> izlem..  </a:t>
            </a:r>
            <a:r>
              <a:rPr lang="tr-TR" sz="2800" dirty="0" smtClean="0"/>
              <a:t>(</a:t>
            </a:r>
            <a:r>
              <a:rPr lang="tr-TR" sz="2800" dirty="0" err="1" smtClean="0"/>
              <a:t>Anoreksia</a:t>
            </a:r>
            <a:r>
              <a:rPr lang="tr-TR" sz="2800" dirty="0" smtClean="0"/>
              <a:t> N; pediatri/</a:t>
            </a:r>
            <a:r>
              <a:rPr lang="tr-TR" sz="2800" dirty="0" err="1" smtClean="0"/>
              <a:t>adolesan</a:t>
            </a:r>
            <a:r>
              <a:rPr lang="tr-TR" sz="2800" dirty="0" smtClean="0"/>
              <a:t>, diyetisyen, </a:t>
            </a:r>
            <a:r>
              <a:rPr lang="tr-TR" sz="2800" dirty="0" err="1" smtClean="0"/>
              <a:t>psikyatri</a:t>
            </a:r>
            <a:r>
              <a:rPr lang="tr-TR" sz="2800" dirty="0" smtClean="0"/>
              <a:t>…)</a:t>
            </a:r>
          </a:p>
          <a:p>
            <a:pPr>
              <a:buNone/>
            </a:pPr>
            <a:r>
              <a:rPr lang="tr-TR" sz="2800" dirty="0" smtClean="0"/>
              <a:t>     </a:t>
            </a:r>
          </a:p>
          <a:p>
            <a:pPr>
              <a:buNone/>
            </a:pPr>
            <a:r>
              <a:rPr lang="tr-TR" sz="2800" b="1" dirty="0" smtClean="0">
                <a:solidFill>
                  <a:schemeClr val="accent2"/>
                </a:solidFill>
              </a:rPr>
              <a:t>    Yapacağın plana ergeni dahil et!!! Öğüt, Emir yok</a:t>
            </a:r>
            <a:endParaRPr lang="tr-TR" b="1" dirty="0" smtClean="0">
              <a:solidFill>
                <a:schemeClr val="accent2"/>
              </a:solidFill>
            </a:endParaRPr>
          </a:p>
          <a:p>
            <a:endParaRPr lang="tr-TR" sz="2400" dirty="0"/>
          </a:p>
        </p:txBody>
      </p:sp>
      <p:sp>
        <p:nvSpPr>
          <p:cNvPr id="4" name="3 Aşağı Ok"/>
          <p:cNvSpPr/>
          <p:nvPr/>
        </p:nvSpPr>
        <p:spPr>
          <a:xfrm>
            <a:off x="3851920" y="4869160"/>
            <a:ext cx="484632" cy="5760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dirty="0" err="1" smtClean="0"/>
              <a:t>Adolesan</a:t>
            </a:r>
            <a:r>
              <a:rPr lang="tr-TR" dirty="0" smtClean="0"/>
              <a:t> dönemdeki </a:t>
            </a:r>
            <a:r>
              <a:rPr lang="tr-TR" dirty="0" err="1" smtClean="0"/>
              <a:t>psikososyal</a:t>
            </a:r>
            <a:r>
              <a:rPr lang="tr-TR" dirty="0" smtClean="0"/>
              <a:t> problemler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tr-TR" dirty="0" smtClean="0"/>
              <a:t>Okul başarısızlığı</a:t>
            </a:r>
          </a:p>
          <a:p>
            <a:r>
              <a:rPr lang="tr-TR" dirty="0" smtClean="0"/>
              <a:t>Riskli davranışlar (araç kullanma, </a:t>
            </a:r>
            <a:r>
              <a:rPr lang="tr-TR" dirty="0" err="1" smtClean="0"/>
              <a:t>suisit</a:t>
            </a:r>
            <a:r>
              <a:rPr lang="tr-TR" dirty="0" smtClean="0"/>
              <a:t> girişim)</a:t>
            </a:r>
          </a:p>
          <a:p>
            <a:r>
              <a:rPr lang="tr-TR" dirty="0" smtClean="0"/>
              <a:t>Kronik yorgunluk</a:t>
            </a:r>
          </a:p>
          <a:p>
            <a:r>
              <a:rPr lang="tr-TR" dirty="0" smtClean="0"/>
              <a:t>Sigara ve madde kullanımı</a:t>
            </a:r>
          </a:p>
          <a:p>
            <a:r>
              <a:rPr lang="tr-TR" dirty="0" err="1" smtClean="0"/>
              <a:t>Adolesanlarda</a:t>
            </a:r>
            <a:r>
              <a:rPr lang="tr-TR" dirty="0" smtClean="0"/>
              <a:t> şiddet</a:t>
            </a:r>
          </a:p>
          <a:p>
            <a:r>
              <a:rPr lang="tr-TR" dirty="0" smtClean="0"/>
              <a:t>Cinsel istismar</a:t>
            </a:r>
          </a:p>
          <a:p>
            <a:r>
              <a:rPr lang="tr-TR" dirty="0" smtClean="0"/>
              <a:t>Cinsel kimlik gelişim problemleri</a:t>
            </a:r>
            <a:r>
              <a:rPr lang="tr-TR" sz="2400" dirty="0" smtClean="0"/>
              <a:t>(</a:t>
            </a:r>
            <a:r>
              <a:rPr lang="tr-TR" sz="2400" dirty="0" err="1" smtClean="0"/>
              <a:t>homoseksualite</a:t>
            </a:r>
            <a:r>
              <a:rPr lang="tr-TR" sz="2400" dirty="0" smtClean="0"/>
              <a:t>)</a:t>
            </a:r>
          </a:p>
          <a:p>
            <a:r>
              <a:rPr lang="tr-TR" dirty="0"/>
              <a:t>Dikkat </a:t>
            </a:r>
            <a:r>
              <a:rPr lang="tr-TR" dirty="0" smtClean="0"/>
              <a:t>eksikliği-</a:t>
            </a:r>
            <a:r>
              <a:rPr lang="tr-TR" dirty="0" err="1" smtClean="0"/>
              <a:t>hiperaktivite</a:t>
            </a:r>
            <a:endParaRPr lang="tr-TR" dirty="0" smtClean="0"/>
          </a:p>
          <a:p>
            <a:r>
              <a:rPr lang="tr-TR" sz="3500" dirty="0" err="1" smtClean="0"/>
              <a:t>Anksiyete</a:t>
            </a:r>
            <a:r>
              <a:rPr lang="tr-TR" sz="3500" dirty="0" smtClean="0"/>
              <a:t>- depresyon </a:t>
            </a:r>
            <a:endParaRPr lang="tr-TR" sz="3500" dirty="0"/>
          </a:p>
        </p:txBody>
      </p:sp>
    </p:spTree>
    <p:extLst>
      <p:ext uri="{BB962C8B-B14F-4D97-AF65-F5344CB8AC3E}">
        <p14:creationId xmlns:p14="http://schemas.microsoft.com/office/powerpoint/2010/main" xmlns="" val="2351150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Adolesan</a:t>
            </a:r>
            <a:r>
              <a:rPr lang="tr-TR" dirty="0"/>
              <a:t> dönemdeki </a:t>
            </a:r>
            <a:r>
              <a:rPr lang="tr-TR" dirty="0" err="1"/>
              <a:t>psikososyal</a:t>
            </a:r>
            <a:r>
              <a:rPr lang="tr-TR" dirty="0"/>
              <a:t> problemler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Temel sorun genellikle aile dinamiklerindeki problemlerdir :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Boşanmış anne -baba </a:t>
            </a:r>
          </a:p>
          <a:p>
            <a:pPr marL="0" indent="0">
              <a:buNone/>
            </a:pPr>
            <a:r>
              <a:rPr lang="tr-TR" dirty="0" smtClean="0"/>
              <a:t>   Ailedeki şiddetli geçimsizlik</a:t>
            </a:r>
          </a:p>
          <a:p>
            <a:pPr marL="0" indent="0">
              <a:buNone/>
            </a:pPr>
            <a:r>
              <a:rPr lang="tr-TR" dirty="0" smtClean="0"/>
              <a:t>   Ailede </a:t>
            </a:r>
            <a:r>
              <a:rPr lang="tr-TR" dirty="0" err="1" smtClean="0"/>
              <a:t>psikyatrik</a:t>
            </a:r>
            <a:r>
              <a:rPr lang="tr-TR" dirty="0" smtClean="0"/>
              <a:t> problemler olması</a:t>
            </a:r>
          </a:p>
          <a:p>
            <a:pPr marL="0" indent="0">
              <a:buNone/>
            </a:pPr>
            <a:r>
              <a:rPr lang="tr-TR" dirty="0" smtClean="0"/>
              <a:t>   Ailenin ergene kurallar koymaması ……..</a:t>
            </a:r>
          </a:p>
          <a:p>
            <a:pPr marL="0" indent="0">
              <a:buNone/>
            </a:pPr>
            <a:r>
              <a:rPr lang="tr-TR" dirty="0" smtClean="0"/>
              <a:t>PROBLEMLER MULTİDİSİPLİNER İZLENMELİDİR</a:t>
            </a:r>
          </a:p>
          <a:p>
            <a:pPr marL="0" indent="0">
              <a:buNone/>
            </a:pPr>
            <a:r>
              <a:rPr lang="tr-TR" dirty="0" smtClean="0"/>
              <a:t>(</a:t>
            </a:r>
            <a:r>
              <a:rPr lang="tr-TR" dirty="0" err="1" smtClean="0"/>
              <a:t>Adolesan</a:t>
            </a:r>
            <a:r>
              <a:rPr lang="tr-TR" dirty="0" smtClean="0"/>
              <a:t> hekimi, </a:t>
            </a:r>
            <a:r>
              <a:rPr lang="tr-TR" dirty="0" err="1" smtClean="0"/>
              <a:t>psikyatr</a:t>
            </a:r>
            <a:r>
              <a:rPr lang="tr-TR" dirty="0" smtClean="0"/>
              <a:t>, </a:t>
            </a:r>
            <a:r>
              <a:rPr lang="tr-TR" dirty="0" err="1" smtClean="0"/>
              <a:t>psikolog,sosyal</a:t>
            </a:r>
            <a:r>
              <a:rPr lang="tr-TR" dirty="0" smtClean="0"/>
              <a:t> hizmetler …..)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68645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Adolesan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Dönemdeki</a:t>
            </a:r>
            <a:b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Fizyolojik Sorunlar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Boy kısalığı</a:t>
            </a:r>
          </a:p>
          <a:p>
            <a:r>
              <a:rPr lang="tr-TR" dirty="0" err="1" smtClean="0">
                <a:latin typeface="Comic Sans MS" panose="030F0702030302020204" pitchFamily="66" charset="0"/>
              </a:rPr>
              <a:t>Pubertal</a:t>
            </a:r>
            <a:r>
              <a:rPr lang="tr-TR" dirty="0" smtClean="0">
                <a:latin typeface="Comic Sans MS" panose="030F0702030302020204" pitchFamily="66" charset="0"/>
              </a:rPr>
              <a:t> sorunlar</a:t>
            </a:r>
          </a:p>
          <a:p>
            <a:r>
              <a:rPr lang="tr-TR" dirty="0" err="1" smtClean="0">
                <a:latin typeface="Comic Sans MS" panose="030F0702030302020204" pitchFamily="66" charset="0"/>
              </a:rPr>
              <a:t>Jinekomasti</a:t>
            </a:r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Akne </a:t>
            </a:r>
          </a:p>
          <a:p>
            <a:r>
              <a:rPr lang="tr-TR" dirty="0" err="1" smtClean="0">
                <a:latin typeface="Comic Sans MS" panose="030F0702030302020204" pitchFamily="66" charset="0"/>
              </a:rPr>
              <a:t>Hipertrikoz</a:t>
            </a:r>
            <a:r>
              <a:rPr lang="tr-TR" dirty="0" smtClean="0">
                <a:latin typeface="Comic Sans MS" panose="030F0702030302020204" pitchFamily="66" charset="0"/>
              </a:rPr>
              <a:t>, </a:t>
            </a:r>
            <a:r>
              <a:rPr lang="tr-TR" dirty="0" err="1" smtClean="0">
                <a:latin typeface="Comic Sans MS" panose="030F0702030302020204" pitchFamily="66" charset="0"/>
              </a:rPr>
              <a:t>hirsutismus</a:t>
            </a:r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Meme hastalıkları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Jinekolojik bozukluklar</a:t>
            </a:r>
          </a:p>
          <a:p>
            <a:r>
              <a:rPr lang="tr-TR" dirty="0" err="1" smtClean="0">
                <a:latin typeface="Comic Sans MS" panose="030F0702030302020204" pitchFamily="66" charset="0"/>
              </a:rPr>
              <a:t>Obezite</a:t>
            </a:r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Yeme bozuklukları</a:t>
            </a:r>
          </a:p>
          <a:p>
            <a:endParaRPr lang="tr-TR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adolescent stage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675" y="4800599"/>
            <a:ext cx="2219325" cy="2057401"/>
          </a:xfrm>
          <a:prstGeom prst="rect">
            <a:avLst/>
          </a:prstGeom>
          <a:noFill/>
        </p:spPr>
      </p:pic>
      <p:pic>
        <p:nvPicPr>
          <p:cNvPr id="5" name="Picture 4" descr="adolescent stages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32" y="-24"/>
            <a:ext cx="1905000" cy="1533526"/>
          </a:xfrm>
          <a:prstGeom prst="rect">
            <a:avLst/>
          </a:prstGeom>
          <a:noFill/>
        </p:spPr>
      </p:pic>
      <p:pic>
        <p:nvPicPr>
          <p:cNvPr id="6" name="Picture 6" descr="adolescent stages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428868"/>
            <a:ext cx="228600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41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err="1" smtClean="0"/>
              <a:t>Adolesan</a:t>
            </a:r>
            <a:r>
              <a:rPr lang="tr-TR" dirty="0" smtClean="0"/>
              <a:t> Dönemde Boy kısalıkları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150000"/>
              </a:lnSpc>
              <a:buClr>
                <a:schemeClr val="tx1"/>
              </a:buClr>
              <a:buNone/>
            </a:pPr>
            <a:r>
              <a:rPr lang="tr-TR" altLang="en-US" dirty="0" smtClean="0">
                <a:latin typeface="Comic Sans MS" panose="030F0702030302020204" pitchFamily="66" charset="0"/>
              </a:rPr>
              <a:t>Boyun  yaşa ve cinsiyete göre 3. </a:t>
            </a:r>
            <a:r>
              <a:rPr lang="tr-TR" altLang="en-US" dirty="0" err="1" smtClean="0">
                <a:latin typeface="Comic Sans MS" panose="030F0702030302020204" pitchFamily="66" charset="0"/>
              </a:rPr>
              <a:t>persentilden</a:t>
            </a:r>
            <a:r>
              <a:rPr lang="tr-TR" altLang="en-US" dirty="0" smtClean="0">
                <a:latin typeface="Comic Sans MS" panose="030F0702030302020204" pitchFamily="66" charset="0"/>
              </a:rPr>
              <a:t> (veya –2 SDS)  geri olması</a:t>
            </a:r>
          </a:p>
          <a:p>
            <a:pPr marL="609600" indent="-609600">
              <a:lnSpc>
                <a:spcPct val="150000"/>
              </a:lnSpc>
              <a:buClr>
                <a:schemeClr val="tx1"/>
              </a:buClr>
              <a:buNone/>
            </a:pPr>
            <a:r>
              <a:rPr lang="tr-TR" altLang="en-US" dirty="0" smtClean="0">
                <a:latin typeface="Comic Sans MS" panose="030F0702030302020204" pitchFamily="66" charset="0"/>
              </a:rPr>
              <a:t>Boy uzama hızının düşük olması (&lt;25.</a:t>
            </a:r>
            <a:r>
              <a:rPr lang="tr-TR" altLang="en-US" dirty="0" err="1" smtClean="0">
                <a:latin typeface="Comic Sans MS" panose="030F0702030302020204" pitchFamily="66" charset="0"/>
              </a:rPr>
              <a:t>persentil</a:t>
            </a:r>
            <a:r>
              <a:rPr lang="tr-TR" altLang="en-US" dirty="0" smtClean="0">
                <a:latin typeface="Comic Sans MS" panose="030F0702030302020204" pitchFamily="66" charset="0"/>
              </a:rPr>
              <a:t>)</a:t>
            </a:r>
          </a:p>
          <a:p>
            <a:endParaRPr lang="tr-TR" dirty="0" smtClean="0"/>
          </a:p>
          <a:p>
            <a:r>
              <a:rPr lang="tr-TR" sz="3300" b="1" dirty="0" err="1" smtClean="0">
                <a:solidFill>
                  <a:srgbClr val="C00000"/>
                </a:solidFill>
              </a:rPr>
              <a:t>Adolesan</a:t>
            </a:r>
            <a:r>
              <a:rPr lang="tr-TR" sz="3300" b="1" dirty="0" smtClean="0">
                <a:solidFill>
                  <a:srgbClr val="C00000"/>
                </a:solidFill>
              </a:rPr>
              <a:t> dönemde en sık tanı alan boy kısalıkları: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</a:t>
            </a:r>
            <a:r>
              <a:rPr lang="tr-TR" sz="3800" dirty="0" smtClean="0">
                <a:solidFill>
                  <a:srgbClr val="C00000"/>
                </a:solidFill>
              </a:rPr>
              <a:t>Yapısal (</a:t>
            </a:r>
            <a:r>
              <a:rPr lang="tr-TR" sz="3800" dirty="0" err="1" smtClean="0">
                <a:solidFill>
                  <a:srgbClr val="C00000"/>
                </a:solidFill>
              </a:rPr>
              <a:t>konstitüsyonel</a:t>
            </a:r>
            <a:r>
              <a:rPr lang="tr-TR" sz="3800" dirty="0" smtClean="0">
                <a:solidFill>
                  <a:srgbClr val="C00000"/>
                </a:solidFill>
              </a:rPr>
              <a:t>) boy kısalığı</a:t>
            </a:r>
          </a:p>
          <a:p>
            <a:pPr>
              <a:buNone/>
            </a:pPr>
            <a:r>
              <a:rPr lang="tr-TR" sz="3800" dirty="0" smtClean="0">
                <a:solidFill>
                  <a:srgbClr val="C00000"/>
                </a:solidFill>
              </a:rPr>
              <a:t>      </a:t>
            </a:r>
            <a:r>
              <a:rPr lang="tr-TR" sz="3800" dirty="0" err="1" smtClean="0">
                <a:solidFill>
                  <a:srgbClr val="C00000"/>
                </a:solidFill>
              </a:rPr>
              <a:t>Familyal</a:t>
            </a:r>
            <a:r>
              <a:rPr lang="tr-TR" sz="3800" dirty="0" smtClean="0">
                <a:solidFill>
                  <a:srgbClr val="C00000"/>
                </a:solidFill>
              </a:rPr>
              <a:t> boy kısalığı</a:t>
            </a:r>
          </a:p>
          <a:p>
            <a:pPr>
              <a:buNone/>
            </a:pPr>
            <a:r>
              <a:rPr lang="tr-TR" sz="3800" dirty="0" smtClean="0">
                <a:solidFill>
                  <a:srgbClr val="C00000"/>
                </a:solidFill>
              </a:rPr>
              <a:t>      </a:t>
            </a:r>
            <a:r>
              <a:rPr lang="tr-TR" sz="3800" dirty="0" err="1" smtClean="0">
                <a:solidFill>
                  <a:srgbClr val="C00000"/>
                </a:solidFill>
              </a:rPr>
              <a:t>Turner</a:t>
            </a:r>
            <a:r>
              <a:rPr lang="tr-TR" sz="3800" dirty="0" smtClean="0">
                <a:solidFill>
                  <a:srgbClr val="C00000"/>
                </a:solidFill>
              </a:rPr>
              <a:t> Sendromu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Boy Kısalığı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None/>
            </a:pPr>
            <a:r>
              <a:rPr lang="tr-TR" sz="2000" dirty="0" smtClean="0">
                <a:latin typeface="Comic Sans MS" panose="030F0702030302020204" pitchFamily="66" charset="0"/>
              </a:rPr>
              <a:t>    </a:t>
            </a:r>
            <a:r>
              <a:rPr lang="tr-TR" sz="2400" dirty="0" smtClean="0">
                <a:latin typeface="Comic Sans MS" panose="030F0702030302020204" pitchFamily="66" charset="0"/>
              </a:rPr>
              <a:t>ADOLESAN DÖNEMDE: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Comic Sans MS" panose="030F0702030302020204" pitchFamily="66" charset="0"/>
              </a:rPr>
              <a:t>Boy</a:t>
            </a:r>
            <a:r>
              <a:rPr lang="tr-TR" sz="2000" dirty="0" smtClean="0">
                <a:latin typeface="Comic Sans MS" panose="030F0702030302020204" pitchFamily="66" charset="0"/>
              </a:rPr>
              <a:t> kazanımı ;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Kızlarda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latin typeface="Comic Sans MS" panose="030F0702030302020204" pitchFamily="66" charset="0"/>
              </a:rPr>
              <a:t>:15-20 cm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 smtClean="0">
                <a:latin typeface="Comic Sans MS" panose="030F0702030302020204" pitchFamily="66" charset="0"/>
              </a:rPr>
              <a:t>Erkeklerde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latin typeface="Comic Sans MS" panose="030F0702030302020204" pitchFamily="66" charset="0"/>
              </a:rPr>
              <a:t>20</a:t>
            </a:r>
            <a:r>
              <a:rPr lang="en-US" sz="2000" dirty="0" smtClean="0">
                <a:latin typeface="Comic Sans MS" panose="030F0702030302020204" pitchFamily="66" charset="0"/>
              </a:rPr>
              <a:t>-25 </a:t>
            </a:r>
            <a:r>
              <a:rPr lang="en-US" sz="2000" dirty="0">
                <a:latin typeface="Comic Sans MS" panose="030F0702030302020204" pitchFamily="66" charset="0"/>
              </a:rPr>
              <a:t>cm</a:t>
            </a:r>
          </a:p>
          <a:p>
            <a:pPr>
              <a:lnSpc>
                <a:spcPct val="200000"/>
              </a:lnSpc>
            </a:pPr>
            <a:r>
              <a:rPr lang="en-US" sz="2000" dirty="0" err="1">
                <a:latin typeface="Comic Sans MS" panose="030F0702030302020204" pitchFamily="66" charset="0"/>
              </a:rPr>
              <a:t>Ağırlık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artışı</a:t>
            </a:r>
            <a:r>
              <a:rPr lang="tr-TR" sz="2000" dirty="0" smtClean="0">
                <a:latin typeface="Comic Sans MS" panose="030F0702030302020204" pitchFamily="66" charset="0"/>
              </a:rPr>
              <a:t>;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7- 30 ort 20 kg</a:t>
            </a:r>
          </a:p>
          <a:p>
            <a:pPr>
              <a:lnSpc>
                <a:spcPct val="200000"/>
              </a:lnSpc>
            </a:pPr>
            <a:r>
              <a:rPr lang="en-US" sz="2000" dirty="0" err="1">
                <a:latin typeface="Comic Sans MS" panose="030F0702030302020204" pitchFamily="66" charset="0"/>
              </a:rPr>
              <a:t>Erişkin</a:t>
            </a:r>
            <a:r>
              <a:rPr lang="en-US" sz="2000" dirty="0">
                <a:latin typeface="Comic Sans MS" panose="030F0702030302020204" pitchFamily="66" charset="0"/>
              </a:rPr>
              <a:t> boy </a:t>
            </a:r>
            <a:r>
              <a:rPr lang="en-US" sz="2000" dirty="0" err="1">
                <a:latin typeface="Comic Sans MS" panose="030F0702030302020204" pitchFamily="66" charset="0"/>
              </a:rPr>
              <a:t>uzunluğunun</a:t>
            </a:r>
            <a:r>
              <a:rPr lang="en-US" sz="2000" dirty="0">
                <a:latin typeface="Comic Sans MS" panose="030F0702030302020204" pitchFamily="66" charset="0"/>
              </a:rPr>
              <a:t> %20-25’i </a:t>
            </a:r>
            <a:r>
              <a:rPr lang="en-US" sz="2000" dirty="0" err="1">
                <a:latin typeface="Comic Sans MS" panose="030F0702030302020204" pitchFamily="66" charset="0"/>
              </a:rPr>
              <a:t>bu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dönemde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kazanılır</a:t>
            </a:r>
            <a:endParaRPr lang="en-US" sz="2000" dirty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En hızlı </a:t>
            </a:r>
            <a:r>
              <a:rPr lang="en-US" sz="2000" dirty="0" smtClean="0">
                <a:latin typeface="Comic Sans MS" panose="030F0702030302020204" pitchFamily="66" charset="0"/>
              </a:rPr>
              <a:t>boy </a:t>
            </a:r>
            <a:r>
              <a:rPr lang="en-US" sz="2000" dirty="0" err="1" smtClean="0">
                <a:latin typeface="Comic Sans MS" panose="030F0702030302020204" pitchFamily="66" charset="0"/>
              </a:rPr>
              <a:t>uzama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erkeklerde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latin typeface="Comic Sans MS" panose="030F0702030302020204" pitchFamily="66" charset="0"/>
              </a:rPr>
              <a:t>Puberte</a:t>
            </a:r>
            <a:r>
              <a:rPr lang="tr-TR" sz="2000" dirty="0" smtClean="0">
                <a:latin typeface="Comic Sans MS" panose="030F0702030302020204" pitchFamily="66" charset="0"/>
              </a:rPr>
              <a:t> evre: 3-4, kızlarda 2-3</a:t>
            </a:r>
            <a:endParaRPr lang="tr-TR" sz="2000" dirty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Comic Sans MS" panose="030F0702030302020204" pitchFamily="66" charset="0"/>
              </a:rPr>
              <a:t>Boy </a:t>
            </a:r>
            <a:r>
              <a:rPr lang="en-US" sz="2000" dirty="0" err="1">
                <a:latin typeface="Comic Sans MS" panose="030F0702030302020204" pitchFamily="66" charset="0"/>
              </a:rPr>
              <a:t>uzaması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erkeklerde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19-20 </a:t>
            </a:r>
            <a:r>
              <a:rPr lang="en-US" sz="2000" dirty="0" err="1">
                <a:latin typeface="Comic Sans MS" panose="030F0702030302020204" pitchFamily="66" charset="0"/>
              </a:rPr>
              <a:t>yaşa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kadar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süre</a:t>
            </a:r>
            <a:r>
              <a:rPr lang="tr-TR" sz="2000" dirty="0" smtClean="0">
                <a:latin typeface="Comic Sans MS" panose="030F0702030302020204" pitchFamily="66" charset="0"/>
              </a:rPr>
              <a:t>bilirken</a:t>
            </a:r>
            <a:r>
              <a:rPr lang="en-US" sz="2000" dirty="0" smtClean="0">
                <a:latin typeface="Comic Sans MS" panose="030F0702030302020204" pitchFamily="66" charset="0"/>
              </a:rPr>
              <a:t>,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kızlarda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menarşdan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birkaç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yıl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sonra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durur</a:t>
            </a:r>
            <a:r>
              <a:rPr lang="tr-TR" sz="2000" dirty="0" smtClean="0">
                <a:latin typeface="Comic Sans MS" panose="030F0702030302020204" pitchFamily="66" charset="0"/>
              </a:rPr>
              <a:t>: KY ile final boy değerlendirilir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1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4613"/>
            <a:ext cx="9144000" cy="1143001"/>
          </a:xfrm>
        </p:spPr>
        <p:txBody>
          <a:bodyPr/>
          <a:lstStyle/>
          <a:p>
            <a:pPr eaLnBrk="1" hangingPunct="1"/>
            <a:r>
              <a:rPr lang="tr-TR" altLang="en-US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Yapısal Boy Kısalığı</a:t>
            </a:r>
            <a:endParaRPr lang="en-GB" altLang="en-US" sz="3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836712"/>
            <a:ext cx="4473575" cy="3936901"/>
          </a:xfrm>
        </p:spPr>
        <p:txBody>
          <a:bodyPr>
            <a:normAutofit/>
          </a:bodyPr>
          <a:lstStyle/>
          <a:p>
            <a:pPr eaLnBrk="1" hangingPunct="1">
              <a:spcBef>
                <a:spcPct val="10000"/>
              </a:spcBef>
            </a:pPr>
            <a:r>
              <a:rPr lang="tr-TR" altLang="en-US" sz="2000" dirty="0" smtClean="0">
                <a:latin typeface="Comic Sans MS" panose="030F0702030302020204" pitchFamily="66" charset="0"/>
              </a:rPr>
              <a:t>En sık boy kısalığı nedeni</a:t>
            </a:r>
          </a:p>
          <a:p>
            <a:pPr eaLnBrk="1" hangingPunct="1">
              <a:spcBef>
                <a:spcPct val="10000"/>
              </a:spcBef>
            </a:pPr>
            <a:r>
              <a:rPr lang="tr-TR" altLang="en-US" sz="2000" dirty="0" smtClean="0">
                <a:latin typeface="Comic Sans MS" panose="030F0702030302020204" pitchFamily="66" charset="0"/>
              </a:rPr>
              <a:t>Erkeklerde sık</a:t>
            </a:r>
          </a:p>
          <a:p>
            <a:pPr eaLnBrk="1" hangingPunct="1">
              <a:spcBef>
                <a:spcPct val="10000"/>
              </a:spcBef>
            </a:pPr>
            <a:r>
              <a:rPr lang="tr-TR" altLang="en-US" sz="2000" dirty="0" smtClean="0">
                <a:latin typeface="Comic Sans MS" panose="030F0702030302020204" pitchFamily="66" charset="0"/>
              </a:rPr>
              <a:t>Normal boy ve kiloda doğarlar</a:t>
            </a:r>
          </a:p>
          <a:p>
            <a:pPr eaLnBrk="1" hangingPunct="1">
              <a:spcBef>
                <a:spcPct val="10000"/>
              </a:spcBef>
            </a:pPr>
            <a:r>
              <a:rPr lang="tr-TR" altLang="en-US" sz="2000" dirty="0" smtClean="0">
                <a:latin typeface="Comic Sans MS" panose="030F0702030302020204" pitchFamily="66" charset="0"/>
              </a:rPr>
              <a:t>2-3 yaşta: 3.persentile inerler</a:t>
            </a:r>
          </a:p>
          <a:p>
            <a:pPr eaLnBrk="1" hangingPunct="1">
              <a:spcBef>
                <a:spcPct val="10000"/>
              </a:spcBef>
            </a:pPr>
            <a:r>
              <a:rPr lang="tr-TR" altLang="en-US" sz="2000" dirty="0" smtClean="0">
                <a:latin typeface="Comic Sans MS" panose="030F0702030302020204" pitchFamily="66" charset="0"/>
              </a:rPr>
              <a:t>VA: geri</a:t>
            </a:r>
          </a:p>
          <a:p>
            <a:pPr>
              <a:spcBef>
                <a:spcPct val="10000"/>
              </a:spcBef>
            </a:pPr>
            <a:r>
              <a:rPr lang="tr-TR" altLang="en-US" sz="2000" dirty="0" smtClean="0">
                <a:latin typeface="Comic Sans MS" panose="030F0702030302020204" pitchFamily="66" charset="0"/>
              </a:rPr>
              <a:t>KY: </a:t>
            </a:r>
            <a:r>
              <a:rPr lang="tr-TR" altLang="en-US" sz="2000" dirty="0">
                <a:latin typeface="Comic Sans MS" panose="030F0702030302020204" pitchFamily="66" charset="0"/>
              </a:rPr>
              <a:t>geri</a:t>
            </a:r>
            <a:endParaRPr lang="tr-TR" altLang="en-US" sz="2000" dirty="0" smtClean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tr-TR" altLang="en-US" sz="2000" dirty="0" smtClean="0">
                <a:latin typeface="Comic Sans MS" panose="030F0702030302020204" pitchFamily="66" charset="0"/>
              </a:rPr>
              <a:t>Ergenlik gecikmesi (+) aile öyküsü</a:t>
            </a:r>
          </a:p>
          <a:p>
            <a:pPr eaLnBrk="1" hangingPunct="1">
              <a:spcBef>
                <a:spcPct val="10000"/>
              </a:spcBef>
            </a:pPr>
            <a:r>
              <a:rPr lang="tr-TR" altLang="en-US" sz="2000" dirty="0" smtClean="0">
                <a:latin typeface="Comic Sans MS" panose="030F0702030302020204" pitchFamily="66" charset="0"/>
              </a:rPr>
              <a:t>Ergenlik yaşlarında boy kısalığı belirginleşir </a:t>
            </a:r>
          </a:p>
          <a:p>
            <a:pPr eaLnBrk="1" hangingPunct="1">
              <a:spcBef>
                <a:spcPct val="10000"/>
              </a:spcBef>
            </a:pPr>
            <a:r>
              <a:rPr lang="tr-TR" altLang="en-US" sz="2000" dirty="0" smtClean="0">
                <a:latin typeface="Comic Sans MS" panose="030F0702030302020204" pitchFamily="66" charset="0"/>
              </a:rPr>
              <a:t>Final boyları normal</a:t>
            </a:r>
            <a:endParaRPr lang="en-GB" altLang="en-US" sz="2000" dirty="0" smtClean="0">
              <a:latin typeface="Comic Sans MS" panose="030F0702030302020204" pitchFamily="66" charset="0"/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4419600" y="4797425"/>
            <a:ext cx="46386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0700" algn="l"/>
                <a:tab pos="20605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790700" algn="l"/>
                <a:tab pos="20605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790700" algn="l"/>
                <a:tab pos="20605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790700" algn="l"/>
                <a:tab pos="20605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790700" algn="l"/>
                <a:tab pos="20605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20605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20605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20605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20605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tr-TR" altLang="en-US" sz="1800" b="0" dirty="0" smtClean="0">
                <a:solidFill>
                  <a:srgbClr val="382D87"/>
                </a:solidFill>
                <a:latin typeface="Comic Sans MS" pitchFamily="66" charset="0"/>
              </a:rPr>
              <a:t>Tedavi: 14 y;	</a:t>
            </a:r>
            <a:r>
              <a:rPr lang="tr-TR" altLang="en-US" sz="1800" b="0" dirty="0" err="1" smtClean="0">
                <a:solidFill>
                  <a:srgbClr val="382D87"/>
                </a:solidFill>
                <a:latin typeface="Comic Sans MS" pitchFamily="66" charset="0"/>
              </a:rPr>
              <a:t>prepubertal</a:t>
            </a:r>
            <a:r>
              <a:rPr lang="tr-TR" altLang="en-US" sz="1800" b="0" dirty="0" smtClean="0">
                <a:solidFill>
                  <a:srgbClr val="382D87"/>
                </a:solidFill>
                <a:latin typeface="Comic Sans MS" pitchFamily="66" charset="0"/>
              </a:rPr>
              <a:t> </a:t>
            </a:r>
            <a:br>
              <a:rPr lang="tr-TR" altLang="en-US" sz="1800" b="0" dirty="0" smtClean="0">
                <a:solidFill>
                  <a:srgbClr val="382D87"/>
                </a:solidFill>
                <a:latin typeface="Comic Sans MS" pitchFamily="66" charset="0"/>
              </a:rPr>
            </a:br>
            <a:r>
              <a:rPr lang="tr-TR" altLang="en-US" sz="1800" b="0" dirty="0" smtClean="0">
                <a:solidFill>
                  <a:srgbClr val="382D87"/>
                </a:solidFill>
                <a:latin typeface="Comic Sans MS" pitchFamily="66" charset="0"/>
              </a:rPr>
              <a:t>	boy &lt; -2SD (3p)</a:t>
            </a:r>
            <a:br>
              <a:rPr lang="tr-TR" altLang="en-US" sz="1800" b="0" dirty="0" smtClean="0">
                <a:solidFill>
                  <a:srgbClr val="382D87"/>
                </a:solidFill>
                <a:latin typeface="Comic Sans MS" pitchFamily="66" charset="0"/>
              </a:rPr>
            </a:br>
            <a:r>
              <a:rPr lang="tr-TR" altLang="en-US" sz="1800" b="0" dirty="0" smtClean="0">
                <a:solidFill>
                  <a:srgbClr val="382D87"/>
                </a:solidFill>
                <a:latin typeface="Comic Sans MS" pitchFamily="66" charset="0"/>
              </a:rPr>
              <a:t>	s </a:t>
            </a:r>
            <a:r>
              <a:rPr lang="tr-TR" altLang="en-US" sz="1800" b="0" dirty="0" err="1" smtClean="0">
                <a:solidFill>
                  <a:srgbClr val="382D87"/>
                </a:solidFill>
                <a:latin typeface="Comic Sans MS" pitchFamily="66" charset="0"/>
              </a:rPr>
              <a:t>testest</a:t>
            </a:r>
            <a:r>
              <a:rPr lang="tr-TR" altLang="en-US" sz="1800" b="0" dirty="0" smtClean="0">
                <a:solidFill>
                  <a:srgbClr val="382D87"/>
                </a:solidFill>
                <a:latin typeface="Comic Sans MS" pitchFamily="66" charset="0"/>
              </a:rPr>
              <a:t>.&lt;100 </a:t>
            </a:r>
            <a:r>
              <a:rPr lang="tr-TR" altLang="en-US" sz="1800" b="0" dirty="0" err="1" smtClean="0">
                <a:solidFill>
                  <a:srgbClr val="382D87"/>
                </a:solidFill>
                <a:latin typeface="Comic Sans MS" pitchFamily="66" charset="0"/>
              </a:rPr>
              <a:t>ng</a:t>
            </a:r>
            <a:r>
              <a:rPr lang="tr-TR" altLang="en-US" sz="1800" b="0" dirty="0" smtClean="0">
                <a:solidFill>
                  <a:srgbClr val="382D87"/>
                </a:solidFill>
                <a:latin typeface="Comic Sans MS" pitchFamily="66" charset="0"/>
              </a:rPr>
              <a:t>/</a:t>
            </a:r>
            <a:r>
              <a:rPr lang="tr-TR" altLang="en-US" sz="1800" b="0" dirty="0" err="1" smtClean="0">
                <a:solidFill>
                  <a:srgbClr val="382D87"/>
                </a:solidFill>
                <a:latin typeface="Comic Sans MS" pitchFamily="66" charset="0"/>
              </a:rPr>
              <a:t>dl</a:t>
            </a:r>
            <a:r>
              <a:rPr lang="tr-TR" altLang="en-US" sz="1800" b="0" dirty="0" smtClean="0">
                <a:solidFill>
                  <a:srgbClr val="382D87"/>
                </a:solidFill>
                <a:latin typeface="Comic Sans MS" pitchFamily="66" charset="0"/>
              </a:rPr>
              <a:t/>
            </a:r>
            <a:br>
              <a:rPr lang="tr-TR" altLang="en-US" sz="1800" b="0" dirty="0" smtClean="0">
                <a:solidFill>
                  <a:srgbClr val="382D87"/>
                </a:solidFill>
                <a:latin typeface="Comic Sans MS" pitchFamily="66" charset="0"/>
              </a:rPr>
            </a:br>
            <a:r>
              <a:rPr lang="tr-TR" altLang="en-US" sz="1800" b="0" dirty="0" smtClean="0">
                <a:solidFill>
                  <a:srgbClr val="382D87"/>
                </a:solidFill>
                <a:latin typeface="Comic Sans MS" pitchFamily="66" charset="0"/>
              </a:rPr>
              <a:t>	psikolojik problem</a:t>
            </a:r>
            <a:endParaRPr lang="en-GB" altLang="en-US" sz="1800" b="0" dirty="0" smtClean="0">
              <a:solidFill>
                <a:srgbClr val="382D87"/>
              </a:solidFill>
              <a:latin typeface="Comic Sans MS" pitchFamily="66" charset="0"/>
            </a:endParaRPr>
          </a:p>
        </p:txBody>
      </p:sp>
      <p:sp>
        <p:nvSpPr>
          <p:cNvPr id="30725" name="AutoShape 7"/>
          <p:cNvSpPr>
            <a:spLocks/>
          </p:cNvSpPr>
          <p:nvPr/>
        </p:nvSpPr>
        <p:spPr bwMode="auto">
          <a:xfrm rot="5400000">
            <a:off x="6646863" y="3943350"/>
            <a:ext cx="198438" cy="4491037"/>
          </a:xfrm>
          <a:prstGeom prst="rightBrace">
            <a:avLst>
              <a:gd name="adj1" fmla="val 188600"/>
              <a:gd name="adj2" fmla="val 50000"/>
            </a:avLst>
          </a:prstGeom>
          <a:noFill/>
          <a:ln w="38100">
            <a:solidFill>
              <a:srgbClr val="382D8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4419600" y="6321425"/>
            <a:ext cx="463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0700" algn="l"/>
                <a:tab pos="20605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790700" algn="l"/>
                <a:tab pos="20605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790700" algn="l"/>
                <a:tab pos="20605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790700" algn="l"/>
                <a:tab pos="20605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790700" algn="l"/>
                <a:tab pos="20605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20605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20605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20605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20605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tr-TR" altLang="en-US" sz="1600" dirty="0" smtClean="0">
                <a:solidFill>
                  <a:srgbClr val="382D87"/>
                </a:solidFill>
                <a:latin typeface="Comic Sans MS" pitchFamily="66" charset="0"/>
              </a:rPr>
              <a:t>Testosteron; 50-200 mg/3 </a:t>
            </a:r>
            <a:r>
              <a:rPr lang="tr-TR" altLang="en-US" sz="1600" dirty="0" err="1" smtClean="0">
                <a:solidFill>
                  <a:srgbClr val="382D87"/>
                </a:solidFill>
                <a:latin typeface="Comic Sans MS" pitchFamily="66" charset="0"/>
              </a:rPr>
              <a:t>hf</a:t>
            </a:r>
            <a:r>
              <a:rPr lang="tr-TR" altLang="en-US" sz="1600" dirty="0" smtClean="0">
                <a:solidFill>
                  <a:srgbClr val="382D87"/>
                </a:solidFill>
                <a:latin typeface="Comic Sans MS" pitchFamily="66" charset="0"/>
              </a:rPr>
              <a:t> bir / 4 doz</a:t>
            </a:r>
            <a:endParaRPr lang="en-GB" altLang="en-US" sz="1600" dirty="0" smtClean="0">
              <a:solidFill>
                <a:srgbClr val="382D87"/>
              </a:solidFill>
              <a:latin typeface="Comic Sans MS" pitchFamily="66" charset="0"/>
            </a:endParaRPr>
          </a:p>
        </p:txBody>
      </p:sp>
      <p:pic>
        <p:nvPicPr>
          <p:cNvPr id="256009" name="Picture 9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04" r="6448" b="6860"/>
          <a:stretch>
            <a:fillRect/>
          </a:stretch>
        </p:blipFill>
        <p:spPr bwMode="auto">
          <a:xfrm>
            <a:off x="352425" y="981075"/>
            <a:ext cx="3846513" cy="5765800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10" name="Oval 10"/>
          <p:cNvSpPr>
            <a:spLocks noChangeArrowheads="1"/>
          </p:cNvSpPr>
          <p:nvPr/>
        </p:nvSpPr>
        <p:spPr bwMode="auto">
          <a:xfrm>
            <a:off x="798513" y="4383088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11" name="Oval 11"/>
          <p:cNvSpPr>
            <a:spLocks noChangeArrowheads="1"/>
          </p:cNvSpPr>
          <p:nvPr/>
        </p:nvSpPr>
        <p:spPr bwMode="auto">
          <a:xfrm>
            <a:off x="977900" y="4079875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12" name="Oval 12"/>
          <p:cNvSpPr>
            <a:spLocks noChangeArrowheads="1"/>
          </p:cNvSpPr>
          <p:nvPr/>
        </p:nvSpPr>
        <p:spPr bwMode="auto">
          <a:xfrm>
            <a:off x="1162050" y="3932238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13" name="Oval 13"/>
          <p:cNvSpPr>
            <a:spLocks noChangeArrowheads="1"/>
          </p:cNvSpPr>
          <p:nvPr/>
        </p:nvSpPr>
        <p:spPr bwMode="auto">
          <a:xfrm>
            <a:off x="1344613" y="3760788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14" name="Oval 14"/>
          <p:cNvSpPr>
            <a:spLocks noChangeArrowheads="1"/>
          </p:cNvSpPr>
          <p:nvPr/>
        </p:nvSpPr>
        <p:spPr bwMode="auto">
          <a:xfrm>
            <a:off x="1520825" y="3629025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15" name="Oval 15"/>
          <p:cNvSpPr>
            <a:spLocks noChangeArrowheads="1"/>
          </p:cNvSpPr>
          <p:nvPr/>
        </p:nvSpPr>
        <p:spPr bwMode="auto">
          <a:xfrm>
            <a:off x="1692275" y="3446463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16" name="Oval 16"/>
          <p:cNvSpPr>
            <a:spLocks noChangeArrowheads="1"/>
          </p:cNvSpPr>
          <p:nvPr/>
        </p:nvSpPr>
        <p:spPr bwMode="auto">
          <a:xfrm>
            <a:off x="1870075" y="3270250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17" name="Oval 17"/>
          <p:cNvSpPr>
            <a:spLocks noChangeArrowheads="1"/>
          </p:cNvSpPr>
          <p:nvPr/>
        </p:nvSpPr>
        <p:spPr bwMode="auto">
          <a:xfrm>
            <a:off x="2057400" y="3127375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18" name="Oval 18"/>
          <p:cNvSpPr>
            <a:spLocks noChangeArrowheads="1"/>
          </p:cNvSpPr>
          <p:nvPr/>
        </p:nvSpPr>
        <p:spPr bwMode="auto">
          <a:xfrm>
            <a:off x="2230438" y="3000375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19" name="Oval 19"/>
          <p:cNvSpPr>
            <a:spLocks noChangeArrowheads="1"/>
          </p:cNvSpPr>
          <p:nvPr/>
        </p:nvSpPr>
        <p:spPr bwMode="auto">
          <a:xfrm>
            <a:off x="2411413" y="2862263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20" name="Oval 20"/>
          <p:cNvSpPr>
            <a:spLocks noChangeArrowheads="1"/>
          </p:cNvSpPr>
          <p:nvPr/>
        </p:nvSpPr>
        <p:spPr bwMode="auto">
          <a:xfrm>
            <a:off x="2592388" y="2751138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21" name="Oval 21"/>
          <p:cNvSpPr>
            <a:spLocks noChangeArrowheads="1"/>
          </p:cNvSpPr>
          <p:nvPr/>
        </p:nvSpPr>
        <p:spPr bwMode="auto">
          <a:xfrm>
            <a:off x="2771775" y="2632075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22" name="Oval 22"/>
          <p:cNvSpPr>
            <a:spLocks noChangeArrowheads="1"/>
          </p:cNvSpPr>
          <p:nvPr/>
        </p:nvSpPr>
        <p:spPr bwMode="auto">
          <a:xfrm>
            <a:off x="2954338" y="2484438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23" name="Oval 23"/>
          <p:cNvSpPr>
            <a:spLocks noChangeArrowheads="1"/>
          </p:cNvSpPr>
          <p:nvPr/>
        </p:nvSpPr>
        <p:spPr bwMode="auto">
          <a:xfrm>
            <a:off x="3132138" y="2295525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24" name="Oval 24"/>
          <p:cNvSpPr>
            <a:spLocks noChangeArrowheads="1"/>
          </p:cNvSpPr>
          <p:nvPr/>
        </p:nvSpPr>
        <p:spPr bwMode="auto">
          <a:xfrm>
            <a:off x="3308350" y="2060575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25" name="Oval 25"/>
          <p:cNvSpPr>
            <a:spLocks noChangeArrowheads="1"/>
          </p:cNvSpPr>
          <p:nvPr/>
        </p:nvSpPr>
        <p:spPr bwMode="auto">
          <a:xfrm>
            <a:off x="3492500" y="1925638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26" name="Oval 26"/>
          <p:cNvSpPr>
            <a:spLocks noChangeArrowheads="1"/>
          </p:cNvSpPr>
          <p:nvPr/>
        </p:nvSpPr>
        <p:spPr bwMode="auto">
          <a:xfrm>
            <a:off x="3663950" y="1812925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27" name="Oval 27"/>
          <p:cNvSpPr>
            <a:spLocks noChangeArrowheads="1"/>
          </p:cNvSpPr>
          <p:nvPr/>
        </p:nvSpPr>
        <p:spPr bwMode="auto">
          <a:xfrm>
            <a:off x="3851275" y="1781175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28" name="Oval 28"/>
          <p:cNvSpPr>
            <a:spLocks noChangeArrowheads="1"/>
          </p:cNvSpPr>
          <p:nvPr/>
        </p:nvSpPr>
        <p:spPr bwMode="auto">
          <a:xfrm>
            <a:off x="798513" y="6254750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29" name="Oval 29"/>
          <p:cNvSpPr>
            <a:spLocks noChangeArrowheads="1"/>
          </p:cNvSpPr>
          <p:nvPr/>
        </p:nvSpPr>
        <p:spPr bwMode="auto">
          <a:xfrm>
            <a:off x="977900" y="6169025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0" name="Oval 30"/>
          <p:cNvSpPr>
            <a:spLocks noChangeArrowheads="1"/>
          </p:cNvSpPr>
          <p:nvPr/>
        </p:nvSpPr>
        <p:spPr bwMode="auto">
          <a:xfrm>
            <a:off x="1162050" y="6134100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1" name="Oval 31"/>
          <p:cNvSpPr>
            <a:spLocks noChangeArrowheads="1"/>
          </p:cNvSpPr>
          <p:nvPr/>
        </p:nvSpPr>
        <p:spPr bwMode="auto">
          <a:xfrm>
            <a:off x="1344613" y="6092825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2" name="Oval 32"/>
          <p:cNvSpPr>
            <a:spLocks noChangeArrowheads="1"/>
          </p:cNvSpPr>
          <p:nvPr/>
        </p:nvSpPr>
        <p:spPr bwMode="auto">
          <a:xfrm>
            <a:off x="1520825" y="6045200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3" name="Oval 33"/>
          <p:cNvSpPr>
            <a:spLocks noChangeArrowheads="1"/>
          </p:cNvSpPr>
          <p:nvPr/>
        </p:nvSpPr>
        <p:spPr bwMode="auto">
          <a:xfrm>
            <a:off x="1692275" y="6015038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4" name="Oval 34"/>
          <p:cNvSpPr>
            <a:spLocks noChangeArrowheads="1"/>
          </p:cNvSpPr>
          <p:nvPr/>
        </p:nvSpPr>
        <p:spPr bwMode="auto">
          <a:xfrm>
            <a:off x="1870075" y="5973763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5" name="Oval 35"/>
          <p:cNvSpPr>
            <a:spLocks noChangeArrowheads="1"/>
          </p:cNvSpPr>
          <p:nvPr/>
        </p:nvSpPr>
        <p:spPr bwMode="auto">
          <a:xfrm>
            <a:off x="2057400" y="5927725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6" name="Oval 36"/>
          <p:cNvSpPr>
            <a:spLocks noChangeArrowheads="1"/>
          </p:cNvSpPr>
          <p:nvPr/>
        </p:nvSpPr>
        <p:spPr bwMode="auto">
          <a:xfrm>
            <a:off x="2236788" y="5889625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7" name="Oval 37"/>
          <p:cNvSpPr>
            <a:spLocks noChangeArrowheads="1"/>
          </p:cNvSpPr>
          <p:nvPr/>
        </p:nvSpPr>
        <p:spPr bwMode="auto">
          <a:xfrm>
            <a:off x="2417763" y="5840413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8" name="Oval 38"/>
          <p:cNvSpPr>
            <a:spLocks noChangeArrowheads="1"/>
          </p:cNvSpPr>
          <p:nvPr/>
        </p:nvSpPr>
        <p:spPr bwMode="auto">
          <a:xfrm>
            <a:off x="2593975" y="5757863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9" name="Oval 39"/>
          <p:cNvSpPr>
            <a:spLocks noChangeArrowheads="1"/>
          </p:cNvSpPr>
          <p:nvPr/>
        </p:nvSpPr>
        <p:spPr bwMode="auto">
          <a:xfrm>
            <a:off x="2771775" y="5667375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40" name="Oval 40"/>
          <p:cNvSpPr>
            <a:spLocks noChangeArrowheads="1"/>
          </p:cNvSpPr>
          <p:nvPr/>
        </p:nvSpPr>
        <p:spPr bwMode="auto">
          <a:xfrm>
            <a:off x="2954338" y="5561013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41" name="Oval 41"/>
          <p:cNvSpPr>
            <a:spLocks noChangeArrowheads="1"/>
          </p:cNvSpPr>
          <p:nvPr/>
        </p:nvSpPr>
        <p:spPr bwMode="auto">
          <a:xfrm>
            <a:off x="3138488" y="5435600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42" name="Oval 42"/>
          <p:cNvSpPr>
            <a:spLocks noChangeArrowheads="1"/>
          </p:cNvSpPr>
          <p:nvPr/>
        </p:nvSpPr>
        <p:spPr bwMode="auto">
          <a:xfrm>
            <a:off x="3314700" y="5291138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43" name="Oval 43"/>
          <p:cNvSpPr>
            <a:spLocks noChangeArrowheads="1"/>
          </p:cNvSpPr>
          <p:nvPr/>
        </p:nvSpPr>
        <p:spPr bwMode="auto">
          <a:xfrm>
            <a:off x="3492500" y="5191125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44" name="Oval 44"/>
          <p:cNvSpPr>
            <a:spLocks noChangeArrowheads="1"/>
          </p:cNvSpPr>
          <p:nvPr/>
        </p:nvSpPr>
        <p:spPr bwMode="auto">
          <a:xfrm>
            <a:off x="3676650" y="5100638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45" name="Oval 45"/>
          <p:cNvSpPr>
            <a:spLocks noChangeArrowheads="1"/>
          </p:cNvSpPr>
          <p:nvPr/>
        </p:nvSpPr>
        <p:spPr bwMode="auto">
          <a:xfrm>
            <a:off x="3857625" y="5037138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2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3975"/>
            <a:ext cx="86423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Ailesel Boy Kısalığı</a:t>
            </a:r>
            <a:endParaRPr lang="en-GB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716463" y="1187450"/>
            <a:ext cx="4176712" cy="5337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en-US" sz="2000" dirty="0" smtClean="0">
                <a:latin typeface="Comic Sans MS" panose="030F0702030302020204" pitchFamily="66" charset="0"/>
              </a:rPr>
              <a:t>DA: N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000" dirty="0" smtClean="0">
                <a:latin typeface="Comic Sans MS" panose="030F0702030302020204" pitchFamily="66" charset="0"/>
              </a:rPr>
              <a:t>6 ay – 2 yaş ® 3p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000" dirty="0" smtClean="0">
                <a:latin typeface="Comic Sans MS" panose="030F0702030302020204" pitchFamily="66" charset="0"/>
              </a:rPr>
              <a:t>Büyüme Hızı: normal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20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2000" dirty="0" err="1" smtClean="0">
                <a:latin typeface="Comic Sans MS" panose="030F0702030302020204" pitchFamily="66" charset="0"/>
              </a:rPr>
              <a:t>Pubertal</a:t>
            </a:r>
            <a:r>
              <a:rPr lang="tr-TR" altLang="en-US" sz="2000" dirty="0" smtClean="0">
                <a:latin typeface="Comic Sans MS" panose="030F0702030302020204" pitchFamily="66" charset="0"/>
              </a:rPr>
              <a:t> zamanlama: 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20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2000" dirty="0" smtClean="0">
                <a:latin typeface="Comic Sans MS" panose="030F0702030302020204" pitchFamily="66" charset="0"/>
              </a:rPr>
              <a:t>Kemik yaşı geri değil</a:t>
            </a:r>
          </a:p>
          <a:p>
            <a:pPr eaLnBrk="1" hangingPunct="1">
              <a:lnSpc>
                <a:spcPct val="80000"/>
              </a:lnSpc>
            </a:pPr>
            <a:endParaRPr lang="tr-TR" altLang="en-US" sz="20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2000" dirty="0" smtClean="0">
                <a:latin typeface="Comic Sans MS" panose="030F0702030302020204" pitchFamily="66" charset="0"/>
              </a:rPr>
              <a:t>VA normal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20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2000" dirty="0" smtClean="0">
                <a:latin typeface="Comic Sans MS" panose="030F0702030302020204" pitchFamily="66" charset="0"/>
              </a:rPr>
              <a:t>Tedavi gerektirmez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20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2000" dirty="0" smtClean="0">
                <a:latin typeface="Comic Sans MS" panose="030F0702030302020204" pitchFamily="66" charset="0"/>
              </a:rPr>
              <a:t>Final boy genetiğe uyumlu</a:t>
            </a:r>
            <a:endParaRPr lang="en-GB" altLang="en-US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28676" name="Picture 5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04" r="6448" b="6860"/>
          <a:stretch>
            <a:fillRect/>
          </a:stretch>
        </p:blipFill>
        <p:spPr bwMode="auto">
          <a:xfrm>
            <a:off x="352425" y="1047576"/>
            <a:ext cx="3846513" cy="5765800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798513" y="4383088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977900" y="4079875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79" name="Oval 8"/>
          <p:cNvSpPr>
            <a:spLocks noChangeArrowheads="1"/>
          </p:cNvSpPr>
          <p:nvPr/>
        </p:nvSpPr>
        <p:spPr bwMode="auto">
          <a:xfrm>
            <a:off x="1162050" y="3865563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80" name="Oval 9"/>
          <p:cNvSpPr>
            <a:spLocks noChangeArrowheads="1"/>
          </p:cNvSpPr>
          <p:nvPr/>
        </p:nvSpPr>
        <p:spPr bwMode="auto">
          <a:xfrm>
            <a:off x="1344613" y="3676650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81" name="Oval 10"/>
          <p:cNvSpPr>
            <a:spLocks noChangeArrowheads="1"/>
          </p:cNvSpPr>
          <p:nvPr/>
        </p:nvSpPr>
        <p:spPr bwMode="auto">
          <a:xfrm>
            <a:off x="1520825" y="3506788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82" name="Oval 11"/>
          <p:cNvSpPr>
            <a:spLocks noChangeArrowheads="1"/>
          </p:cNvSpPr>
          <p:nvPr/>
        </p:nvSpPr>
        <p:spPr bwMode="auto">
          <a:xfrm>
            <a:off x="1692275" y="3375025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83" name="Oval 12"/>
          <p:cNvSpPr>
            <a:spLocks noChangeArrowheads="1"/>
          </p:cNvSpPr>
          <p:nvPr/>
        </p:nvSpPr>
        <p:spPr bwMode="auto">
          <a:xfrm>
            <a:off x="1870075" y="3251200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84" name="Oval 13"/>
          <p:cNvSpPr>
            <a:spLocks noChangeArrowheads="1"/>
          </p:cNvSpPr>
          <p:nvPr/>
        </p:nvSpPr>
        <p:spPr bwMode="auto">
          <a:xfrm>
            <a:off x="2057400" y="3103563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85" name="Oval 14"/>
          <p:cNvSpPr>
            <a:spLocks noChangeArrowheads="1"/>
          </p:cNvSpPr>
          <p:nvPr/>
        </p:nvSpPr>
        <p:spPr bwMode="auto">
          <a:xfrm>
            <a:off x="2230438" y="2971800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86" name="Oval 15"/>
          <p:cNvSpPr>
            <a:spLocks noChangeArrowheads="1"/>
          </p:cNvSpPr>
          <p:nvPr/>
        </p:nvSpPr>
        <p:spPr bwMode="auto">
          <a:xfrm>
            <a:off x="2411413" y="2833688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87" name="Oval 16"/>
          <p:cNvSpPr>
            <a:spLocks noChangeArrowheads="1"/>
          </p:cNvSpPr>
          <p:nvPr/>
        </p:nvSpPr>
        <p:spPr bwMode="auto">
          <a:xfrm>
            <a:off x="2587625" y="2689225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88" name="Oval 17"/>
          <p:cNvSpPr>
            <a:spLocks noChangeArrowheads="1"/>
          </p:cNvSpPr>
          <p:nvPr/>
        </p:nvSpPr>
        <p:spPr bwMode="auto">
          <a:xfrm>
            <a:off x="2771775" y="2524125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89" name="Oval 18"/>
          <p:cNvSpPr>
            <a:spLocks noChangeArrowheads="1"/>
          </p:cNvSpPr>
          <p:nvPr/>
        </p:nvSpPr>
        <p:spPr bwMode="auto">
          <a:xfrm>
            <a:off x="2954338" y="2355850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90" name="Oval 19"/>
          <p:cNvSpPr>
            <a:spLocks noChangeArrowheads="1"/>
          </p:cNvSpPr>
          <p:nvPr/>
        </p:nvSpPr>
        <p:spPr bwMode="auto">
          <a:xfrm>
            <a:off x="3132138" y="2166938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91" name="Oval 20"/>
          <p:cNvSpPr>
            <a:spLocks noChangeArrowheads="1"/>
          </p:cNvSpPr>
          <p:nvPr/>
        </p:nvSpPr>
        <p:spPr bwMode="auto">
          <a:xfrm>
            <a:off x="3308350" y="2003425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92" name="Oval 21"/>
          <p:cNvSpPr>
            <a:spLocks noChangeArrowheads="1"/>
          </p:cNvSpPr>
          <p:nvPr/>
        </p:nvSpPr>
        <p:spPr bwMode="auto">
          <a:xfrm>
            <a:off x="3492500" y="1890713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93" name="Oval 22"/>
          <p:cNvSpPr>
            <a:spLocks noChangeArrowheads="1"/>
          </p:cNvSpPr>
          <p:nvPr/>
        </p:nvSpPr>
        <p:spPr bwMode="auto">
          <a:xfrm>
            <a:off x="3663950" y="1812925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94" name="Oval 23"/>
          <p:cNvSpPr>
            <a:spLocks noChangeArrowheads="1"/>
          </p:cNvSpPr>
          <p:nvPr/>
        </p:nvSpPr>
        <p:spPr bwMode="auto">
          <a:xfrm>
            <a:off x="3851275" y="1781175"/>
            <a:ext cx="53975" cy="53975"/>
          </a:xfrm>
          <a:prstGeom prst="ellipse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95" name="Oval 24"/>
          <p:cNvSpPr>
            <a:spLocks noChangeArrowheads="1"/>
          </p:cNvSpPr>
          <p:nvPr/>
        </p:nvSpPr>
        <p:spPr bwMode="auto">
          <a:xfrm>
            <a:off x="798513" y="6254750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96" name="Oval 25"/>
          <p:cNvSpPr>
            <a:spLocks noChangeArrowheads="1"/>
          </p:cNvSpPr>
          <p:nvPr/>
        </p:nvSpPr>
        <p:spPr bwMode="auto">
          <a:xfrm>
            <a:off x="977900" y="6169025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97" name="Oval 26"/>
          <p:cNvSpPr>
            <a:spLocks noChangeArrowheads="1"/>
          </p:cNvSpPr>
          <p:nvPr/>
        </p:nvSpPr>
        <p:spPr bwMode="auto">
          <a:xfrm>
            <a:off x="1214438" y="6072188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98" name="Oval 27"/>
          <p:cNvSpPr>
            <a:spLocks noChangeArrowheads="1"/>
          </p:cNvSpPr>
          <p:nvPr/>
        </p:nvSpPr>
        <p:spPr bwMode="auto">
          <a:xfrm>
            <a:off x="1357313" y="6072188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99" name="Oval 28"/>
          <p:cNvSpPr>
            <a:spLocks noChangeArrowheads="1"/>
          </p:cNvSpPr>
          <p:nvPr/>
        </p:nvSpPr>
        <p:spPr bwMode="auto">
          <a:xfrm>
            <a:off x="1500188" y="6000750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700" name="Oval 29"/>
          <p:cNvSpPr>
            <a:spLocks noChangeArrowheads="1"/>
          </p:cNvSpPr>
          <p:nvPr/>
        </p:nvSpPr>
        <p:spPr bwMode="auto">
          <a:xfrm>
            <a:off x="1714500" y="5929313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701" name="Oval 30"/>
          <p:cNvSpPr>
            <a:spLocks noChangeArrowheads="1"/>
          </p:cNvSpPr>
          <p:nvPr/>
        </p:nvSpPr>
        <p:spPr bwMode="auto">
          <a:xfrm>
            <a:off x="1857375" y="5857875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702" name="Oval 31"/>
          <p:cNvSpPr>
            <a:spLocks noChangeArrowheads="1"/>
          </p:cNvSpPr>
          <p:nvPr/>
        </p:nvSpPr>
        <p:spPr bwMode="auto">
          <a:xfrm>
            <a:off x="2071688" y="5786438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703" name="Oval 32"/>
          <p:cNvSpPr>
            <a:spLocks noChangeArrowheads="1"/>
          </p:cNvSpPr>
          <p:nvPr/>
        </p:nvSpPr>
        <p:spPr bwMode="auto">
          <a:xfrm>
            <a:off x="2286000" y="5715000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704" name="Oval 33"/>
          <p:cNvSpPr>
            <a:spLocks noChangeArrowheads="1"/>
          </p:cNvSpPr>
          <p:nvPr/>
        </p:nvSpPr>
        <p:spPr bwMode="auto">
          <a:xfrm>
            <a:off x="2500313" y="5643563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705" name="Oval 34"/>
          <p:cNvSpPr>
            <a:spLocks noChangeArrowheads="1"/>
          </p:cNvSpPr>
          <p:nvPr/>
        </p:nvSpPr>
        <p:spPr bwMode="auto">
          <a:xfrm>
            <a:off x="2714625" y="5500688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706" name="Oval 35"/>
          <p:cNvSpPr>
            <a:spLocks noChangeArrowheads="1"/>
          </p:cNvSpPr>
          <p:nvPr/>
        </p:nvSpPr>
        <p:spPr bwMode="auto">
          <a:xfrm>
            <a:off x="2857500" y="5429250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707" name="Oval 36"/>
          <p:cNvSpPr>
            <a:spLocks noChangeArrowheads="1"/>
          </p:cNvSpPr>
          <p:nvPr/>
        </p:nvSpPr>
        <p:spPr bwMode="auto">
          <a:xfrm>
            <a:off x="2928938" y="5357813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708" name="Oval 37"/>
          <p:cNvSpPr>
            <a:spLocks noChangeArrowheads="1"/>
          </p:cNvSpPr>
          <p:nvPr/>
        </p:nvSpPr>
        <p:spPr bwMode="auto">
          <a:xfrm>
            <a:off x="3071813" y="5214938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709" name="Oval 38"/>
          <p:cNvSpPr>
            <a:spLocks noChangeArrowheads="1"/>
          </p:cNvSpPr>
          <p:nvPr/>
        </p:nvSpPr>
        <p:spPr bwMode="auto">
          <a:xfrm>
            <a:off x="3214688" y="5143500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710" name="Oval 39"/>
          <p:cNvSpPr>
            <a:spLocks noChangeArrowheads="1"/>
          </p:cNvSpPr>
          <p:nvPr/>
        </p:nvSpPr>
        <p:spPr bwMode="auto">
          <a:xfrm>
            <a:off x="3357563" y="5000625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711" name="Oval 40"/>
          <p:cNvSpPr>
            <a:spLocks noChangeArrowheads="1"/>
          </p:cNvSpPr>
          <p:nvPr/>
        </p:nvSpPr>
        <p:spPr bwMode="auto">
          <a:xfrm>
            <a:off x="3500438" y="4929188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712" name="Oval 41"/>
          <p:cNvSpPr>
            <a:spLocks noChangeArrowheads="1"/>
          </p:cNvSpPr>
          <p:nvPr/>
        </p:nvSpPr>
        <p:spPr bwMode="auto">
          <a:xfrm>
            <a:off x="3714750" y="4857750"/>
            <a:ext cx="53975" cy="539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1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Pubertal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Sorunlar</a:t>
            </a:r>
            <a:b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/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Gecikmiş </a:t>
            </a:r>
            <a:r>
              <a:rPr lang="tr-TR" b="1" dirty="0" err="1" smtClean="0">
                <a:latin typeface="Comic Sans MS" panose="030F0702030302020204" pitchFamily="66" charset="0"/>
              </a:rPr>
              <a:t>puberte</a:t>
            </a:r>
            <a:r>
              <a:rPr lang="tr-TR" b="1" dirty="0" smtClean="0">
                <a:latin typeface="Comic Sans MS" panose="030F0702030302020204" pitchFamily="66" charset="0"/>
              </a:rPr>
              <a:t/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/>
            </a:r>
            <a:br>
              <a:rPr lang="tr-TR" b="1" dirty="0" smtClean="0">
                <a:latin typeface="Comic Sans MS" panose="030F0702030302020204" pitchFamily="66" charset="0"/>
              </a:rPr>
            </a:b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2928934"/>
            <a:ext cx="5857916" cy="3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08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KIZLARDA;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0" dirty="0" err="1" smtClean="0">
                <a:latin typeface="Comic Sans MS" panose="030F0702030302020204" pitchFamily="66" charset="0"/>
              </a:rPr>
              <a:t>Pubert</a:t>
            </a:r>
            <a:r>
              <a:rPr lang="tr-TR" b="0" dirty="0" smtClean="0">
                <a:latin typeface="Comic Sans MS" panose="030F0702030302020204" pitchFamily="66" charset="0"/>
              </a:rPr>
              <a:t>e </a:t>
            </a:r>
            <a:r>
              <a:rPr lang="en-US" b="0" dirty="0" err="1" smtClean="0">
                <a:latin typeface="Comic Sans MS" panose="030F0702030302020204" pitchFamily="66" charset="0"/>
              </a:rPr>
              <a:t>başlangıç</a:t>
            </a:r>
            <a:r>
              <a:rPr lang="tr-TR" b="0" dirty="0" smtClean="0">
                <a:latin typeface="Comic Sans MS" panose="030F0702030302020204" pitchFamily="66" charset="0"/>
              </a:rPr>
              <a:t> </a:t>
            </a:r>
            <a:r>
              <a:rPr lang="en-US" b="0" dirty="0" err="1" smtClean="0">
                <a:latin typeface="Comic Sans MS" panose="030F0702030302020204" pitchFamily="66" charset="0"/>
              </a:rPr>
              <a:t>bulgusu</a:t>
            </a:r>
            <a:r>
              <a:rPr lang="tr-TR" b="0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telarş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0" dirty="0" err="1" smtClean="0">
                <a:latin typeface="Comic Sans MS" panose="030F0702030302020204" pitchFamily="66" charset="0"/>
              </a:rPr>
              <a:t>Bazı</a:t>
            </a:r>
            <a:r>
              <a:rPr lang="tr-TR" b="0" dirty="0" smtClean="0">
                <a:latin typeface="Comic Sans MS" panose="030F0702030302020204" pitchFamily="66" charset="0"/>
              </a:rPr>
              <a:t> </a:t>
            </a:r>
            <a:r>
              <a:rPr lang="en-US" b="0" dirty="0" err="1" smtClean="0">
                <a:latin typeface="Comic Sans MS" panose="030F0702030302020204" pitchFamily="66" charset="0"/>
              </a:rPr>
              <a:t>çocuklarda</a:t>
            </a:r>
            <a:r>
              <a:rPr lang="en-US" b="0" dirty="0" smtClean="0">
                <a:latin typeface="Comic Sans MS" panose="030F0702030302020204" pitchFamily="66" charset="0"/>
              </a:rPr>
              <a:t> </a:t>
            </a:r>
            <a:r>
              <a:rPr lang="en-US" b="0" dirty="0" err="1">
                <a:latin typeface="Comic Sans MS" panose="030F0702030302020204" pitchFamily="66" charset="0"/>
              </a:rPr>
              <a:t>büyüme</a:t>
            </a:r>
            <a:r>
              <a:rPr lang="en-US" b="0" dirty="0">
                <a:latin typeface="Comic Sans MS" panose="030F0702030302020204" pitchFamily="66" charset="0"/>
              </a:rPr>
              <a:t> </a:t>
            </a:r>
            <a:r>
              <a:rPr lang="en-US" b="0" dirty="0" err="1" smtClean="0">
                <a:latin typeface="Comic Sans MS" panose="030F0702030302020204" pitchFamily="66" charset="0"/>
              </a:rPr>
              <a:t>hızlanmas</a:t>
            </a:r>
            <a:r>
              <a:rPr lang="tr-TR" b="0" dirty="0" smtClean="0">
                <a:latin typeface="Comic Sans MS" panose="030F0702030302020204" pitchFamily="66" charset="0"/>
              </a:rPr>
              <a:t>ı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ERKEKLERDE;</a:t>
            </a:r>
          </a:p>
          <a:p>
            <a:pPr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b="0" dirty="0" err="1" smtClean="0">
                <a:latin typeface="Comic Sans MS" panose="030F0702030302020204" pitchFamily="66" charset="0"/>
              </a:rPr>
              <a:t>Puberteye</a:t>
            </a:r>
            <a:r>
              <a:rPr lang="tr-TR" b="0" dirty="0" smtClean="0">
                <a:latin typeface="Comic Sans MS" panose="030F0702030302020204" pitchFamily="66" charset="0"/>
              </a:rPr>
              <a:t> </a:t>
            </a:r>
            <a:r>
              <a:rPr lang="en-US" b="0" dirty="0" err="1" smtClean="0">
                <a:latin typeface="Comic Sans MS" panose="030F0702030302020204" pitchFamily="66" charset="0"/>
              </a:rPr>
              <a:t>giriş</a:t>
            </a:r>
            <a:r>
              <a:rPr lang="tr-TR" b="0" dirty="0" smtClean="0">
                <a:latin typeface="Comic Sans MS" panose="030F0702030302020204" pitchFamily="66" charset="0"/>
              </a:rPr>
              <a:t> </a:t>
            </a:r>
            <a:r>
              <a:rPr lang="en-US" b="0" dirty="0" err="1" smtClean="0">
                <a:latin typeface="Comic Sans MS" panose="030F0702030302020204" pitchFamily="66" charset="0"/>
              </a:rPr>
              <a:t>bulgusu</a:t>
            </a:r>
            <a:r>
              <a:rPr lang="en-US" b="0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testis </a:t>
            </a:r>
            <a:r>
              <a:rPr lang="tr-TR" dirty="0">
                <a:latin typeface="Comic Sans MS" panose="030F0702030302020204" pitchFamily="66" charset="0"/>
              </a:rPr>
              <a:t>b</a:t>
            </a:r>
            <a:r>
              <a:rPr lang="en-US" dirty="0" smtClean="0">
                <a:latin typeface="Comic Sans MS" panose="030F0702030302020204" pitchFamily="66" charset="0"/>
              </a:rPr>
              <a:t>ü</a:t>
            </a:r>
            <a:r>
              <a:rPr lang="tr-TR" dirty="0" smtClean="0">
                <a:latin typeface="Comic Sans MS" panose="030F0702030302020204" pitchFamily="66" charset="0"/>
              </a:rPr>
              <a:t>y</a:t>
            </a:r>
            <a:r>
              <a:rPr lang="en-US" dirty="0" err="1" smtClean="0">
                <a:latin typeface="Comic Sans MS" panose="030F0702030302020204" pitchFamily="66" charset="0"/>
              </a:rPr>
              <a:t>ümesi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en-US" b="0" dirty="0" smtClean="0">
                <a:latin typeface="Comic Sans MS" panose="030F0702030302020204" pitchFamily="66" charset="0"/>
              </a:rPr>
              <a:t>(</a:t>
            </a:r>
            <a:r>
              <a:rPr lang="en-US" b="0" dirty="0" err="1" smtClean="0">
                <a:latin typeface="Comic Sans MS" panose="030F0702030302020204" pitchFamily="66" charset="0"/>
              </a:rPr>
              <a:t>boyut</a:t>
            </a:r>
            <a:r>
              <a:rPr lang="en-US" b="0" dirty="0" smtClean="0">
                <a:latin typeface="Comic Sans MS" panose="030F0702030302020204" pitchFamily="66" charset="0"/>
              </a:rPr>
              <a:t> </a:t>
            </a:r>
            <a:r>
              <a:rPr lang="en-US" b="0" dirty="0">
                <a:latin typeface="Comic Sans MS" panose="030F0702030302020204" pitchFamily="66" charset="0"/>
              </a:rPr>
              <a:t>2.5 cm </a:t>
            </a:r>
            <a:r>
              <a:rPr lang="en-US" b="0" dirty="0" err="1">
                <a:latin typeface="Comic Sans MS" panose="030F0702030302020204" pitchFamily="66" charset="0"/>
              </a:rPr>
              <a:t>veya</a:t>
            </a:r>
            <a:r>
              <a:rPr lang="en-US" b="0" dirty="0">
                <a:latin typeface="Comic Sans MS" panose="030F0702030302020204" pitchFamily="66" charset="0"/>
              </a:rPr>
              <a:t> 4 ml </a:t>
            </a:r>
            <a:r>
              <a:rPr lang="en-US" b="0" dirty="0" err="1">
                <a:latin typeface="Comic Sans MS" panose="030F0702030302020204" pitchFamily="66" charset="0"/>
              </a:rPr>
              <a:t>hacim</a:t>
            </a:r>
            <a:r>
              <a:rPr lang="en-US" b="0" dirty="0" smtClean="0">
                <a:latin typeface="Comic Sans MS" panose="030F0702030302020204" pitchFamily="66" charset="0"/>
              </a:rPr>
              <a:t>)</a:t>
            </a:r>
            <a:endParaRPr lang="en-US" b="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5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ÖĞRENİM HEDEFLERİ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>
                <a:solidFill>
                  <a:srgbClr val="C00000"/>
                </a:solidFill>
              </a:rPr>
              <a:t>    BİLGİ HEDEFLERİ</a:t>
            </a:r>
          </a:p>
          <a:p>
            <a:r>
              <a:rPr lang="tr-TR" sz="2000" dirty="0" err="1" smtClean="0"/>
              <a:t>Adolesan</a:t>
            </a:r>
            <a:r>
              <a:rPr lang="tr-TR" sz="2000" dirty="0" smtClean="0"/>
              <a:t> dönemi tanımlamak</a:t>
            </a:r>
          </a:p>
          <a:p>
            <a:r>
              <a:rPr lang="tr-TR" sz="2000" dirty="0" err="1" smtClean="0"/>
              <a:t>Adolesan</a:t>
            </a:r>
            <a:r>
              <a:rPr lang="tr-TR" sz="2000" dirty="0" smtClean="0"/>
              <a:t> dönemleri sınıflandırmak</a:t>
            </a:r>
          </a:p>
          <a:p>
            <a:r>
              <a:rPr lang="tr-TR" sz="2000" dirty="0" err="1" smtClean="0"/>
              <a:t>Adolesan</a:t>
            </a:r>
            <a:r>
              <a:rPr lang="tr-TR" sz="2000" dirty="0" smtClean="0"/>
              <a:t> görüşmesinin özelliklerini bilmek</a:t>
            </a:r>
          </a:p>
          <a:p>
            <a:r>
              <a:rPr lang="tr-TR" sz="2000" dirty="0" err="1" smtClean="0"/>
              <a:t>Adolesan</a:t>
            </a:r>
            <a:r>
              <a:rPr lang="tr-TR" sz="2000" dirty="0" smtClean="0"/>
              <a:t> dönemdeki fiziksel ve </a:t>
            </a:r>
            <a:r>
              <a:rPr lang="tr-TR" sz="2000" dirty="0" err="1" smtClean="0"/>
              <a:t>psikososyal</a:t>
            </a:r>
            <a:r>
              <a:rPr lang="tr-TR" sz="2000" dirty="0" smtClean="0"/>
              <a:t> değişiklikleri açıklamak</a:t>
            </a:r>
          </a:p>
          <a:p>
            <a:r>
              <a:rPr lang="tr-TR" sz="2000" dirty="0" err="1" smtClean="0"/>
              <a:t>Adolesan</a:t>
            </a:r>
            <a:r>
              <a:rPr lang="tr-TR" sz="2000" dirty="0" smtClean="0"/>
              <a:t> dönemde sık görülen hastalık/ sorunları sınıflamak</a:t>
            </a:r>
          </a:p>
          <a:p>
            <a:r>
              <a:rPr lang="tr-TR" sz="2000" dirty="0" err="1" smtClean="0"/>
              <a:t>Adolesan</a:t>
            </a:r>
            <a:r>
              <a:rPr lang="tr-TR" sz="2000" dirty="0" smtClean="0"/>
              <a:t> dönemde sık görülen sorun yada hastalıklara yaklaşımı açıklamak</a:t>
            </a:r>
          </a:p>
          <a:p>
            <a:endParaRPr lang="tr-TR" sz="2000" dirty="0" smtClean="0"/>
          </a:p>
          <a:p>
            <a:pPr>
              <a:buNone/>
            </a:pPr>
            <a:r>
              <a:rPr lang="tr-TR" b="1" dirty="0" smtClean="0">
                <a:solidFill>
                  <a:srgbClr val="C00000"/>
                </a:solidFill>
              </a:rPr>
              <a:t>   TUTUM HEDEFLERİ</a:t>
            </a:r>
          </a:p>
          <a:p>
            <a:r>
              <a:rPr lang="tr-TR" sz="2000" dirty="0" err="1" smtClean="0"/>
              <a:t>Adolesana</a:t>
            </a:r>
            <a:r>
              <a:rPr lang="tr-TR" sz="2000" dirty="0" smtClean="0"/>
              <a:t> doğru yaklaşımı içselleştirmek  </a:t>
            </a:r>
          </a:p>
          <a:p>
            <a:r>
              <a:rPr lang="tr-TR" sz="2000" dirty="0" err="1" smtClean="0"/>
              <a:t>Adolesan</a:t>
            </a:r>
            <a:r>
              <a:rPr lang="tr-TR" sz="2000" dirty="0" smtClean="0"/>
              <a:t> dönemin gerek fiziksel gerekse </a:t>
            </a:r>
            <a:r>
              <a:rPr lang="tr-TR" sz="2000" dirty="0" err="1" smtClean="0"/>
              <a:t>psikososyal</a:t>
            </a:r>
            <a:r>
              <a:rPr lang="tr-TR" sz="2000" dirty="0" smtClean="0"/>
              <a:t> yönden çok önemli bir süreç olduğunun farkına varmak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endParaRPr lang="tr-TR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sz="2400" dirty="0" err="1"/>
              <a:t>Tanner</a:t>
            </a:r>
            <a:r>
              <a:rPr lang="tr-TR" sz="2400" dirty="0"/>
              <a:t> Marshall Sınıflandırmasına Göre Kızlarda ve Erkeklerde </a:t>
            </a:r>
            <a:r>
              <a:rPr lang="tr-TR" sz="2400" dirty="0" err="1"/>
              <a:t>Pubertal</a:t>
            </a:r>
            <a:r>
              <a:rPr lang="tr-TR" sz="2400" dirty="0"/>
              <a:t> </a:t>
            </a:r>
            <a:r>
              <a:rPr lang="tr-TR" sz="2400" dirty="0" err="1"/>
              <a:t>Evrelendirme</a:t>
            </a:r>
            <a:endParaRPr lang="tr-TR" sz="2400" dirty="0"/>
          </a:p>
        </p:txBody>
      </p:sp>
      <p:pic>
        <p:nvPicPr>
          <p:cNvPr id="121861" name="Picture 5" descr="2"/>
          <p:cNvPicPr>
            <a:picLocks noChangeAspect="1" noChangeArrowheads="1"/>
          </p:cNvPicPr>
          <p:nvPr/>
        </p:nvPicPr>
        <p:blipFill>
          <a:blip r:embed="rId2" cstate="print"/>
          <a:srcRect l="33453" t="78593" r="48985" b="8519"/>
          <a:stretch>
            <a:fillRect/>
          </a:stretch>
        </p:blipFill>
        <p:spPr bwMode="auto">
          <a:xfrm>
            <a:off x="963613" y="5362575"/>
            <a:ext cx="1401762" cy="771525"/>
          </a:xfrm>
          <a:prstGeom prst="rect">
            <a:avLst/>
          </a:prstGeom>
          <a:noFill/>
        </p:spPr>
      </p:pic>
      <p:pic>
        <p:nvPicPr>
          <p:cNvPr id="121862" name="Picture 6" descr="1"/>
          <p:cNvPicPr>
            <a:picLocks noChangeAspect="1" noChangeArrowheads="1"/>
          </p:cNvPicPr>
          <p:nvPr/>
        </p:nvPicPr>
        <p:blipFill>
          <a:blip r:embed="rId3" cstate="print"/>
          <a:srcRect l="26598" t="44980" r="51892" b="33972"/>
          <a:stretch>
            <a:fillRect/>
          </a:stretch>
        </p:blipFill>
        <p:spPr bwMode="auto">
          <a:xfrm>
            <a:off x="4797425" y="3289300"/>
            <a:ext cx="1849438" cy="1357313"/>
          </a:xfrm>
          <a:prstGeom prst="rect">
            <a:avLst/>
          </a:prstGeom>
          <a:noFill/>
        </p:spPr>
      </p:pic>
      <p:pic>
        <p:nvPicPr>
          <p:cNvPr id="121863" name="Picture 7" descr="1"/>
          <p:cNvPicPr>
            <a:picLocks noChangeAspect="1" noChangeArrowheads="1"/>
          </p:cNvPicPr>
          <p:nvPr/>
        </p:nvPicPr>
        <p:blipFill>
          <a:blip r:embed="rId3" cstate="print"/>
          <a:srcRect l="26598" t="67799" r="51892" b="10463"/>
          <a:stretch>
            <a:fillRect/>
          </a:stretch>
        </p:blipFill>
        <p:spPr bwMode="auto">
          <a:xfrm>
            <a:off x="4797425" y="4760913"/>
            <a:ext cx="1849438" cy="1401762"/>
          </a:xfrm>
          <a:prstGeom prst="rect">
            <a:avLst/>
          </a:prstGeom>
          <a:noFill/>
        </p:spPr>
      </p:pic>
      <p:pic>
        <p:nvPicPr>
          <p:cNvPr id="121864" name="Picture 8" descr="1"/>
          <p:cNvPicPr>
            <a:picLocks noChangeAspect="1" noChangeArrowheads="1"/>
          </p:cNvPicPr>
          <p:nvPr/>
        </p:nvPicPr>
        <p:blipFill>
          <a:blip r:embed="rId3" cstate="print"/>
          <a:srcRect l="38432" t="21297" r="39632" b="56966"/>
          <a:stretch>
            <a:fillRect/>
          </a:stretch>
        </p:blipFill>
        <p:spPr bwMode="auto">
          <a:xfrm>
            <a:off x="5815013" y="1762125"/>
            <a:ext cx="1885950" cy="1401763"/>
          </a:xfrm>
          <a:prstGeom prst="rect">
            <a:avLst/>
          </a:prstGeom>
          <a:noFill/>
        </p:spPr>
      </p:pic>
      <p:pic>
        <p:nvPicPr>
          <p:cNvPr id="121865" name="Picture 9" descr="2"/>
          <p:cNvPicPr>
            <a:picLocks noChangeAspect="1" noChangeArrowheads="1"/>
          </p:cNvPicPr>
          <p:nvPr/>
        </p:nvPicPr>
        <p:blipFill>
          <a:blip r:embed="rId2" cstate="print"/>
          <a:srcRect l="33453" t="63904" r="48846" b="23024"/>
          <a:stretch>
            <a:fillRect/>
          </a:stretch>
        </p:blipFill>
        <p:spPr bwMode="auto">
          <a:xfrm>
            <a:off x="963613" y="4483100"/>
            <a:ext cx="1412875" cy="782638"/>
          </a:xfrm>
          <a:prstGeom prst="rect">
            <a:avLst/>
          </a:prstGeom>
          <a:noFill/>
        </p:spPr>
      </p:pic>
      <p:pic>
        <p:nvPicPr>
          <p:cNvPr id="121866" name="Picture 10" descr="2"/>
          <p:cNvPicPr>
            <a:picLocks noChangeAspect="1" noChangeArrowheads="1"/>
          </p:cNvPicPr>
          <p:nvPr/>
        </p:nvPicPr>
        <p:blipFill>
          <a:blip r:embed="rId2" cstate="print"/>
          <a:srcRect l="33453" t="48816" r="48270" b="38695"/>
          <a:stretch>
            <a:fillRect/>
          </a:stretch>
        </p:blipFill>
        <p:spPr bwMode="auto">
          <a:xfrm>
            <a:off x="963613" y="3579813"/>
            <a:ext cx="1458912" cy="747712"/>
          </a:xfrm>
          <a:prstGeom prst="rect">
            <a:avLst/>
          </a:prstGeom>
          <a:noFill/>
        </p:spPr>
      </p:pic>
      <p:pic>
        <p:nvPicPr>
          <p:cNvPr id="121867" name="Picture 11" descr="2"/>
          <p:cNvPicPr>
            <a:picLocks noChangeAspect="1" noChangeArrowheads="1"/>
          </p:cNvPicPr>
          <p:nvPr/>
        </p:nvPicPr>
        <p:blipFill>
          <a:blip r:embed="rId2" cstate="print"/>
          <a:srcRect l="33453" t="33145" r="48270" b="53703"/>
          <a:stretch>
            <a:fillRect/>
          </a:stretch>
        </p:blipFill>
        <p:spPr bwMode="auto">
          <a:xfrm>
            <a:off x="963613" y="2641600"/>
            <a:ext cx="1458912" cy="787400"/>
          </a:xfrm>
          <a:prstGeom prst="rect">
            <a:avLst/>
          </a:prstGeom>
          <a:noFill/>
        </p:spPr>
      </p:pic>
      <p:pic>
        <p:nvPicPr>
          <p:cNvPr id="121868" name="Picture 12" descr="2"/>
          <p:cNvPicPr>
            <a:picLocks noChangeAspect="1" noChangeArrowheads="1"/>
          </p:cNvPicPr>
          <p:nvPr/>
        </p:nvPicPr>
        <p:blipFill>
          <a:blip r:embed="rId2" cstate="print"/>
          <a:srcRect l="33453" t="18269" r="48111" b="68446"/>
          <a:stretch>
            <a:fillRect/>
          </a:stretch>
        </p:blipFill>
        <p:spPr bwMode="auto">
          <a:xfrm>
            <a:off x="963613" y="1751013"/>
            <a:ext cx="1471612" cy="795337"/>
          </a:xfrm>
          <a:prstGeom prst="rect">
            <a:avLst/>
          </a:prstGeom>
          <a:noFill/>
        </p:spPr>
      </p:pic>
      <p:pic>
        <p:nvPicPr>
          <p:cNvPr id="121869" name="Picture 13" descr="2"/>
          <p:cNvPicPr>
            <a:picLocks noChangeAspect="1" noChangeArrowheads="1"/>
          </p:cNvPicPr>
          <p:nvPr/>
        </p:nvPicPr>
        <p:blipFill>
          <a:blip r:embed="rId2" cstate="print"/>
          <a:srcRect l="52745" t="18269" r="33035" b="68446"/>
          <a:stretch>
            <a:fillRect/>
          </a:stretch>
        </p:blipFill>
        <p:spPr bwMode="auto">
          <a:xfrm>
            <a:off x="2503488" y="1751013"/>
            <a:ext cx="1135062" cy="795337"/>
          </a:xfrm>
          <a:prstGeom prst="rect">
            <a:avLst/>
          </a:prstGeom>
          <a:noFill/>
        </p:spPr>
      </p:pic>
      <p:pic>
        <p:nvPicPr>
          <p:cNvPr id="121870" name="Picture 14" descr="2"/>
          <p:cNvPicPr>
            <a:picLocks noChangeAspect="1" noChangeArrowheads="1"/>
          </p:cNvPicPr>
          <p:nvPr/>
        </p:nvPicPr>
        <p:blipFill>
          <a:blip r:embed="rId2" cstate="print"/>
          <a:srcRect l="52586" t="33145" r="33035" b="53703"/>
          <a:stretch>
            <a:fillRect/>
          </a:stretch>
        </p:blipFill>
        <p:spPr bwMode="auto">
          <a:xfrm>
            <a:off x="2490788" y="2641600"/>
            <a:ext cx="1147762" cy="787400"/>
          </a:xfrm>
          <a:prstGeom prst="rect">
            <a:avLst/>
          </a:prstGeom>
          <a:noFill/>
        </p:spPr>
      </p:pic>
      <p:pic>
        <p:nvPicPr>
          <p:cNvPr id="121871" name="Picture 15" descr="2"/>
          <p:cNvPicPr>
            <a:picLocks noChangeAspect="1" noChangeArrowheads="1"/>
          </p:cNvPicPr>
          <p:nvPr/>
        </p:nvPicPr>
        <p:blipFill>
          <a:blip r:embed="rId2" cstate="print"/>
          <a:srcRect l="52446" t="48816" r="33035" b="38695"/>
          <a:stretch>
            <a:fillRect/>
          </a:stretch>
        </p:blipFill>
        <p:spPr bwMode="auto">
          <a:xfrm>
            <a:off x="2479675" y="3579813"/>
            <a:ext cx="1158875" cy="747712"/>
          </a:xfrm>
          <a:prstGeom prst="rect">
            <a:avLst/>
          </a:prstGeom>
          <a:noFill/>
        </p:spPr>
      </p:pic>
      <p:pic>
        <p:nvPicPr>
          <p:cNvPr id="121872" name="Picture 16" descr="2"/>
          <p:cNvPicPr>
            <a:picLocks noChangeAspect="1" noChangeArrowheads="1"/>
          </p:cNvPicPr>
          <p:nvPr/>
        </p:nvPicPr>
        <p:blipFill>
          <a:blip r:embed="rId2" cstate="print"/>
          <a:srcRect l="52307" t="63904" r="33035" b="23024"/>
          <a:stretch>
            <a:fillRect/>
          </a:stretch>
        </p:blipFill>
        <p:spPr bwMode="auto">
          <a:xfrm>
            <a:off x="2468563" y="4483100"/>
            <a:ext cx="1169987" cy="782638"/>
          </a:xfrm>
          <a:prstGeom prst="rect">
            <a:avLst/>
          </a:prstGeom>
          <a:noFill/>
        </p:spPr>
      </p:pic>
      <p:pic>
        <p:nvPicPr>
          <p:cNvPr id="121873" name="Picture 17" descr="2"/>
          <p:cNvPicPr>
            <a:picLocks noChangeAspect="1" noChangeArrowheads="1"/>
          </p:cNvPicPr>
          <p:nvPr/>
        </p:nvPicPr>
        <p:blipFill>
          <a:blip r:embed="rId2" cstate="print"/>
          <a:srcRect l="52168" t="78593" r="33035" b="8519"/>
          <a:stretch>
            <a:fillRect/>
          </a:stretch>
        </p:blipFill>
        <p:spPr bwMode="auto">
          <a:xfrm>
            <a:off x="2457450" y="5362575"/>
            <a:ext cx="1181100" cy="771525"/>
          </a:xfrm>
          <a:prstGeom prst="rect">
            <a:avLst/>
          </a:prstGeom>
          <a:noFill/>
        </p:spPr>
      </p:pic>
      <p:pic>
        <p:nvPicPr>
          <p:cNvPr id="121874" name="Picture 18" descr="1"/>
          <p:cNvPicPr>
            <a:picLocks noChangeAspect="1" noChangeArrowheads="1"/>
          </p:cNvPicPr>
          <p:nvPr/>
        </p:nvPicPr>
        <p:blipFill>
          <a:blip r:embed="rId3" cstate="print"/>
          <a:srcRect l="50009" t="44980" r="27797" b="33972"/>
          <a:stretch>
            <a:fillRect/>
          </a:stretch>
        </p:blipFill>
        <p:spPr bwMode="auto">
          <a:xfrm>
            <a:off x="6810375" y="3289300"/>
            <a:ext cx="1908175" cy="1357313"/>
          </a:xfrm>
          <a:prstGeom prst="rect">
            <a:avLst/>
          </a:prstGeom>
          <a:noFill/>
        </p:spPr>
      </p:pic>
      <p:pic>
        <p:nvPicPr>
          <p:cNvPr id="121875" name="Picture 19" descr="1"/>
          <p:cNvPicPr>
            <a:picLocks noChangeAspect="1" noChangeArrowheads="1"/>
          </p:cNvPicPr>
          <p:nvPr/>
        </p:nvPicPr>
        <p:blipFill>
          <a:blip r:embed="rId3" cstate="print"/>
          <a:srcRect l="49751" t="67799" r="27797" b="10463"/>
          <a:stretch>
            <a:fillRect/>
          </a:stretch>
        </p:blipFill>
        <p:spPr bwMode="auto">
          <a:xfrm>
            <a:off x="6788150" y="4760913"/>
            <a:ext cx="1930400" cy="14017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  <a:solidFill>
            <a:srgbClr val="FFCCFF"/>
          </a:solidFill>
        </p:spPr>
        <p:txBody>
          <a:bodyPr/>
          <a:lstStyle/>
          <a:p>
            <a:r>
              <a:rPr lang="tr-TR" altLang="tr-TR" sz="3600" dirty="0" err="1"/>
              <a:t>Pubertede</a:t>
            </a:r>
            <a:r>
              <a:rPr lang="tr-TR" altLang="tr-TR" sz="3600" dirty="0"/>
              <a:t> fiziksel değişiklikler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41888"/>
            <a:ext cx="8229600" cy="11842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tr-TR" altLang="tr-TR" sz="2400" b="1" i="1">
              <a:solidFill>
                <a:srgbClr val="FF505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tr-TR" altLang="tr-TR" sz="2400" b="1" i="1">
                <a:solidFill>
                  <a:srgbClr val="FF5050"/>
                </a:solidFill>
              </a:rPr>
              <a:t>Tanner-Marshall</a:t>
            </a:r>
            <a:r>
              <a:rPr lang="tr-TR" altLang="tr-TR" sz="2400"/>
              <a:t>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tr-TR" altLang="tr-TR" sz="2400"/>
              <a:t>yöntemine göre evrelenmektedir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98" b="36638"/>
          <a:stretch>
            <a:fillRect/>
          </a:stretch>
        </p:blipFill>
        <p:spPr bwMode="auto">
          <a:xfrm>
            <a:off x="971550" y="1125538"/>
            <a:ext cx="763270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916238" y="2636838"/>
            <a:ext cx="571500" cy="3127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ja-JP" sz="800">
                <a:latin typeface="Times New Roman" panose="02020603050405020304" pitchFamily="18" charset="0"/>
                <a:ea typeface="MS Mincho" charset="-128"/>
              </a:rPr>
              <a:t> Evre 2</a:t>
            </a:r>
            <a:endParaRPr lang="en-US" altLang="tr-TR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403350" y="2636838"/>
            <a:ext cx="865188" cy="3127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ja-JP" sz="800">
                <a:latin typeface="Times New Roman" panose="02020603050405020304" pitchFamily="18" charset="0"/>
                <a:ea typeface="MS Mincho" charset="-128"/>
              </a:rPr>
              <a:t> </a:t>
            </a:r>
            <a:r>
              <a:rPr lang="tr-TR" altLang="ja-JP" sz="800">
                <a:latin typeface="Times New Roman" panose="02020603050405020304" pitchFamily="18" charset="0"/>
              </a:rPr>
              <a:t>      </a:t>
            </a:r>
            <a:r>
              <a:rPr lang="tr-TR" altLang="ja-JP" sz="800">
                <a:latin typeface="Times New Roman" panose="02020603050405020304" pitchFamily="18" charset="0"/>
                <a:ea typeface="MS Mincho" charset="-128"/>
              </a:rPr>
              <a:t>Evre </a:t>
            </a:r>
            <a:r>
              <a:rPr lang="tr-TR" altLang="ja-JP" sz="800">
                <a:latin typeface="Times New Roman" panose="02020603050405020304" pitchFamily="18" charset="0"/>
              </a:rPr>
              <a:t>1</a:t>
            </a:r>
            <a:endParaRPr lang="en-US" altLang="tr-TR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356100" y="2636838"/>
            <a:ext cx="571500" cy="3127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ja-JP" sz="800">
                <a:latin typeface="Times New Roman" panose="02020603050405020304" pitchFamily="18" charset="0"/>
                <a:ea typeface="MS Mincho" charset="-128"/>
              </a:rPr>
              <a:t> Evre </a:t>
            </a:r>
            <a:r>
              <a:rPr lang="tr-TR" altLang="ja-JP" sz="800">
                <a:latin typeface="Times New Roman" panose="02020603050405020304" pitchFamily="18" charset="0"/>
              </a:rPr>
              <a:t>3</a:t>
            </a:r>
            <a:endParaRPr lang="en-US" altLang="tr-T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867400" y="2636838"/>
            <a:ext cx="571500" cy="3127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ja-JP" sz="800">
                <a:latin typeface="Times New Roman" panose="02020603050405020304" pitchFamily="18" charset="0"/>
                <a:ea typeface="MS Mincho" charset="-128"/>
              </a:rPr>
              <a:t> Evre </a:t>
            </a:r>
            <a:r>
              <a:rPr lang="tr-TR" altLang="ja-JP" sz="800">
                <a:latin typeface="Times New Roman" panose="02020603050405020304" pitchFamily="18" charset="0"/>
              </a:rPr>
              <a:t>4</a:t>
            </a:r>
            <a:endParaRPr lang="en-US" altLang="tr-TR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380288" y="2565400"/>
            <a:ext cx="571500" cy="3127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ja-JP" sz="800">
                <a:latin typeface="Times New Roman" panose="02020603050405020304" pitchFamily="18" charset="0"/>
                <a:ea typeface="MS Mincho" charset="-128"/>
              </a:rPr>
              <a:t> Evre</a:t>
            </a:r>
            <a:r>
              <a:rPr lang="tr-TR" altLang="ja-JP" sz="800">
                <a:latin typeface="Times New Roman" panose="02020603050405020304" pitchFamily="18" charset="0"/>
              </a:rPr>
              <a:t>5</a:t>
            </a:r>
            <a:endParaRPr lang="en-US" altLang="tr-TR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195388" y="2565400"/>
            <a:ext cx="288925" cy="3127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2238059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tr-TR" altLang="tr-TR" dirty="0" err="1" smtClean="0"/>
              <a:t>Puberte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Evreleme</a:t>
            </a:r>
            <a:r>
              <a:rPr lang="tr-TR" altLang="tr-TR" dirty="0" smtClean="0"/>
              <a:t>-Kız</a:t>
            </a:r>
            <a:endParaRPr lang="tr-TR" altLang="tr-T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tr-TR" altLang="tr-TR" sz="1800" dirty="0" smtClean="0"/>
              <a:t> </a:t>
            </a:r>
            <a:endParaRPr lang="it-IT" altLang="tr-TR" sz="1800" dirty="0"/>
          </a:p>
          <a:p>
            <a:pPr>
              <a:lnSpc>
                <a:spcPct val="80000"/>
              </a:lnSpc>
            </a:pPr>
            <a:r>
              <a:rPr lang="it-IT" altLang="tr-TR" sz="2800" dirty="0">
                <a:solidFill>
                  <a:srgbClr val="C00000"/>
                </a:solidFill>
              </a:rPr>
              <a:t>A. Meme gelişim evreleri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tr-TR" sz="1800" dirty="0"/>
              <a:t>Evre 1: </a:t>
            </a:r>
            <a:r>
              <a:rPr lang="it-IT" altLang="tr-TR" sz="1800" dirty="0" smtClean="0"/>
              <a:t>Pre</a:t>
            </a:r>
            <a:r>
              <a:rPr lang="tr-TR" altLang="tr-TR" sz="1800" dirty="0" err="1" smtClean="0"/>
              <a:t>pubertal</a:t>
            </a:r>
            <a:r>
              <a:rPr lang="it-IT" altLang="tr-TR" sz="1800" dirty="0" smtClean="0"/>
              <a:t> </a:t>
            </a:r>
            <a:r>
              <a:rPr lang="it-IT" altLang="tr-TR" sz="1800" dirty="0"/>
              <a:t>evre (meme gelişiminin olmaması)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tr-TR" sz="1800" dirty="0"/>
              <a:t>Evre 2: Meme tomurcuğunun görülmesi (pubertal gelişimin başlangıcına işaret eder)</a:t>
            </a:r>
            <a:endParaRPr lang="es-ES" altLang="tr-TR" sz="1800" dirty="0"/>
          </a:p>
          <a:p>
            <a:pPr marL="0" indent="0">
              <a:lnSpc>
                <a:spcPct val="80000"/>
              </a:lnSpc>
              <a:buNone/>
            </a:pPr>
            <a:r>
              <a:rPr lang="es-ES" altLang="tr-TR" sz="1800" dirty="0"/>
              <a:t>Evre 3: Meme ve areolada konturları birbirlerinden ayrılmadan genişleme olması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" altLang="tr-TR" sz="1800" dirty="0"/>
              <a:t>Evre 4: Meme başı ve areolanın memenin üzerinde kontur oluşturması</a:t>
            </a:r>
            <a:endParaRPr lang="it-IT" altLang="tr-TR" sz="1800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tr-TR" sz="1800" dirty="0"/>
              <a:t>Evre 5: Yetişkin normal meme gelişimi	</a:t>
            </a:r>
          </a:p>
          <a:p>
            <a:pPr>
              <a:lnSpc>
                <a:spcPct val="80000"/>
              </a:lnSpc>
            </a:pPr>
            <a:endParaRPr lang="tr-TR" altLang="tr-TR" sz="1800" dirty="0" smtClean="0"/>
          </a:p>
          <a:p>
            <a:pPr>
              <a:lnSpc>
                <a:spcPct val="80000"/>
              </a:lnSpc>
            </a:pPr>
            <a:r>
              <a:rPr lang="it-IT" altLang="tr-TR" sz="2800" dirty="0" smtClean="0">
                <a:solidFill>
                  <a:srgbClr val="C00000"/>
                </a:solidFill>
              </a:rPr>
              <a:t>B</a:t>
            </a:r>
            <a:r>
              <a:rPr lang="it-IT" altLang="tr-TR" sz="2800" dirty="0">
                <a:solidFill>
                  <a:srgbClr val="C00000"/>
                </a:solidFill>
              </a:rPr>
              <a:t>. Pubik kıllanma evreleri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tr-TR" sz="1800" dirty="0"/>
              <a:t>Evre 1: </a:t>
            </a:r>
            <a:r>
              <a:rPr lang="it-IT" altLang="tr-TR" sz="1800" dirty="0" smtClean="0"/>
              <a:t>Pre</a:t>
            </a:r>
            <a:r>
              <a:rPr lang="tr-TR" altLang="tr-TR" sz="1800" dirty="0" err="1" smtClean="0"/>
              <a:t>pubertal</a:t>
            </a:r>
            <a:r>
              <a:rPr lang="it-IT" altLang="tr-TR" sz="1800" dirty="0" smtClean="0"/>
              <a:t> </a:t>
            </a:r>
            <a:r>
              <a:rPr lang="it-IT" altLang="tr-TR" sz="1800" dirty="0"/>
              <a:t>evre (pubik kıllanmanın olmaması)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tr-TR" sz="1800" dirty="0"/>
              <a:t>Evre 2: Kıllanma sadece labialar üzerindedir ve kıllar ince, uzun ve zayıf yapıdadır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tr-TR" sz="1800" dirty="0"/>
              <a:t>Evre 3: Koyu, sert yapıda kıllar mons pubis üzerine yayılım gösterir</a:t>
            </a:r>
            <a:endParaRPr lang="en-US" altLang="tr-TR" sz="18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tr-TR" sz="1800" dirty="0" err="1"/>
              <a:t>Evre</a:t>
            </a:r>
            <a:r>
              <a:rPr lang="en-US" altLang="tr-TR" sz="1800" dirty="0"/>
              <a:t> 4: </a:t>
            </a:r>
            <a:r>
              <a:rPr lang="en-US" altLang="tr-TR" sz="1800" dirty="0" err="1"/>
              <a:t>Kıllar</a:t>
            </a:r>
            <a:r>
              <a:rPr lang="en-US" altLang="tr-TR" sz="1800" dirty="0"/>
              <a:t> </a:t>
            </a:r>
            <a:r>
              <a:rPr lang="en-US" altLang="tr-TR" sz="1800" dirty="0" err="1"/>
              <a:t>tüm</a:t>
            </a:r>
            <a:r>
              <a:rPr lang="en-US" altLang="tr-TR" sz="1800" dirty="0"/>
              <a:t> mons </a:t>
            </a:r>
            <a:r>
              <a:rPr lang="en-US" altLang="tr-TR" sz="1800" dirty="0" err="1"/>
              <a:t>pubisi</a:t>
            </a:r>
            <a:r>
              <a:rPr lang="en-US" altLang="tr-TR" sz="1800" dirty="0"/>
              <a:t> </a:t>
            </a:r>
            <a:r>
              <a:rPr lang="en-US" altLang="tr-TR" sz="1800" dirty="0" err="1"/>
              <a:t>kaplar</a:t>
            </a:r>
            <a:endParaRPr lang="en-US" altLang="tr-TR" sz="18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tr-TR" sz="1800" dirty="0" err="1"/>
              <a:t>Evre</a:t>
            </a:r>
            <a:r>
              <a:rPr lang="en-US" altLang="tr-TR" sz="1800" dirty="0"/>
              <a:t> 5: </a:t>
            </a:r>
            <a:r>
              <a:rPr lang="en-US" altLang="tr-TR" sz="1800" dirty="0" err="1"/>
              <a:t>Yetişkin</a:t>
            </a:r>
            <a:r>
              <a:rPr lang="en-US" altLang="tr-TR" sz="1800" dirty="0"/>
              <a:t> </a:t>
            </a:r>
            <a:r>
              <a:rPr lang="en-US" altLang="tr-TR" sz="1800" dirty="0" err="1"/>
              <a:t>özellikte</a:t>
            </a:r>
            <a:r>
              <a:rPr lang="en-US" altLang="tr-TR" sz="1800" dirty="0"/>
              <a:t> </a:t>
            </a:r>
            <a:r>
              <a:rPr lang="en-US" altLang="tr-TR" sz="1800" dirty="0" err="1"/>
              <a:t>pubik</a:t>
            </a:r>
            <a:r>
              <a:rPr lang="en-US" altLang="tr-TR" sz="1800" dirty="0"/>
              <a:t> </a:t>
            </a:r>
            <a:r>
              <a:rPr lang="en-US" altLang="tr-TR" sz="1800" dirty="0" err="1"/>
              <a:t>kıllanma</a:t>
            </a:r>
            <a:r>
              <a:rPr lang="en-US" altLang="tr-TR" sz="1800" dirty="0"/>
              <a:t>, </a:t>
            </a:r>
            <a:r>
              <a:rPr lang="en-US" altLang="tr-TR" sz="1800" dirty="0" err="1"/>
              <a:t>bacak</a:t>
            </a:r>
            <a:r>
              <a:rPr lang="en-US" altLang="tr-TR" sz="1800" dirty="0"/>
              <a:t> </a:t>
            </a:r>
            <a:r>
              <a:rPr lang="en-US" altLang="tr-TR" sz="1800" dirty="0" err="1"/>
              <a:t>aralarına</a:t>
            </a:r>
            <a:r>
              <a:rPr lang="en-US" altLang="tr-TR" sz="1800" dirty="0"/>
              <a:t> </a:t>
            </a:r>
            <a:r>
              <a:rPr lang="en-US" altLang="tr-TR" sz="1800" dirty="0" err="1"/>
              <a:t>yayılım</a:t>
            </a:r>
            <a:endParaRPr lang="en-US" altLang="tr-TR" sz="1800" dirty="0"/>
          </a:p>
        </p:txBody>
      </p:sp>
    </p:spTree>
    <p:extLst>
      <p:ext uri="{BB962C8B-B14F-4D97-AF65-F5344CB8AC3E}">
        <p14:creationId xmlns="" xmlns:p14="http://schemas.microsoft.com/office/powerpoint/2010/main" val="1008304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4213" y="0"/>
            <a:ext cx="7773987" cy="981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sz="4600" dirty="0">
                <a:solidFill>
                  <a:srgbClr val="CC3300"/>
                </a:solidFill>
                <a:latin typeface="Garamond" pitchFamily="18" charset="0"/>
              </a:rPr>
              <a:t/>
            </a:r>
            <a:br>
              <a:rPr lang="tr-TR" sz="4600" dirty="0">
                <a:solidFill>
                  <a:srgbClr val="CC3300"/>
                </a:solidFill>
                <a:latin typeface="Garamond" pitchFamily="18" charset="0"/>
              </a:rPr>
            </a:br>
            <a:r>
              <a:rPr lang="tr-TR" sz="4600" dirty="0" err="1">
                <a:solidFill>
                  <a:srgbClr val="CC3300"/>
                </a:solidFill>
                <a:latin typeface="Garamond" pitchFamily="18" charset="0"/>
              </a:rPr>
              <a:t>Tanner</a:t>
            </a:r>
            <a:r>
              <a:rPr lang="tr-TR" sz="4600" dirty="0">
                <a:solidFill>
                  <a:srgbClr val="CC3300"/>
                </a:solidFill>
                <a:latin typeface="Garamond" pitchFamily="18" charset="0"/>
              </a:rPr>
              <a:t> </a:t>
            </a:r>
            <a:r>
              <a:rPr lang="tr-TR" sz="4600" dirty="0" err="1" smtClean="0">
                <a:solidFill>
                  <a:srgbClr val="CC3300"/>
                </a:solidFill>
                <a:latin typeface="Garamond" pitchFamily="18" charset="0"/>
              </a:rPr>
              <a:t>evrelemesi</a:t>
            </a:r>
            <a:r>
              <a:rPr lang="tr-TR" sz="4600" dirty="0" smtClean="0">
                <a:solidFill>
                  <a:srgbClr val="CC3300"/>
                </a:solidFill>
                <a:latin typeface="Garamond" pitchFamily="18" charset="0"/>
              </a:rPr>
              <a:t> (Erkek)</a:t>
            </a:r>
            <a:r>
              <a:rPr lang="tr-TR" sz="4600" dirty="0">
                <a:solidFill>
                  <a:srgbClr val="CC3300"/>
                </a:solidFill>
                <a:latin typeface="Garamond" pitchFamily="18" charset="0"/>
              </a:rPr>
              <a:t/>
            </a:r>
            <a:br>
              <a:rPr lang="tr-TR" sz="4600" dirty="0">
                <a:solidFill>
                  <a:srgbClr val="CC3300"/>
                </a:solidFill>
                <a:latin typeface="Garamond" pitchFamily="18" charset="0"/>
              </a:rPr>
            </a:br>
            <a:endParaRPr lang="tr-TR" sz="4600" dirty="0">
              <a:solidFill>
                <a:srgbClr val="CC3300"/>
              </a:solidFill>
              <a:latin typeface="Garamond" pitchFamily="18" charset="0"/>
            </a:endParaRPr>
          </a:p>
        </p:txBody>
      </p:sp>
      <p:sp>
        <p:nvSpPr>
          <p:cNvPr id="25603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Testis hacmi (</a:t>
            </a:r>
            <a:r>
              <a:rPr lang="tr-TR" dirty="0" err="1" smtClean="0">
                <a:solidFill>
                  <a:srgbClr val="002060"/>
                </a:solidFill>
              </a:rPr>
              <a:t>Prader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Orşidometre</a:t>
            </a:r>
            <a:r>
              <a:rPr lang="tr-TR" dirty="0" smtClean="0">
                <a:solidFill>
                  <a:srgbClr val="002060"/>
                </a:solidFill>
              </a:rPr>
              <a:t>)</a:t>
            </a:r>
          </a:p>
          <a:p>
            <a:pPr marL="457200" lvl="1" indent="0">
              <a:buNone/>
            </a:pPr>
            <a:endParaRPr lang="tr-TR" sz="3200" dirty="0" smtClean="0"/>
          </a:p>
          <a:p>
            <a:pPr marL="457200" lvl="1" indent="0">
              <a:buNone/>
            </a:pPr>
            <a:r>
              <a:rPr lang="tr-TR" sz="3200" dirty="0" smtClean="0"/>
              <a:t>1-3 ml    </a:t>
            </a:r>
            <a:r>
              <a:rPr lang="tr-TR" sz="3200" dirty="0" smtClean="0">
                <a:sym typeface="Wingdings" pitchFamily="2" charset="2"/>
              </a:rPr>
              <a:t> E1</a:t>
            </a:r>
          </a:p>
          <a:p>
            <a:pPr marL="457200" lvl="1" indent="0">
              <a:buNone/>
            </a:pPr>
            <a:r>
              <a:rPr lang="tr-TR" sz="3200" dirty="0" smtClean="0">
                <a:sym typeface="Wingdings" pitchFamily="2" charset="2"/>
              </a:rPr>
              <a:t>4-9 ml     E2</a:t>
            </a:r>
          </a:p>
          <a:p>
            <a:pPr marL="457200" lvl="1" indent="0">
              <a:buNone/>
            </a:pPr>
            <a:r>
              <a:rPr lang="tr-TR" sz="3200" dirty="0" smtClean="0">
                <a:sym typeface="Wingdings" pitchFamily="2" charset="2"/>
              </a:rPr>
              <a:t>10-14 ml E3</a:t>
            </a:r>
          </a:p>
          <a:p>
            <a:pPr marL="457200" lvl="1" indent="0">
              <a:buNone/>
            </a:pPr>
            <a:r>
              <a:rPr lang="tr-TR" sz="3200" dirty="0" smtClean="0">
                <a:sym typeface="Wingdings" pitchFamily="2" charset="2"/>
              </a:rPr>
              <a:t>15-20 ml E4</a:t>
            </a:r>
          </a:p>
          <a:p>
            <a:pPr marL="457200" lvl="1" indent="0">
              <a:buNone/>
            </a:pPr>
            <a:r>
              <a:rPr lang="tr-TR" sz="3200" dirty="0" smtClean="0">
                <a:sym typeface="Wingdings" pitchFamily="2" charset="2"/>
              </a:rPr>
              <a:t>&gt;20ml      E5</a:t>
            </a:r>
            <a:endParaRPr lang="tr-TR" sz="3200" dirty="0" smtClean="0"/>
          </a:p>
        </p:txBody>
      </p:sp>
      <p:pic>
        <p:nvPicPr>
          <p:cNvPr id="5" name="Picture 3" descr="~AUT0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933" t="2899" r="6998" b="2899"/>
          <a:stretch>
            <a:fillRect/>
          </a:stretch>
        </p:blipFill>
        <p:spPr bwMode="auto">
          <a:xfrm>
            <a:off x="3786182" y="2276872"/>
            <a:ext cx="4786346" cy="3668391"/>
          </a:xfrm>
          <a:prstGeom prst="rect">
            <a:avLst/>
          </a:prstGeom>
          <a:noFill/>
          <a:ln w="38100">
            <a:solidFill>
              <a:srgbClr val="EDB74B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4213" y="0"/>
            <a:ext cx="7773987" cy="981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sz="4600" dirty="0">
                <a:solidFill>
                  <a:srgbClr val="CC3300"/>
                </a:solidFill>
                <a:latin typeface="Garamond" pitchFamily="18" charset="0"/>
              </a:rPr>
              <a:t/>
            </a:r>
            <a:br>
              <a:rPr lang="tr-TR" sz="4600" dirty="0">
                <a:solidFill>
                  <a:srgbClr val="CC3300"/>
                </a:solidFill>
                <a:latin typeface="Garamond" pitchFamily="18" charset="0"/>
              </a:rPr>
            </a:br>
            <a:r>
              <a:rPr lang="tr-TR" sz="4600" dirty="0" err="1">
                <a:solidFill>
                  <a:srgbClr val="CC3300"/>
                </a:solidFill>
                <a:latin typeface="Garamond" pitchFamily="18" charset="0"/>
              </a:rPr>
              <a:t>Tanner</a:t>
            </a:r>
            <a:r>
              <a:rPr lang="tr-TR" sz="4600" dirty="0">
                <a:solidFill>
                  <a:srgbClr val="CC3300"/>
                </a:solidFill>
                <a:latin typeface="Garamond" pitchFamily="18" charset="0"/>
              </a:rPr>
              <a:t> </a:t>
            </a:r>
            <a:r>
              <a:rPr lang="tr-TR" sz="4600" dirty="0" err="1">
                <a:solidFill>
                  <a:srgbClr val="CC3300"/>
                </a:solidFill>
                <a:latin typeface="Garamond" pitchFamily="18" charset="0"/>
              </a:rPr>
              <a:t>evrelemesi</a:t>
            </a:r>
            <a:r>
              <a:rPr lang="tr-TR" sz="4600" dirty="0">
                <a:solidFill>
                  <a:srgbClr val="CC3300"/>
                </a:solidFill>
                <a:latin typeface="Garamond" pitchFamily="18" charset="0"/>
              </a:rPr>
              <a:t/>
            </a:r>
            <a:br>
              <a:rPr lang="tr-TR" sz="4600" dirty="0">
                <a:solidFill>
                  <a:srgbClr val="CC3300"/>
                </a:solidFill>
                <a:latin typeface="Garamond" pitchFamily="18" charset="0"/>
              </a:rPr>
            </a:br>
            <a:endParaRPr lang="tr-TR" sz="4600" dirty="0">
              <a:solidFill>
                <a:srgbClr val="CC3300"/>
              </a:solidFill>
              <a:latin typeface="Garamond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908050"/>
            <a:ext cx="485933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tr-TR" sz="2600" dirty="0">
                <a:solidFill>
                  <a:srgbClr val="CC3300"/>
                </a:solidFill>
              </a:rPr>
              <a:t>Erkek </a:t>
            </a:r>
            <a:r>
              <a:rPr lang="tr-TR" sz="2600" dirty="0" err="1">
                <a:solidFill>
                  <a:srgbClr val="CC3300"/>
                </a:solidFill>
              </a:rPr>
              <a:t>pubik</a:t>
            </a:r>
            <a:r>
              <a:rPr lang="tr-TR" sz="2600" dirty="0">
                <a:solidFill>
                  <a:srgbClr val="CC3300"/>
                </a:solidFill>
              </a:rPr>
              <a:t> kıllanma, penis ve testis gelişimi</a:t>
            </a:r>
          </a:p>
          <a:p>
            <a:pPr marL="669925" lvl="1" indent="-32543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tr-TR" sz="2600" dirty="0"/>
              <a:t>Evre 1: kıllanma yok, penis ve testis </a:t>
            </a:r>
            <a:r>
              <a:rPr lang="tr-TR" sz="2600" dirty="0" err="1" smtClean="0"/>
              <a:t>prepubertal</a:t>
            </a:r>
            <a:endParaRPr lang="tr-TR" sz="2600" dirty="0"/>
          </a:p>
          <a:p>
            <a:pPr marL="669925" lvl="1" indent="-32543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tr-TR" sz="2600" dirty="0"/>
              <a:t>Evre 2: </a:t>
            </a:r>
            <a:r>
              <a:rPr lang="tr-TR" sz="2600" dirty="0" smtClean="0"/>
              <a:t>Az, </a:t>
            </a:r>
            <a:r>
              <a:rPr lang="tr-TR" sz="2600" dirty="0"/>
              <a:t>hafif pigmente kıllanma, peniste hafif büyüme, </a:t>
            </a:r>
            <a:r>
              <a:rPr lang="tr-TR" sz="2600" dirty="0" err="1"/>
              <a:t>skrotum</a:t>
            </a:r>
            <a:r>
              <a:rPr lang="tr-TR" sz="2600" dirty="0"/>
              <a:t> genişler ve pembe </a:t>
            </a:r>
            <a:r>
              <a:rPr lang="tr-TR" sz="2600" dirty="0" smtClean="0"/>
              <a:t>rengi değişir</a:t>
            </a:r>
            <a:r>
              <a:rPr lang="tr-TR" sz="2600" dirty="0"/>
              <a:t>.</a:t>
            </a:r>
          </a:p>
          <a:p>
            <a:pPr marL="669925" lvl="1" indent="-32543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tr-TR" sz="2600" dirty="0"/>
              <a:t>Evre 3: Kıllanma daha koyu renkli, kıvrılmaya başlar, miktar artar. Penis uzar, 	</a:t>
            </a:r>
            <a:r>
              <a:rPr lang="tr-TR" sz="2600" dirty="0" err="1" smtClean="0"/>
              <a:t>skrotum</a:t>
            </a:r>
            <a:r>
              <a:rPr lang="tr-TR" sz="2600" dirty="0" smtClean="0"/>
              <a:t> </a:t>
            </a:r>
            <a:r>
              <a:rPr lang="tr-TR" sz="2600" dirty="0"/>
              <a:t>genişler.</a:t>
            </a:r>
          </a:p>
          <a:p>
            <a:pPr marL="669925" lvl="1" indent="-325438" algn="just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tr-TR" sz="3100" dirty="0"/>
              <a:t>		</a:t>
            </a:r>
          </a:p>
        </p:txBody>
      </p:sp>
      <p:pic>
        <p:nvPicPr>
          <p:cNvPr id="27652" name="Picture 4" descr="gü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412875"/>
            <a:ext cx="41402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019925" y="1484783"/>
            <a:ext cx="2124075" cy="46085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003800" y="3644900"/>
            <a:ext cx="2016125" cy="24479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4213" y="0"/>
            <a:ext cx="77739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4600">
                <a:solidFill>
                  <a:srgbClr val="CC3300"/>
                </a:solidFill>
                <a:latin typeface="Garamond" pitchFamily="18" charset="0"/>
              </a:rPr>
              <a:t/>
            </a:r>
            <a:br>
              <a:rPr lang="tr-TR" sz="4600">
                <a:solidFill>
                  <a:srgbClr val="CC3300"/>
                </a:solidFill>
                <a:latin typeface="Garamond" pitchFamily="18" charset="0"/>
              </a:rPr>
            </a:br>
            <a:r>
              <a:rPr lang="tr-TR" sz="4600">
                <a:solidFill>
                  <a:srgbClr val="CC3300"/>
                </a:solidFill>
                <a:latin typeface="Garamond" pitchFamily="18" charset="0"/>
              </a:rPr>
              <a:t>Tanner evrelemesi</a:t>
            </a:r>
            <a:br>
              <a:rPr lang="tr-TR" sz="4600">
                <a:solidFill>
                  <a:srgbClr val="CC3300"/>
                </a:solidFill>
                <a:latin typeface="Garamond" pitchFamily="18" charset="0"/>
              </a:rPr>
            </a:br>
            <a:endParaRPr lang="tr-TR" sz="4600">
              <a:solidFill>
                <a:srgbClr val="CC3300"/>
              </a:solidFill>
              <a:latin typeface="Garamond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908050"/>
            <a:ext cx="485933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tr-TR" sz="2600">
                <a:solidFill>
                  <a:srgbClr val="CC3300"/>
                </a:solidFill>
              </a:rPr>
              <a:t>Erkek pubik kıllanma, penis ve testis gelişimi</a:t>
            </a:r>
          </a:p>
          <a:p>
            <a:pPr marL="669925" lvl="1" indent="-32543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tr-TR" sz="2600"/>
              <a:t>Evre 4: Kıllanma erişkin tipe benzer, miktar, kıvrıklık daha az, penis, glans ve skrotum büyür, skrotum 			rengi koyudur. </a:t>
            </a:r>
          </a:p>
          <a:p>
            <a:pPr marL="669925" lvl="1" indent="-32543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tr-TR" sz="2600"/>
              <a:t>Evre 5: Erişkin dağılımında  ve kasıklara yayılan kıllanma, penis ve skrotum 		erişkin boyutunda			</a:t>
            </a:r>
            <a:endParaRPr lang="tr-TR" sz="3100">
              <a:solidFill>
                <a:srgbClr val="CC3300"/>
              </a:solidFill>
            </a:endParaRPr>
          </a:p>
          <a:p>
            <a:pPr marL="669925" lvl="1" indent="-32543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tr-TR" sz="2600">
              <a:solidFill>
                <a:srgbClr val="CC3300"/>
              </a:solidFill>
            </a:endParaRPr>
          </a:p>
        </p:txBody>
      </p:sp>
      <p:pic>
        <p:nvPicPr>
          <p:cNvPr id="28676" name="Picture 4" descr="gü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412875"/>
            <a:ext cx="41402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019925" y="1412875"/>
            <a:ext cx="2124075" cy="46085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003800" y="3644900"/>
            <a:ext cx="2016125" cy="24479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C00000"/>
                </a:solidFill>
              </a:rPr>
              <a:t>GECİKMİŞ PUBERTE</a:t>
            </a: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727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mtClean="0"/>
              <a:t>Tanım:</a:t>
            </a:r>
            <a:endParaRPr lang="en-GB" smtClean="0"/>
          </a:p>
        </p:txBody>
      </p:sp>
      <p:sp>
        <p:nvSpPr>
          <p:cNvPr id="15364" name="AutoShape 4" descr="kutu - koyu yeşil"/>
          <p:cNvSpPr>
            <a:spLocks noChangeArrowheads="1"/>
          </p:cNvSpPr>
          <p:nvPr/>
        </p:nvSpPr>
        <p:spPr bwMode="auto">
          <a:xfrm>
            <a:off x="827088" y="2420938"/>
            <a:ext cx="7545387" cy="747712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900113" y="2505075"/>
            <a:ext cx="74469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tr-TR" sz="2800">
                <a:solidFill>
                  <a:schemeClr val="bg1"/>
                </a:solidFill>
              </a:rPr>
              <a:t>Kızlar; 13 yaş </a:t>
            </a:r>
            <a:r>
              <a:rPr lang="tr-TR" sz="2800">
                <a:solidFill>
                  <a:schemeClr val="bg1"/>
                </a:solidFill>
                <a:latin typeface="Symbol" pitchFamily="18" charset="2"/>
              </a:rPr>
              <a:t>®</a:t>
            </a:r>
            <a:r>
              <a:rPr lang="tr-TR" sz="2800">
                <a:solidFill>
                  <a:schemeClr val="bg1"/>
                </a:solidFill>
              </a:rPr>
              <a:t> meme gelişimi yok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15366" name="AutoShape 6" descr="kutu - koyu yeşil"/>
          <p:cNvSpPr>
            <a:spLocks noChangeArrowheads="1"/>
          </p:cNvSpPr>
          <p:nvPr/>
        </p:nvSpPr>
        <p:spPr bwMode="auto">
          <a:xfrm>
            <a:off x="827088" y="3327400"/>
            <a:ext cx="7545387" cy="747713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9431" name="Rectangle 7"/>
          <p:cNvSpPr>
            <a:spLocks noChangeArrowheads="1"/>
          </p:cNvSpPr>
          <p:nvPr/>
        </p:nvSpPr>
        <p:spPr bwMode="auto">
          <a:xfrm>
            <a:off x="900113" y="3414713"/>
            <a:ext cx="74469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tr-TR" sz="2800">
                <a:solidFill>
                  <a:schemeClr val="bg1"/>
                </a:solidFill>
              </a:rPr>
              <a:t>Erkekler; 14 yaş </a:t>
            </a:r>
            <a:r>
              <a:rPr lang="tr-TR" sz="2800">
                <a:solidFill>
                  <a:schemeClr val="bg1"/>
                </a:solidFill>
                <a:latin typeface="Symbol" pitchFamily="18" charset="2"/>
              </a:rPr>
              <a:t>®</a:t>
            </a:r>
            <a:r>
              <a:rPr lang="tr-TR" sz="2800">
                <a:solidFill>
                  <a:schemeClr val="bg1"/>
                </a:solidFill>
              </a:rPr>
              <a:t> testis volümü &lt;4 ml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359432" name="AutoShape 8" descr="kutu - mor2"/>
          <p:cNvSpPr>
            <a:spLocks noChangeArrowheads="1"/>
          </p:cNvSpPr>
          <p:nvPr/>
        </p:nvSpPr>
        <p:spPr bwMode="auto">
          <a:xfrm>
            <a:off x="798513" y="4437063"/>
            <a:ext cx="7545387" cy="11144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9433" name="Rectangle 9"/>
          <p:cNvSpPr>
            <a:spLocks noChangeArrowheads="1"/>
          </p:cNvSpPr>
          <p:nvPr/>
        </p:nvSpPr>
        <p:spPr bwMode="auto">
          <a:xfrm>
            <a:off x="900113" y="4494213"/>
            <a:ext cx="7446962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tr-TR" sz="2800">
                <a:solidFill>
                  <a:schemeClr val="bg1"/>
                </a:solidFill>
              </a:rPr>
              <a:t>Gecikmiş puberte adolesanlar ve aileleri için çok önemli bir stres kaynağıdır.</a:t>
            </a:r>
            <a:endParaRPr lang="en-GB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2" grpId="0" animBg="1"/>
      <p:bldP spid="3594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 descr="kutu - koyu yeşil"/>
          <p:cNvSpPr>
            <a:spLocks noChangeArrowheads="1"/>
          </p:cNvSpPr>
          <p:nvPr/>
        </p:nvSpPr>
        <p:spPr bwMode="auto">
          <a:xfrm>
            <a:off x="225425" y="2409825"/>
            <a:ext cx="3949700" cy="1019175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09600"/>
            <a:ext cx="864235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tr-TR" dirty="0" smtClean="0"/>
              <a:t>GECİKMİŞ PUBERTE NEDENLERİ</a:t>
            </a:r>
            <a:endParaRPr lang="en-GB" dirty="0" smtClean="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2427288"/>
            <a:ext cx="4095750" cy="94297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tr-TR" sz="2400" dirty="0" smtClean="0">
                <a:solidFill>
                  <a:schemeClr val="bg1"/>
                </a:solidFill>
              </a:rPr>
              <a:t>YAPISAL PUBERTE GECİKMESİ</a:t>
            </a:r>
          </a:p>
          <a:p>
            <a:pPr marL="0" indent="0" algn="ctr" eaLnBrk="1" hangingPunct="1">
              <a:buFontTx/>
              <a:buNone/>
              <a:defRPr/>
            </a:pP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16389" name="AutoShape 5" descr="kutu - koyu yeşil"/>
          <p:cNvSpPr>
            <a:spLocks noChangeArrowheads="1"/>
          </p:cNvSpPr>
          <p:nvPr/>
        </p:nvSpPr>
        <p:spPr bwMode="auto">
          <a:xfrm>
            <a:off x="4986338" y="2349500"/>
            <a:ext cx="3949700" cy="1019175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4906963" y="2427288"/>
            <a:ext cx="4095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tr-TR" sz="2400">
                <a:solidFill>
                  <a:schemeClr val="bg1"/>
                </a:solidFill>
              </a:rPr>
              <a:t>HİPOGONADOTROPİK HİPOGONADİZM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16391" name="AutoShape 7" descr="kutu - koyu yeşil"/>
          <p:cNvSpPr>
            <a:spLocks noChangeArrowheads="1"/>
          </p:cNvSpPr>
          <p:nvPr/>
        </p:nvSpPr>
        <p:spPr bwMode="auto">
          <a:xfrm>
            <a:off x="2603500" y="4143375"/>
            <a:ext cx="3949700" cy="1019175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2524125" y="4233863"/>
            <a:ext cx="4095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tr-TR" sz="2400">
                <a:solidFill>
                  <a:schemeClr val="bg1"/>
                </a:solidFill>
              </a:rPr>
              <a:t>HİPERGONADOTROPİK HİPOGONAZDİZM</a:t>
            </a:r>
            <a:endParaRPr lang="en-GB" sz="2400">
              <a:solidFill>
                <a:schemeClr val="bg1"/>
              </a:solidFill>
            </a:endParaRPr>
          </a:p>
        </p:txBody>
      </p:sp>
      <p:pic>
        <p:nvPicPr>
          <p:cNvPr id="16393" name="Picture 9" descr="cift tarafli ok-kirmizi"/>
          <p:cNvPicPr>
            <a:picLocks noChangeAspect="1" noChangeArrowheads="1"/>
          </p:cNvPicPr>
          <p:nvPr/>
        </p:nvPicPr>
        <p:blipFill>
          <a:blip r:embed="rId3" cstate="print"/>
          <a:srcRect l="-1904" t="19748"/>
          <a:stretch>
            <a:fillRect/>
          </a:stretch>
        </p:blipFill>
        <p:spPr bwMode="auto">
          <a:xfrm>
            <a:off x="4129088" y="1590675"/>
            <a:ext cx="873125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cift tarafli ok-kirmizi"/>
          <p:cNvPicPr>
            <a:picLocks noChangeAspect="1" noChangeArrowheads="1"/>
          </p:cNvPicPr>
          <p:nvPr/>
        </p:nvPicPr>
        <p:blipFill>
          <a:blip r:embed="rId3" cstate="print"/>
          <a:srcRect l="-1904" t="74483"/>
          <a:stretch>
            <a:fillRect/>
          </a:stretch>
        </p:blipFill>
        <p:spPr bwMode="auto">
          <a:xfrm>
            <a:off x="1763713" y="1557338"/>
            <a:ext cx="8731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cift tarafli ok-kirmizi"/>
          <p:cNvPicPr>
            <a:picLocks noChangeAspect="1" noChangeArrowheads="1"/>
          </p:cNvPicPr>
          <p:nvPr/>
        </p:nvPicPr>
        <p:blipFill>
          <a:blip r:embed="rId3" cstate="print"/>
          <a:srcRect l="-1904" t="74483"/>
          <a:stretch>
            <a:fillRect/>
          </a:stretch>
        </p:blipFill>
        <p:spPr bwMode="auto">
          <a:xfrm>
            <a:off x="6575425" y="1557338"/>
            <a:ext cx="8731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ADOLESANDA  GECİKMİŞ PUBERTENİN EN SIK NEDENİ </a:t>
            </a:r>
            <a:r>
              <a:rPr lang="tr-TR" dirty="0" smtClean="0">
                <a:solidFill>
                  <a:srgbClr val="C00000"/>
                </a:solidFill>
              </a:rPr>
              <a:t>YAPISAL PUBERTE GECİKMESİDİR</a:t>
            </a:r>
          </a:p>
          <a:p>
            <a:endParaRPr lang="tr-TR" dirty="0"/>
          </a:p>
          <a:p>
            <a:r>
              <a:rPr lang="tr-TR" dirty="0" smtClean="0"/>
              <a:t>YAPISAL PUBERTE GECİKMESİ GENELLİKLE BOY KISALIĞI İLE BİRLİKTEDİR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624934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09600"/>
            <a:ext cx="864235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tr-TR" sz="3600" dirty="0" smtClean="0"/>
              <a:t>YAPISAL PUBERTE GECİKMESİ</a:t>
            </a:r>
            <a:br>
              <a:rPr lang="tr-TR" sz="3600" dirty="0" smtClean="0"/>
            </a:br>
            <a:r>
              <a:rPr lang="tr-TR" sz="2800" dirty="0" smtClean="0"/>
              <a:t>(Yapısal </a:t>
            </a:r>
            <a:r>
              <a:rPr lang="tr-TR" sz="2800" dirty="0" err="1" smtClean="0"/>
              <a:t>puberte</a:t>
            </a:r>
            <a:r>
              <a:rPr lang="tr-TR" sz="2800" dirty="0" smtClean="0"/>
              <a:t> ve büyüme gecikmesi)</a:t>
            </a:r>
            <a:endParaRPr lang="en-GB" sz="28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496300" cy="46164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sz="2400" dirty="0" smtClean="0"/>
              <a:t>Erkeklerde en yaygın </a:t>
            </a:r>
            <a:r>
              <a:rPr lang="tr-TR" sz="2400" dirty="0" err="1" smtClean="0"/>
              <a:t>puberte</a:t>
            </a:r>
            <a:r>
              <a:rPr lang="tr-TR" sz="2400" dirty="0" smtClean="0"/>
              <a:t> gecikmesi nedeni</a:t>
            </a:r>
          </a:p>
          <a:p>
            <a:pPr eaLnBrk="1" hangingPunct="1"/>
            <a:r>
              <a:rPr lang="tr-TR" sz="2400" dirty="0" smtClean="0"/>
              <a:t>Ailesel yatkınlık var. %80 aile hikayesi (+)</a:t>
            </a:r>
          </a:p>
          <a:p>
            <a:pPr lvl="1" eaLnBrk="1" hangingPunct="1"/>
            <a:r>
              <a:rPr lang="tr-TR" sz="2000" dirty="0" smtClean="0"/>
              <a:t>%46 bir ebeveyn</a:t>
            </a:r>
          </a:p>
          <a:p>
            <a:pPr lvl="1" eaLnBrk="1" hangingPunct="1"/>
            <a:r>
              <a:rPr lang="tr-TR" sz="2000" dirty="0" smtClean="0"/>
              <a:t>%33 her iki ebeveyn</a:t>
            </a:r>
          </a:p>
          <a:p>
            <a:pPr eaLnBrk="1" hangingPunct="1"/>
            <a:r>
              <a:rPr lang="tr-TR" sz="2400" dirty="0" smtClean="0"/>
              <a:t>Gecikmiş </a:t>
            </a:r>
            <a:r>
              <a:rPr lang="tr-TR" sz="2400" dirty="0" err="1" smtClean="0"/>
              <a:t>puberte</a:t>
            </a:r>
            <a:r>
              <a:rPr lang="tr-TR" sz="2400" dirty="0" smtClean="0"/>
              <a:t> / boy kısalığı / kemik yaşı geriliği</a:t>
            </a:r>
          </a:p>
          <a:p>
            <a:pPr eaLnBrk="1" hangingPunct="1"/>
            <a:r>
              <a:rPr lang="tr-TR" sz="2400" dirty="0" smtClean="0"/>
              <a:t>Büyüme hızı normaldir.</a:t>
            </a:r>
          </a:p>
          <a:p>
            <a:pPr eaLnBrk="1" hangingPunct="1"/>
            <a:r>
              <a:rPr lang="tr-TR" sz="2400" dirty="0" err="1" smtClean="0"/>
              <a:t>Pubertal</a:t>
            </a:r>
            <a:r>
              <a:rPr lang="tr-TR" sz="2400" dirty="0" smtClean="0"/>
              <a:t> sıçramayı yapamadıklarından, </a:t>
            </a:r>
            <a:r>
              <a:rPr lang="tr-TR" sz="2400" dirty="0" err="1" smtClean="0"/>
              <a:t>pubertal</a:t>
            </a:r>
            <a:r>
              <a:rPr lang="tr-TR" sz="2400" dirty="0" smtClean="0"/>
              <a:t> yaşta kısa görünürler.</a:t>
            </a:r>
          </a:p>
          <a:p>
            <a:pPr eaLnBrk="1" hangingPunct="1"/>
            <a:r>
              <a:rPr lang="tr-TR" sz="2400" dirty="0" smtClean="0"/>
              <a:t>Final boyları genetik boylarına uyumludur.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Puberte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  <a:buNone/>
            </a:pPr>
            <a:r>
              <a:rPr lang="tr-TR" sz="2800" dirty="0" smtClean="0">
                <a:latin typeface="Comic Sans MS" panose="030F0702030302020204" pitchFamily="66" charset="0"/>
              </a:rPr>
              <a:t>	</a:t>
            </a:r>
            <a:r>
              <a:rPr lang="en-US" sz="2600" dirty="0" err="1" smtClean="0">
                <a:latin typeface="Comic Sans MS" panose="030F0702030302020204" pitchFamily="66" charset="0"/>
              </a:rPr>
              <a:t>Cinsel</a:t>
            </a:r>
            <a:r>
              <a:rPr lang="en-US" sz="2600" dirty="0" smtClean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organlarda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 smtClean="0">
                <a:latin typeface="Comic Sans MS" panose="030F0702030302020204" pitchFamily="66" charset="0"/>
              </a:rPr>
              <a:t>büyüme</a:t>
            </a:r>
            <a:r>
              <a:rPr lang="en-US" sz="2600" dirty="0" smtClean="0">
                <a:latin typeface="Comic Sans MS" panose="030F0702030302020204" pitchFamily="66" charset="0"/>
              </a:rPr>
              <a:t>,</a:t>
            </a:r>
            <a:r>
              <a:rPr lang="tr-TR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 smtClean="0">
                <a:latin typeface="Comic Sans MS" panose="030F0702030302020204" pitchFamily="66" charset="0"/>
              </a:rPr>
              <a:t>sekonder</a:t>
            </a:r>
            <a:r>
              <a:rPr lang="tr-TR" sz="2600" dirty="0" smtClean="0">
                <a:latin typeface="Comic Sans MS" panose="030F0702030302020204" pitchFamily="66" charset="0"/>
              </a:rPr>
              <a:t> </a:t>
            </a:r>
            <a:r>
              <a:rPr lang="en-US" sz="2600" dirty="0" err="1" smtClean="0">
                <a:latin typeface="Comic Sans MS" panose="030F0702030302020204" pitchFamily="66" charset="0"/>
              </a:rPr>
              <a:t>seks</a:t>
            </a:r>
            <a:r>
              <a:rPr lang="en-US" sz="2600" dirty="0" smtClean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karakterlerinin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 smtClean="0">
                <a:latin typeface="Comic Sans MS" panose="030F0702030302020204" pitchFamily="66" charset="0"/>
              </a:rPr>
              <a:t>oluşması</a:t>
            </a:r>
            <a:r>
              <a:rPr lang="tr-TR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 smtClean="0">
                <a:latin typeface="Comic Sans MS" panose="030F0702030302020204" pitchFamily="66" charset="0"/>
              </a:rPr>
              <a:t>ve</a:t>
            </a:r>
            <a:r>
              <a:rPr lang="en-US" sz="2600" dirty="0" smtClean="0">
                <a:latin typeface="Comic Sans MS" panose="030F0702030302020204" pitchFamily="66" charset="0"/>
              </a:rPr>
              <a:t> b</a:t>
            </a:r>
            <a:r>
              <a:rPr lang="tr-TR" sz="2600" dirty="0" err="1" smtClean="0">
                <a:latin typeface="Comic Sans MS" panose="030F0702030302020204" pitchFamily="66" charset="0"/>
              </a:rPr>
              <a:t>üyümede</a:t>
            </a:r>
            <a:r>
              <a:rPr lang="tr-TR" sz="2600" dirty="0" smtClean="0">
                <a:latin typeface="Comic Sans MS" panose="030F0702030302020204" pitchFamily="66" charset="0"/>
              </a:rPr>
              <a:t> hızlanma</a:t>
            </a:r>
            <a:endParaRPr lang="en-US" sz="2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http://www.friendshipcircle.org/blog/wp-content/uploads/2013/11/Pube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929198"/>
            <a:ext cx="7620000" cy="1928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26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Jinekomasti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Comic Sans MS" panose="030F0702030302020204" pitchFamily="66" charset="0"/>
              </a:rPr>
              <a:t>Erkek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memesindeki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glandüler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büyüme</a:t>
            </a:r>
            <a:endParaRPr 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Steroid </a:t>
            </a:r>
            <a:r>
              <a:rPr lang="en-US" sz="2400" dirty="0" err="1">
                <a:latin typeface="Comic Sans MS" panose="030F0702030302020204" pitchFamily="66" charset="0"/>
              </a:rPr>
              <a:t>hormon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fizyolojisindeki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geçici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veya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devamlı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bir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bozukluğun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işareti</a:t>
            </a:r>
            <a:endParaRPr 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Comic Sans MS" panose="030F0702030302020204" pitchFamily="66" charset="0"/>
              </a:rPr>
              <a:t>Etiyopatogenez</a:t>
            </a:r>
            <a:r>
              <a:rPr lang="en-US" sz="2400" dirty="0">
                <a:latin typeface="Comic Sans MS" panose="030F0702030302020204" pitchFamily="66" charset="0"/>
              </a:rPr>
              <a:t>;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2000" dirty="0">
                <a:latin typeface="Comic Sans MS" panose="030F0702030302020204" pitchFamily="66" charset="0"/>
              </a:rPr>
              <a:t>1. </a:t>
            </a:r>
            <a:r>
              <a:rPr lang="en-US" sz="2000" dirty="0" err="1" smtClean="0">
                <a:latin typeface="Comic Sans MS" panose="030F0702030302020204" pitchFamily="66" charset="0"/>
              </a:rPr>
              <a:t>Androjen</a:t>
            </a:r>
            <a:r>
              <a:rPr lang="en-US" sz="2000" dirty="0" smtClean="0">
                <a:latin typeface="Comic Sans MS" panose="030F0702030302020204" pitchFamily="66" charset="0"/>
              </a:rPr>
              <a:t>/</a:t>
            </a:r>
            <a:r>
              <a:rPr lang="en-US" sz="2000" dirty="0" err="1" smtClean="0">
                <a:latin typeface="Comic Sans MS" panose="030F0702030302020204" pitchFamily="66" charset="0"/>
              </a:rPr>
              <a:t>östrojen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oranın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azalması</a:t>
            </a:r>
            <a:endParaRPr lang="en-US" sz="2000" dirty="0">
              <a:latin typeface="Comic Sans MS" panose="030F0702030302020204" pitchFamily="66" charset="0"/>
            </a:endParaRPr>
          </a:p>
          <a:p>
            <a:pPr lvl="2">
              <a:lnSpc>
                <a:spcPct val="150000"/>
              </a:lnSpc>
              <a:buNone/>
            </a:pPr>
            <a:r>
              <a:rPr lang="en-US" sz="2000" dirty="0">
                <a:latin typeface="Comic Sans MS" panose="030F0702030302020204" pitchFamily="66" charset="0"/>
              </a:rPr>
              <a:t>2. </a:t>
            </a:r>
            <a:r>
              <a:rPr lang="en-US" sz="2000" dirty="0" err="1">
                <a:latin typeface="Comic Sans MS" panose="030F0702030302020204" pitchFamily="66" charset="0"/>
              </a:rPr>
              <a:t>Aromataz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enzim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aktivitesinin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artması</a:t>
            </a:r>
            <a:endParaRPr lang="en-US" sz="2000" dirty="0">
              <a:latin typeface="Comic Sans MS" panose="030F0702030302020204" pitchFamily="66" charset="0"/>
            </a:endParaRPr>
          </a:p>
          <a:p>
            <a:pPr lvl="2">
              <a:lnSpc>
                <a:spcPct val="150000"/>
              </a:lnSpc>
              <a:buNone/>
            </a:pPr>
            <a:r>
              <a:rPr lang="en-US" sz="2000" dirty="0">
                <a:latin typeface="Comic Sans MS" panose="030F0702030302020204" pitchFamily="66" charset="0"/>
              </a:rPr>
              <a:t>3. Meme </a:t>
            </a:r>
            <a:r>
              <a:rPr lang="en-US" sz="2000" dirty="0" err="1">
                <a:latin typeface="Comic Sans MS" panose="030F0702030302020204" pitchFamily="66" charset="0"/>
              </a:rPr>
              <a:t>dokusunun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duyarlılığının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artması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7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Jinekomasti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tr-TR" altLang="en-US" sz="2200" dirty="0" err="1">
                <a:latin typeface="Comic Sans MS" panose="030F0702030302020204" pitchFamily="66" charset="0"/>
              </a:rPr>
              <a:t>Puberte</a:t>
            </a:r>
            <a:r>
              <a:rPr lang="tr-TR" altLang="en-US" sz="2200" dirty="0">
                <a:latin typeface="Comic Sans MS" panose="030F0702030302020204" pitchFamily="66" charset="0"/>
              </a:rPr>
              <a:t> dönemindeki </a:t>
            </a:r>
            <a:r>
              <a:rPr lang="tr-TR" altLang="en-U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♂</a:t>
            </a:r>
            <a:r>
              <a:rPr lang="tr-TR" altLang="en-US" sz="2200" dirty="0">
                <a:latin typeface="Comic Sans MS" panose="030F0702030302020204" pitchFamily="66" charset="0"/>
              </a:rPr>
              <a:t> çocuklarda meme dokusunun </a:t>
            </a:r>
            <a:r>
              <a:rPr lang="tr-TR" altLang="en-US" sz="2200" dirty="0" smtClean="0">
                <a:latin typeface="Comic Sans MS" panose="030F0702030302020204" pitchFamily="66" charset="0"/>
              </a:rPr>
              <a:t>büyümesi</a:t>
            </a:r>
            <a:endParaRPr lang="tr-TR" altLang="en-US" sz="2200" dirty="0">
              <a:latin typeface="Comic Sans MS" panose="030F0702030302020204" pitchFamily="66" charset="0"/>
            </a:endParaRPr>
          </a:p>
          <a:p>
            <a:pPr>
              <a:lnSpc>
                <a:spcPct val="250000"/>
              </a:lnSpc>
            </a:pPr>
            <a:r>
              <a:rPr lang="tr-TR" sz="2200" dirty="0" smtClean="0">
                <a:latin typeface="Comic Sans MS" panose="030F0702030302020204" pitchFamily="66" charset="0"/>
              </a:rPr>
              <a:t>Toplumsal </a:t>
            </a:r>
            <a:r>
              <a:rPr lang="tr-TR" sz="2200" dirty="0">
                <a:latin typeface="Comic Sans MS" panose="030F0702030302020204" pitchFamily="66" charset="0"/>
              </a:rPr>
              <a:t>ç</a:t>
            </a:r>
            <a:r>
              <a:rPr lang="tr-TR" sz="2200" dirty="0" smtClean="0">
                <a:latin typeface="Comic Sans MS" panose="030F0702030302020204" pitchFamily="66" charset="0"/>
              </a:rPr>
              <a:t>alışmalarda %4-69 oranında </a:t>
            </a:r>
          </a:p>
          <a:p>
            <a:pPr>
              <a:lnSpc>
                <a:spcPct val="250000"/>
              </a:lnSpc>
            </a:pPr>
            <a:r>
              <a:rPr lang="tr-TR" sz="2200" dirty="0" smtClean="0">
                <a:latin typeface="Comic Sans MS" panose="030F0702030302020204" pitchFamily="66" charset="0"/>
              </a:rPr>
              <a:t>Ülkemizde sıklık %7-34.6</a:t>
            </a:r>
          </a:p>
          <a:p>
            <a:pPr>
              <a:lnSpc>
                <a:spcPct val="250000"/>
              </a:lnSpc>
            </a:pPr>
            <a:r>
              <a:rPr lang="tr-TR" altLang="en-US" sz="2200" dirty="0" smtClean="0">
                <a:latin typeface="Comic Sans MS" panose="030F0702030302020204" pitchFamily="66" charset="0"/>
              </a:rPr>
              <a:t>2 yıl içinde kendiliğinden düzelir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http://www.gynecoma.com/wp-content/post-files/gynecomast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572008"/>
            <a:ext cx="2786050" cy="2319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4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Jinekomasti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Comic Sans MS" panose="030F0702030302020204" pitchFamily="66" charset="0"/>
              </a:rPr>
              <a:t>Obezlerde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adipomasti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ile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karıştırılabili</a:t>
            </a:r>
            <a:r>
              <a:rPr lang="tr-TR" sz="2400" dirty="0" smtClean="0">
                <a:latin typeface="Comic Sans MS" panose="030F0702030302020204" pitchFamily="66" charset="0"/>
              </a:rPr>
              <a:t>r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Comic Sans MS" panose="030F0702030302020204" pitchFamily="66" charset="0"/>
              </a:rPr>
              <a:t>Adipomasti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otururken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belirgin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iken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sırt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üstü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yatırılırken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kaybolur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A</a:t>
            </a:r>
            <a:r>
              <a:rPr lang="en-US" sz="2400" dirty="0" err="1" smtClean="0">
                <a:latin typeface="Comic Sans MS" panose="030F0702030302020204" pitchFamily="66" charset="0"/>
              </a:rPr>
              <a:t>ncak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adrenarşı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başlamış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obezlerde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jinekomasti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ve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adipomasti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birlikte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Muayene ile </a:t>
            </a:r>
            <a:r>
              <a:rPr lang="en-US" sz="2400" dirty="0" err="1" smtClean="0">
                <a:latin typeface="Comic Sans MS" panose="030F0702030302020204" pitchFamily="66" charset="0"/>
              </a:rPr>
              <a:t>glandüler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doku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araştırılmalı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http://www.gynecoma.com/wp-content/post-files/pseudogynecomastia-diagnosis-600x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744" y="5429288"/>
            <a:ext cx="3244371" cy="142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43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85991"/>
            <a:ext cx="3701169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71877"/>
            <a:ext cx="31432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285992"/>
            <a:ext cx="3138478" cy="12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146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2800" dirty="0" smtClean="0">
                <a:latin typeface="Comic Sans MS" panose="030F0702030302020204" pitchFamily="66" charset="0"/>
              </a:rPr>
              <a:t>Üç histolojik evreden oluşur</a:t>
            </a:r>
          </a:p>
          <a:p>
            <a:pPr marL="914400" lvl="1" indent="-514350">
              <a:lnSpc>
                <a:spcPct val="150000"/>
              </a:lnSpc>
              <a:buClr>
                <a:srgbClr val="FF0000"/>
              </a:buClr>
              <a:buFont typeface="+mj-lt"/>
              <a:buAutoNum type="arabicParenR"/>
            </a:pPr>
            <a:r>
              <a:rPr lang="tr-TR" sz="2400" dirty="0" smtClean="0">
                <a:latin typeface="Comic Sans MS" panose="030F0702030302020204" pitchFamily="66" charset="0"/>
              </a:rPr>
              <a:t>Aktif (</a:t>
            </a:r>
            <a:r>
              <a:rPr lang="tr-TR" sz="2400" dirty="0" err="1" smtClean="0">
                <a:latin typeface="Comic Sans MS" panose="030F0702030302020204" pitchFamily="66" charset="0"/>
              </a:rPr>
              <a:t>Florid</a:t>
            </a:r>
            <a:r>
              <a:rPr lang="tr-TR" sz="2400" dirty="0" smtClean="0">
                <a:latin typeface="Comic Sans MS" panose="030F0702030302020204" pitchFamily="66" charset="0"/>
              </a:rPr>
              <a:t>) evre</a:t>
            </a:r>
          </a:p>
          <a:p>
            <a:pPr marL="914400" lvl="1" indent="-514350">
              <a:lnSpc>
                <a:spcPct val="150000"/>
              </a:lnSpc>
              <a:buClr>
                <a:srgbClr val="FF0000"/>
              </a:buClr>
              <a:buFont typeface="+mj-lt"/>
              <a:buAutoNum type="arabicParenR"/>
            </a:pPr>
            <a:r>
              <a:rPr lang="tr-TR" sz="2400" dirty="0" smtClean="0">
                <a:latin typeface="Comic Sans MS" panose="030F0702030302020204" pitchFamily="66" charset="0"/>
              </a:rPr>
              <a:t>Aktif-</a:t>
            </a:r>
            <a:r>
              <a:rPr lang="tr-TR" sz="2400" dirty="0" err="1" smtClean="0">
                <a:latin typeface="Comic Sans MS" panose="030F0702030302020204" pitchFamily="66" charset="0"/>
              </a:rPr>
              <a:t>inaktif</a:t>
            </a:r>
            <a:r>
              <a:rPr lang="tr-TR" sz="2400" dirty="0" smtClean="0">
                <a:latin typeface="Comic Sans MS" panose="030F0702030302020204" pitchFamily="66" charset="0"/>
              </a:rPr>
              <a:t> (Ara evre)</a:t>
            </a:r>
          </a:p>
          <a:p>
            <a:pPr marL="914400" lvl="1" indent="-514350">
              <a:lnSpc>
                <a:spcPct val="150000"/>
              </a:lnSpc>
              <a:buClr>
                <a:srgbClr val="FF0000"/>
              </a:buClr>
              <a:buFont typeface="+mj-lt"/>
              <a:buAutoNum type="arabicParenR"/>
            </a:pPr>
            <a:r>
              <a:rPr lang="tr-TR" sz="2400" dirty="0" err="1" smtClean="0">
                <a:latin typeface="Comic Sans MS" panose="030F0702030302020204" pitchFamily="66" charset="0"/>
              </a:rPr>
              <a:t>İnaktif</a:t>
            </a:r>
            <a:r>
              <a:rPr lang="tr-TR" sz="2400" dirty="0" smtClean="0">
                <a:latin typeface="Comic Sans MS" panose="030F0702030302020204" pitchFamily="66" charset="0"/>
              </a:rPr>
              <a:t> (</a:t>
            </a:r>
            <a:r>
              <a:rPr lang="tr-TR" sz="2400" dirty="0" err="1" smtClean="0">
                <a:latin typeface="Comic Sans MS" panose="030F0702030302020204" pitchFamily="66" charset="0"/>
              </a:rPr>
              <a:t>Fibrotik</a:t>
            </a:r>
            <a:r>
              <a:rPr lang="tr-TR" sz="2400" dirty="0" smtClean="0">
                <a:latin typeface="Comic Sans MS" panose="030F0702030302020204" pitchFamily="66" charset="0"/>
              </a:rPr>
              <a:t>) evre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5279"/>
          <a:stretch>
            <a:fillRect/>
          </a:stretch>
        </p:blipFill>
        <p:spPr bwMode="auto">
          <a:xfrm>
            <a:off x="0" y="5214950"/>
            <a:ext cx="86391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emedtravel.files.wordpress.com/2015/03/gynecomastia-types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571876"/>
            <a:ext cx="3695694" cy="1651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Jinekomasti</a:t>
            </a:r>
            <a:r>
              <a:rPr lang="tr-T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Nedenleri</a:t>
            </a:r>
            <a:endParaRPr lang="tr-TR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• </a:t>
            </a:r>
            <a:r>
              <a:rPr lang="tr-TR" sz="1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Fizyolojik (</a:t>
            </a:r>
            <a:r>
              <a:rPr lang="tr-TR" sz="18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pubertal</a:t>
            </a:r>
            <a:r>
              <a:rPr lang="tr-TR" sz="1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r>
              <a:rPr lang="tr-TR" sz="18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jinekomasti</a:t>
            </a:r>
            <a:endParaRPr lang="tr-TR" sz="1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• </a:t>
            </a:r>
            <a:r>
              <a:rPr lang="tr-TR" sz="1800" dirty="0" err="1" smtClean="0">
                <a:latin typeface="Comic Sans MS" panose="030F0702030302020204" pitchFamily="66" charset="0"/>
              </a:rPr>
              <a:t>Psodojinekomasti</a:t>
            </a:r>
            <a:endParaRPr lang="tr-TR" sz="1800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• Azalmış </a:t>
            </a:r>
            <a:r>
              <a:rPr lang="tr-TR" sz="1800" dirty="0" err="1" smtClean="0">
                <a:latin typeface="Comic Sans MS" panose="030F0702030302020204" pitchFamily="66" charset="0"/>
              </a:rPr>
              <a:t>androjen</a:t>
            </a:r>
            <a:r>
              <a:rPr lang="tr-TR" sz="1800" dirty="0" smtClean="0">
                <a:latin typeface="Comic Sans MS" panose="030F0702030302020204" pitchFamily="66" charset="0"/>
              </a:rPr>
              <a:t> üretimi</a:t>
            </a:r>
          </a:p>
          <a:p>
            <a:pPr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• Testosteron üretiminde doğumsal yetersizlik</a:t>
            </a:r>
          </a:p>
          <a:p>
            <a:pPr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• </a:t>
            </a:r>
            <a:r>
              <a:rPr lang="tr-TR" sz="1800" dirty="0" err="1" smtClean="0">
                <a:latin typeface="Comic Sans MS" panose="030F0702030302020204" pitchFamily="66" charset="0"/>
              </a:rPr>
              <a:t>Hiperostrojenemik</a:t>
            </a:r>
            <a:r>
              <a:rPr lang="tr-TR" sz="1800" dirty="0" smtClean="0">
                <a:latin typeface="Comic Sans MS" panose="030F0702030302020204" pitchFamily="66" charset="0"/>
              </a:rPr>
              <a:t> bir durumda LH </a:t>
            </a:r>
            <a:r>
              <a:rPr lang="tr-TR" sz="1800" dirty="0" err="1" smtClean="0">
                <a:latin typeface="Comic Sans MS" panose="030F0702030302020204" pitchFamily="66" charset="0"/>
              </a:rPr>
              <a:t>salınımının</a:t>
            </a:r>
            <a:r>
              <a:rPr lang="tr-TR" sz="1800" dirty="0" smtClean="0">
                <a:latin typeface="Comic Sans MS" panose="030F0702030302020204" pitchFamily="66" charset="0"/>
              </a:rPr>
              <a:t> baskılanması</a:t>
            </a:r>
          </a:p>
          <a:p>
            <a:pPr>
              <a:buNone/>
            </a:pPr>
            <a:endParaRPr lang="tr-TR" sz="1800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• </a:t>
            </a:r>
            <a:r>
              <a:rPr lang="tr-TR" sz="1800" dirty="0" err="1" smtClean="0">
                <a:latin typeface="Comic Sans MS" panose="030F0702030302020204" pitchFamily="66" charset="0"/>
              </a:rPr>
              <a:t>Androjen</a:t>
            </a:r>
            <a:r>
              <a:rPr lang="tr-TR" sz="1800" dirty="0" smtClean="0">
                <a:latin typeface="Comic Sans MS" panose="030F0702030302020204" pitchFamily="66" charset="0"/>
              </a:rPr>
              <a:t> direnci sendromu</a:t>
            </a:r>
          </a:p>
          <a:p>
            <a:pPr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• </a:t>
            </a:r>
          </a:p>
          <a:p>
            <a:pPr>
              <a:buNone/>
            </a:pPr>
            <a:r>
              <a:rPr lang="tr-TR" sz="1800" dirty="0" err="1" smtClean="0">
                <a:latin typeface="Comic Sans MS" panose="030F0702030302020204" pitchFamily="66" charset="0"/>
              </a:rPr>
              <a:t>Edinsel</a:t>
            </a:r>
            <a:r>
              <a:rPr lang="tr-TR" sz="1800" dirty="0" smtClean="0">
                <a:latin typeface="Comic Sans MS" panose="030F0702030302020204" pitchFamily="66" charset="0"/>
              </a:rPr>
              <a:t> </a:t>
            </a:r>
            <a:r>
              <a:rPr lang="tr-TR" sz="1800" dirty="0" err="1" smtClean="0">
                <a:latin typeface="Comic Sans MS" panose="030F0702030302020204" pitchFamily="66" charset="0"/>
              </a:rPr>
              <a:t>testiküler</a:t>
            </a:r>
            <a:r>
              <a:rPr lang="tr-TR" sz="1800" dirty="0" smtClean="0">
                <a:latin typeface="Comic Sans MS" panose="030F0702030302020204" pitchFamily="66" charset="0"/>
              </a:rPr>
              <a:t> yetersizlik (</a:t>
            </a:r>
            <a:r>
              <a:rPr lang="tr-TR" sz="1800" dirty="0" err="1" smtClean="0">
                <a:latin typeface="Comic Sans MS" panose="030F0702030302020204" pitchFamily="66" charset="0"/>
              </a:rPr>
              <a:t>viral</a:t>
            </a:r>
            <a:r>
              <a:rPr lang="tr-TR" sz="1800" dirty="0" smtClean="0">
                <a:latin typeface="Comic Sans MS" panose="030F0702030302020204" pitchFamily="66" charset="0"/>
              </a:rPr>
              <a:t> </a:t>
            </a:r>
            <a:r>
              <a:rPr lang="tr-TR" sz="1800" dirty="0" err="1" smtClean="0">
                <a:latin typeface="Comic Sans MS" panose="030F0702030302020204" pitchFamily="66" charset="0"/>
              </a:rPr>
              <a:t>orşit</a:t>
            </a:r>
            <a:r>
              <a:rPr lang="tr-TR" sz="1800" dirty="0" smtClean="0">
                <a:latin typeface="Comic Sans MS" panose="030F0702030302020204" pitchFamily="66" charset="0"/>
              </a:rPr>
              <a:t>, travma, </a:t>
            </a:r>
            <a:r>
              <a:rPr lang="tr-TR" sz="1800" dirty="0" err="1" smtClean="0">
                <a:latin typeface="Comic Sans MS" panose="030F0702030302020204" pitchFamily="66" charset="0"/>
              </a:rPr>
              <a:t>granülomatoz</a:t>
            </a:r>
            <a:r>
              <a:rPr lang="tr-TR" sz="1800" dirty="0" smtClean="0">
                <a:latin typeface="Comic Sans MS" panose="030F0702030302020204" pitchFamily="66" charset="0"/>
              </a:rPr>
              <a:t> hastalıklar)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sz="1800" dirty="0" err="1" smtClean="0">
                <a:latin typeface="Comic Sans MS" panose="030F0702030302020204" pitchFamily="66" charset="0"/>
              </a:rPr>
              <a:t>Androjen</a:t>
            </a:r>
            <a:r>
              <a:rPr lang="tr-TR" sz="1800" dirty="0" smtClean="0">
                <a:latin typeface="Comic Sans MS" panose="030F0702030302020204" pitchFamily="66" charset="0"/>
              </a:rPr>
              <a:t> üretimini azaltan ilaçlar</a:t>
            </a:r>
          </a:p>
          <a:p>
            <a:r>
              <a:rPr lang="tr-TR" sz="1800" dirty="0" smtClean="0">
                <a:latin typeface="Comic Sans MS" panose="030F0702030302020204" pitchFamily="66" charset="0"/>
              </a:rPr>
              <a:t>Artmış östrojen aktivitesi</a:t>
            </a:r>
          </a:p>
          <a:p>
            <a:r>
              <a:rPr lang="tr-TR" sz="1800" dirty="0" smtClean="0">
                <a:latin typeface="Comic Sans MS" panose="030F0702030302020204" pitchFamily="66" charset="0"/>
              </a:rPr>
              <a:t>Östrojen üreten tümörler (testis tümörleri, adrenal </a:t>
            </a:r>
            <a:r>
              <a:rPr lang="tr-TR" sz="1800" dirty="0" err="1" smtClean="0">
                <a:latin typeface="Comic Sans MS" panose="030F0702030302020204" pitchFamily="66" charset="0"/>
              </a:rPr>
              <a:t>kortikal</a:t>
            </a:r>
            <a:r>
              <a:rPr lang="tr-TR" sz="1800" dirty="0" smtClean="0">
                <a:latin typeface="Comic Sans MS" panose="030F0702030302020204" pitchFamily="66" charset="0"/>
              </a:rPr>
              <a:t> tümör)</a:t>
            </a:r>
          </a:p>
          <a:p>
            <a:r>
              <a:rPr lang="tr-TR" sz="1800" dirty="0" err="1" smtClean="0">
                <a:latin typeface="Comic Sans MS" panose="030F0702030302020204" pitchFamily="66" charset="0"/>
              </a:rPr>
              <a:t>Östrojenik</a:t>
            </a:r>
            <a:r>
              <a:rPr lang="tr-TR" sz="1800" dirty="0" smtClean="0">
                <a:latin typeface="Comic Sans MS" panose="030F0702030302020204" pitchFamily="66" charset="0"/>
              </a:rPr>
              <a:t> </a:t>
            </a:r>
            <a:r>
              <a:rPr lang="tr-TR" sz="1800" dirty="0" err="1" smtClean="0">
                <a:latin typeface="Comic Sans MS" panose="030F0702030302020204" pitchFamily="66" charset="0"/>
              </a:rPr>
              <a:t>ilaclar</a:t>
            </a:r>
            <a:endParaRPr lang="tr-TR" sz="1800" dirty="0" smtClean="0">
              <a:latin typeface="Comic Sans MS" panose="030F0702030302020204" pitchFamily="66" charset="0"/>
            </a:endParaRPr>
          </a:p>
          <a:p>
            <a:endParaRPr lang="tr-TR" sz="1800" dirty="0" smtClean="0">
              <a:latin typeface="Comic Sans MS" panose="030F0702030302020204" pitchFamily="66" charset="0"/>
            </a:endParaRPr>
          </a:p>
          <a:p>
            <a:r>
              <a:rPr lang="tr-TR" sz="1800" dirty="0" err="1" smtClean="0">
                <a:latin typeface="Comic Sans MS" panose="030F0702030302020204" pitchFamily="66" charset="0"/>
              </a:rPr>
              <a:t>Aromataz</a:t>
            </a:r>
            <a:r>
              <a:rPr lang="tr-TR" sz="1800" dirty="0" smtClean="0">
                <a:latin typeface="Comic Sans MS" panose="030F0702030302020204" pitchFamily="66" charset="0"/>
              </a:rPr>
              <a:t> enzim aktivitesini arttıran durumlar (karaciğer hastalığı /siroz, açlık, </a:t>
            </a:r>
            <a:r>
              <a:rPr lang="tr-TR" sz="1800" dirty="0" err="1" smtClean="0">
                <a:latin typeface="Comic Sans MS" panose="030F0702030302020204" pitchFamily="66" charset="0"/>
              </a:rPr>
              <a:t>tirotoksikoz</a:t>
            </a:r>
            <a:r>
              <a:rPr lang="tr-TR" sz="1800" dirty="0" smtClean="0">
                <a:latin typeface="Comic Sans MS" panose="030F0702030302020204" pitchFamily="66" charset="0"/>
              </a:rPr>
              <a:t>)</a:t>
            </a:r>
          </a:p>
          <a:p>
            <a:endParaRPr lang="tr-T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Jinekomasti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Tedavi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Comic Sans MS" panose="030F0702030302020204" pitchFamily="66" charset="0"/>
              </a:rPr>
              <a:t>Pubertenin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sonuna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doğru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gerileyebili</a:t>
            </a:r>
            <a:r>
              <a:rPr lang="tr-TR" sz="2800" dirty="0" smtClean="0">
                <a:latin typeface="Comic Sans MS" panose="030F0702030302020204" pitchFamily="66" charset="0"/>
              </a:rPr>
              <a:t>r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Comic Sans MS" panose="030F0702030302020204" pitchFamily="66" charset="0"/>
              </a:rPr>
              <a:t>Gerilemeyen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olgularda</a:t>
            </a:r>
            <a:endParaRPr lang="tr-TR" sz="2800" dirty="0" smtClean="0">
              <a:latin typeface="Comic Sans MS" panose="030F0702030302020204" pitchFamily="66" charset="0"/>
            </a:endParaRPr>
          </a:p>
          <a:p>
            <a:pPr lvl="1">
              <a:lnSpc>
                <a:spcPct val="150000"/>
              </a:lnSpc>
            </a:pPr>
            <a:r>
              <a:rPr lang="en-US" sz="2400" b="1" dirty="0" err="1" smtClean="0">
                <a:latin typeface="Comic Sans MS" panose="030F0702030302020204" pitchFamily="66" charset="0"/>
              </a:rPr>
              <a:t>Tamoksifen</a:t>
            </a:r>
            <a:r>
              <a:rPr lang="tr-TR" sz="2400" b="1" dirty="0" smtClean="0">
                <a:latin typeface="Comic Sans MS" panose="030F0702030302020204" pitchFamily="66" charset="0"/>
              </a:rPr>
              <a:t>; </a:t>
            </a:r>
            <a:r>
              <a:rPr lang="en-US" sz="2400" dirty="0" err="1" smtClean="0">
                <a:latin typeface="Comic Sans MS" panose="030F0702030302020204" pitchFamily="66" charset="0"/>
              </a:rPr>
              <a:t>Antiestrojen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lvl="1">
              <a:lnSpc>
                <a:spcPct val="150000"/>
              </a:lnSpc>
            </a:pPr>
            <a:r>
              <a:rPr lang="en-US" sz="2400" b="1" dirty="0" err="1" smtClean="0">
                <a:latin typeface="Comic Sans MS" panose="030F0702030302020204" pitchFamily="66" charset="0"/>
              </a:rPr>
              <a:t>Aromataz</a:t>
            </a:r>
            <a:r>
              <a:rPr lang="tr-TR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inhibitörleri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endParaRPr lang="tr-TR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800" dirty="0" smtClean="0">
                <a:latin typeface="Comic Sans MS" panose="030F0702030302020204" pitchFamily="66" charset="0"/>
              </a:rPr>
              <a:t>Cerrahi (Evre 3-5)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http://www.evolutionary.org/wp-content/uploads/2014/05/gynecomastia-surge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-10625" t="-7491" b="26872"/>
          <a:stretch>
            <a:fillRect/>
          </a:stretch>
        </p:blipFill>
        <p:spPr bwMode="auto">
          <a:xfrm>
            <a:off x="6215074" y="5219799"/>
            <a:ext cx="2928926" cy="16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8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AKNE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 err="1">
                <a:latin typeface="Comic Sans MS" panose="030F0702030302020204" pitchFamily="66" charset="0"/>
              </a:rPr>
              <a:t>Adolesanda</a:t>
            </a:r>
            <a:r>
              <a:rPr lang="tr-TR" sz="2400" dirty="0">
                <a:latin typeface="Comic Sans MS" panose="030F0702030302020204" pitchFamily="66" charset="0"/>
              </a:rPr>
              <a:t> %80 görülür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Comic Sans MS" panose="030F0702030302020204" pitchFamily="66" charset="0"/>
              </a:rPr>
              <a:t>Pilosebase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biriminde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androjen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uyar</a:t>
            </a:r>
            <a:r>
              <a:rPr lang="tr-TR" sz="2400" dirty="0" smtClean="0">
                <a:latin typeface="Comic Sans MS" panose="030F0702030302020204" pitchFamily="66" charset="0"/>
              </a:rPr>
              <a:t>ı</a:t>
            </a:r>
            <a:r>
              <a:rPr lang="en-US" sz="2400" dirty="0" smtClean="0">
                <a:latin typeface="Comic Sans MS" panose="030F0702030302020204" pitchFamily="66" charset="0"/>
              </a:rPr>
              <a:t>s</a:t>
            </a:r>
            <a:r>
              <a:rPr lang="tr-TR" sz="2400" dirty="0">
                <a:latin typeface="Comic Sans MS" panose="030F0702030302020204" pitchFamily="66" charset="0"/>
              </a:rPr>
              <a:t>ı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sebase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bezin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geni</a:t>
            </a:r>
            <a:r>
              <a:rPr lang="tr-TR" sz="2400" dirty="0" smtClean="0">
                <a:latin typeface="Comic Sans MS" panose="030F0702030302020204" pitchFamily="66" charset="0"/>
              </a:rPr>
              <a:t>ş</a:t>
            </a:r>
            <a:r>
              <a:rPr lang="en-US" sz="2400" dirty="0" err="1" smtClean="0">
                <a:latin typeface="Comic Sans MS" panose="030F0702030302020204" pitchFamily="66" charset="0"/>
              </a:rPr>
              <a:t>lemesine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ve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sebum </a:t>
            </a:r>
            <a:r>
              <a:rPr lang="tr-TR" sz="2400" dirty="0" err="1">
                <a:latin typeface="Comic Sans MS" panose="030F0702030302020204" pitchFamily="66" charset="0"/>
              </a:rPr>
              <a:t>ü</a:t>
            </a:r>
            <a:r>
              <a:rPr lang="en-US" sz="2400" dirty="0" err="1" smtClean="0">
                <a:latin typeface="Comic Sans MS" panose="030F0702030302020204" pitchFamily="66" charset="0"/>
              </a:rPr>
              <a:t>retiminin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artmas</a:t>
            </a:r>
            <a:r>
              <a:rPr lang="tr-TR" sz="2400" dirty="0" smtClean="0">
                <a:latin typeface="Comic Sans MS" panose="030F0702030302020204" pitchFamily="66" charset="0"/>
              </a:rPr>
              <a:t>ı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>
                <a:latin typeface="Comic Sans MS" panose="030F0702030302020204" pitchFamily="66" charset="0"/>
              </a:rPr>
              <a:t>Komedon</a:t>
            </a:r>
            <a:r>
              <a:rPr lang="tr-TR" sz="2400" dirty="0" smtClean="0">
                <a:latin typeface="Comic Sans MS" panose="030F0702030302020204" pitchFamily="66" charset="0"/>
              </a:rPr>
              <a:t>;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keratinoid</a:t>
            </a:r>
            <a:r>
              <a:rPr lang="en-US" sz="2400" dirty="0">
                <a:latin typeface="Comic Sans MS" panose="030F0702030302020204" pitchFamily="66" charset="0"/>
              </a:rPr>
              <a:t>, lipid </a:t>
            </a:r>
            <a:r>
              <a:rPr lang="en-US" sz="2400" dirty="0" err="1">
                <a:latin typeface="Comic Sans MS" panose="030F0702030302020204" pitchFamily="66" charset="0"/>
              </a:rPr>
              <a:t>ve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bakteri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ile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dolu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follikuller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Ş</a:t>
            </a:r>
            <a:r>
              <a:rPr lang="en-US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iddetli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kistik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akne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olgular</a:t>
            </a:r>
            <a:r>
              <a:rPr lang="tr-TR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ı</a:t>
            </a:r>
            <a:r>
              <a:rPr lang="en-US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nda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;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klitoromegali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hirsutizm</a:t>
            </a:r>
            <a:r>
              <a:rPr lang="tr-TR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ve </a:t>
            </a:r>
            <a:r>
              <a:rPr lang="en-US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ses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kal</a:t>
            </a:r>
            <a:r>
              <a:rPr lang="tr-TR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ı</a:t>
            </a:r>
            <a:r>
              <a:rPr lang="en-US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nla</a:t>
            </a:r>
            <a:r>
              <a:rPr lang="tr-TR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ş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mas</a:t>
            </a:r>
            <a:r>
              <a:rPr lang="tr-TR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ı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sorgulanma</a:t>
            </a:r>
            <a:r>
              <a:rPr lang="tr-TR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lı</a:t>
            </a:r>
            <a:r>
              <a:rPr lang="tr-TR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ve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adrenal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androjen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duzeylerine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bak</a:t>
            </a:r>
            <a:r>
              <a:rPr lang="tr-TR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ılmalı</a:t>
            </a:r>
            <a:endParaRPr lang="tr-TR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1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Tedavide</a:t>
            </a:r>
            <a:endParaRPr lang="tr-TR" dirty="0" smtClean="0"/>
          </a:p>
          <a:p>
            <a:pPr lvl="1"/>
            <a:r>
              <a:rPr lang="es-ES" sz="3200" dirty="0" smtClean="0"/>
              <a:t>Cildin su </a:t>
            </a:r>
            <a:r>
              <a:rPr lang="es-ES" sz="3200" dirty="0"/>
              <a:t>ve sabunla </a:t>
            </a:r>
            <a:r>
              <a:rPr lang="es-ES" sz="3200" dirty="0" smtClean="0"/>
              <a:t>temizl</a:t>
            </a:r>
            <a:r>
              <a:rPr lang="tr-TR" sz="3200" dirty="0" smtClean="0"/>
              <a:t>iği</a:t>
            </a:r>
            <a:endParaRPr lang="es-ES" sz="3200" dirty="0"/>
          </a:p>
          <a:p>
            <a:pPr lvl="1"/>
            <a:r>
              <a:rPr lang="en-US" sz="3200" dirty="0" err="1" smtClean="0"/>
              <a:t>Benzoil</a:t>
            </a:r>
            <a:r>
              <a:rPr lang="en-US" sz="3200" dirty="0" smtClean="0"/>
              <a:t> </a:t>
            </a:r>
            <a:r>
              <a:rPr lang="en-US" sz="3200" dirty="0" err="1" smtClean="0"/>
              <a:t>peroksit</a:t>
            </a:r>
            <a:r>
              <a:rPr lang="en-US" sz="3200" dirty="0" smtClean="0"/>
              <a:t> </a:t>
            </a:r>
            <a:r>
              <a:rPr lang="en-US" sz="3200" dirty="0" err="1" smtClean="0"/>
              <a:t>jeller</a:t>
            </a:r>
            <a:endParaRPr lang="tr-TR" sz="3200" dirty="0" smtClean="0"/>
          </a:p>
          <a:p>
            <a:pPr lvl="1"/>
            <a:r>
              <a:rPr lang="en-US" sz="3200" dirty="0" err="1" smtClean="0"/>
              <a:t>Retinoik</a:t>
            </a:r>
            <a:r>
              <a:rPr lang="en-US" sz="3200" dirty="0" smtClean="0"/>
              <a:t> </a:t>
            </a:r>
            <a:r>
              <a:rPr lang="en-US" sz="3200" dirty="0" err="1" smtClean="0"/>
              <a:t>asit</a:t>
            </a:r>
            <a:r>
              <a:rPr lang="en-US" sz="3200" dirty="0" smtClean="0"/>
              <a:t> </a:t>
            </a:r>
            <a:r>
              <a:rPr lang="en-US" sz="3200" dirty="0" err="1" smtClean="0"/>
              <a:t>deriveleri</a:t>
            </a:r>
            <a:endParaRPr lang="en-US" sz="3200" dirty="0"/>
          </a:p>
          <a:p>
            <a:pPr lvl="1"/>
            <a:r>
              <a:rPr lang="en-US" sz="3200" dirty="0" err="1" smtClean="0"/>
              <a:t>Topikal</a:t>
            </a:r>
            <a:r>
              <a:rPr lang="en-US" sz="3200" dirty="0" smtClean="0"/>
              <a:t> </a:t>
            </a:r>
            <a:r>
              <a:rPr lang="en-US" sz="3200" dirty="0" err="1" smtClean="0"/>
              <a:t>antibiyotikler</a:t>
            </a:r>
            <a:endParaRPr lang="en-US" sz="32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AKNE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utoShape 2" descr="acne ile ilgili görsel sonu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1325" y="4914900"/>
            <a:ext cx="2352675" cy="19431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025" y="793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1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sz="4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tr-TR" sz="48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Hipertrikoz</a:t>
            </a:r>
            <a:r>
              <a:rPr lang="tr-TR" sz="4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</a:p>
          <a:p>
            <a:pPr>
              <a:buNone/>
            </a:pPr>
            <a:r>
              <a:rPr lang="tr-TR" sz="4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</a:t>
            </a:r>
          </a:p>
          <a:p>
            <a:pPr>
              <a:buNone/>
            </a:pPr>
            <a:r>
              <a:rPr lang="tr-TR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</a:t>
            </a:r>
          </a:p>
          <a:p>
            <a:pPr>
              <a:buNone/>
            </a:pPr>
            <a:r>
              <a:rPr lang="tr-TR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</a:t>
            </a:r>
            <a:r>
              <a:rPr lang="tr-TR" sz="5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Hirsutismus</a:t>
            </a:r>
            <a:endParaRPr lang="tr-TR" sz="5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</a:t>
            </a: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lesan</a:t>
            </a:r>
            <a:endParaRPr lang="tr-TR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tr-TR" sz="2800" dirty="0">
                <a:latin typeface="Comic Sans MS" panose="030F0702030302020204" pitchFamily="66" charset="0"/>
              </a:rPr>
              <a:t>	</a:t>
            </a:r>
            <a:r>
              <a:rPr lang="en-US" sz="2800" dirty="0" err="1" smtClean="0">
                <a:latin typeface="Comic Sans MS" panose="030F0702030302020204" pitchFamily="66" charset="0"/>
              </a:rPr>
              <a:t>Fiziksel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büyüme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latin typeface="Comic Sans MS" panose="030F0702030302020204" pitchFamily="66" charset="0"/>
              </a:rPr>
              <a:t>cinsel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gelişme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yanında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psiko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sosyal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olgunlaşma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latin typeface="Comic Sans MS" panose="030F0702030302020204" pitchFamily="66" charset="0"/>
              </a:rPr>
              <a:t>(</a:t>
            </a:r>
            <a:r>
              <a:rPr lang="en-US" sz="2800" b="1" dirty="0" err="1" smtClean="0">
                <a:latin typeface="Comic Sans MS" panose="030F0702030302020204" pitchFamily="66" charset="0"/>
              </a:rPr>
              <a:t>kişilik</a:t>
            </a:r>
            <a:r>
              <a:rPr lang="en-US" sz="2800" b="1" dirty="0">
                <a:latin typeface="Comic Sans MS" panose="030F0702030302020204" pitchFamily="66" charset="0"/>
              </a:rPr>
              <a:t>, </a:t>
            </a:r>
            <a:r>
              <a:rPr lang="en-US" sz="2800" b="1" dirty="0" err="1" smtClean="0">
                <a:latin typeface="Comic Sans MS" panose="030F0702030302020204" pitchFamily="66" charset="0"/>
              </a:rPr>
              <a:t>benlik</a:t>
            </a:r>
            <a:r>
              <a:rPr lang="tr-TR" sz="2800" b="1" dirty="0" smtClean="0">
                <a:latin typeface="Comic Sans MS" panose="030F0702030302020204" pitchFamily="66" charset="0"/>
              </a:rPr>
              <a:t> </a:t>
            </a:r>
            <a:r>
              <a:rPr lang="en-US" sz="2800" b="1" dirty="0" err="1" smtClean="0">
                <a:latin typeface="Comic Sans MS" panose="030F0702030302020204" pitchFamily="66" charset="0"/>
              </a:rPr>
              <a:t>sayg</a:t>
            </a:r>
            <a:r>
              <a:rPr lang="tr-TR" sz="2800" b="1" dirty="0" smtClean="0">
                <a:latin typeface="Comic Sans MS" panose="030F0702030302020204" pitchFamily="66" charset="0"/>
              </a:rPr>
              <a:t>ısı</a:t>
            </a:r>
            <a:r>
              <a:rPr lang="en-US" sz="2800" b="1" dirty="0" smtClean="0">
                <a:latin typeface="Comic Sans MS" panose="030F0702030302020204" pitchFamily="66" charset="0"/>
              </a:rPr>
              <a:t>,</a:t>
            </a:r>
            <a:r>
              <a:rPr lang="tr-TR" sz="2800" b="1" dirty="0" smtClean="0">
                <a:latin typeface="Comic Sans MS" panose="030F0702030302020204" pitchFamily="66" charset="0"/>
              </a:rPr>
              <a:t> </a:t>
            </a:r>
            <a:r>
              <a:rPr lang="en-US" sz="2800" b="1" dirty="0" err="1" smtClean="0">
                <a:latin typeface="Comic Sans MS" panose="030F0702030302020204" pitchFamily="66" charset="0"/>
              </a:rPr>
              <a:t>bağımsı</a:t>
            </a:r>
            <a:r>
              <a:rPr lang="tr-TR" sz="2800" b="1" dirty="0" smtClean="0">
                <a:latin typeface="Comic Sans MS" panose="030F0702030302020204" pitchFamily="66" charset="0"/>
              </a:rPr>
              <a:t>z</a:t>
            </a:r>
            <a:r>
              <a:rPr lang="en-US" sz="2800" b="1" dirty="0" err="1" smtClean="0">
                <a:latin typeface="Comic Sans MS" panose="030F0702030302020204" pitchFamily="66" charset="0"/>
              </a:rPr>
              <a:t>lık</a:t>
            </a:r>
            <a:r>
              <a:rPr lang="en-US" sz="2800" b="1" dirty="0" smtClean="0">
                <a:latin typeface="Comic Sans MS" panose="030F0702030302020204" pitchFamily="66" charset="0"/>
              </a:rPr>
              <a:t> </a:t>
            </a:r>
            <a:r>
              <a:rPr lang="en-US" sz="2800" b="1" dirty="0" err="1" smtClean="0">
                <a:latin typeface="Comic Sans MS" panose="030F0702030302020204" pitchFamily="66" charset="0"/>
              </a:rPr>
              <a:t>kazanma</a:t>
            </a:r>
            <a:r>
              <a:rPr lang="en-US" sz="2800" b="1" dirty="0" smtClean="0">
                <a:latin typeface="Comic Sans MS" panose="030F0702030302020204" pitchFamily="66" charset="0"/>
              </a:rPr>
              <a:t>)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erişkin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döneme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geçiş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https://encrypted-tbn1.gstatic.com/images?q=tbn:ANd9GcR-eNPrx9mQKcdPvRdJSe8OKMX01VAVIGDP6FbH64oBUMkIhds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857784"/>
            <a:ext cx="4552950" cy="2000240"/>
          </a:xfrm>
          <a:prstGeom prst="rect">
            <a:avLst/>
          </a:prstGeom>
          <a:noFill/>
        </p:spPr>
      </p:pic>
      <p:pic>
        <p:nvPicPr>
          <p:cNvPr id="5" name="Picture 4" descr="http://img.thebody.com/legacyAssets/11/41/fig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0"/>
            <a:ext cx="1857356" cy="1857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4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30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Hipertrikozis</a:t>
            </a:r>
            <a:r>
              <a:rPr lang="tr-TR" sz="3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; </a:t>
            </a:r>
          </a:p>
          <a:p>
            <a:pPr>
              <a:lnSpc>
                <a:spcPct val="150000"/>
              </a:lnSpc>
              <a:buNone/>
            </a:pPr>
            <a:r>
              <a:rPr lang="tr-TR" sz="2600" b="0" dirty="0" err="1" smtClean="0">
                <a:latin typeface="Comic Sans MS" panose="030F0702030302020204" pitchFamily="66" charset="0"/>
              </a:rPr>
              <a:t>Androjen</a:t>
            </a:r>
            <a:r>
              <a:rPr lang="tr-TR" sz="2600" b="0" dirty="0" smtClean="0">
                <a:latin typeface="Comic Sans MS" panose="030F0702030302020204" pitchFamily="66" charset="0"/>
              </a:rPr>
              <a:t> fazlalığına bağlı olmayan </a:t>
            </a:r>
          </a:p>
          <a:p>
            <a:pPr>
              <a:lnSpc>
                <a:spcPct val="150000"/>
              </a:lnSpc>
              <a:buNone/>
            </a:pPr>
            <a:r>
              <a:rPr lang="tr-TR" sz="2600" b="0" dirty="0" smtClean="0">
                <a:latin typeface="Comic Sans MS" panose="030F0702030302020204" pitchFamily="66" charset="0"/>
              </a:rPr>
              <a:t>lokalize veya yaygın kıllanma artışı</a:t>
            </a:r>
          </a:p>
          <a:p>
            <a:pPr>
              <a:lnSpc>
                <a:spcPct val="150000"/>
              </a:lnSpc>
              <a:buNone/>
            </a:pPr>
            <a:endParaRPr lang="tr-TR" sz="3000" b="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None/>
            </a:pPr>
            <a:endParaRPr lang="tr-TR" sz="3000" b="0" dirty="0" smtClean="0">
              <a:latin typeface="Comic Sans MS" panose="030F0702030302020204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30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Hirsutizm</a:t>
            </a:r>
            <a:r>
              <a:rPr lang="tr-TR" sz="3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; </a:t>
            </a:r>
          </a:p>
          <a:p>
            <a:pPr>
              <a:buNone/>
            </a:pPr>
            <a:r>
              <a:rPr lang="en-US" sz="2600" b="0" dirty="0" err="1" smtClean="0">
                <a:latin typeface="Comic Sans MS" panose="030F0702030302020204" pitchFamily="66" charset="0"/>
              </a:rPr>
              <a:t>Kadın</a:t>
            </a:r>
            <a:r>
              <a:rPr lang="en-US" sz="2600" b="0" dirty="0" smtClean="0">
                <a:latin typeface="Comic Sans MS" panose="030F0702030302020204" pitchFamily="66" charset="0"/>
              </a:rPr>
              <a:t> v</a:t>
            </a:r>
            <a:r>
              <a:rPr lang="tr-TR" sz="2600" b="0" dirty="0" smtClean="0">
                <a:latin typeface="Comic Sans MS" panose="030F0702030302020204" pitchFamily="66" charset="0"/>
              </a:rPr>
              <a:t>ü</a:t>
            </a:r>
            <a:r>
              <a:rPr lang="en-US" sz="2600" b="0" dirty="0" err="1" smtClean="0">
                <a:latin typeface="Comic Sans MS" panose="030F0702030302020204" pitchFamily="66" charset="0"/>
              </a:rPr>
              <a:t>cudunda</a:t>
            </a:r>
            <a:r>
              <a:rPr lang="en-US" sz="2600" b="0" dirty="0" smtClean="0">
                <a:latin typeface="Comic Sans MS" panose="030F0702030302020204" pitchFamily="66" charset="0"/>
              </a:rPr>
              <a:t> </a:t>
            </a:r>
            <a:r>
              <a:rPr lang="en-US" sz="2600" b="0" dirty="0" err="1">
                <a:latin typeface="Comic Sans MS" panose="030F0702030302020204" pitchFamily="66" charset="0"/>
              </a:rPr>
              <a:t>androjene</a:t>
            </a:r>
            <a:r>
              <a:rPr lang="en-US" sz="2600" b="0" dirty="0">
                <a:latin typeface="Comic Sans MS" panose="030F0702030302020204" pitchFamily="66" charset="0"/>
              </a:rPr>
              <a:t> </a:t>
            </a:r>
            <a:r>
              <a:rPr lang="en-US" sz="2600" b="0" dirty="0" err="1">
                <a:latin typeface="Comic Sans MS" panose="030F0702030302020204" pitchFamily="66" charset="0"/>
              </a:rPr>
              <a:t>duyarlı</a:t>
            </a:r>
            <a:r>
              <a:rPr lang="en-US" sz="2600" b="0" dirty="0">
                <a:latin typeface="Comic Sans MS" panose="030F0702030302020204" pitchFamily="66" charset="0"/>
              </a:rPr>
              <a:t> </a:t>
            </a:r>
            <a:endParaRPr lang="tr-TR" sz="2600" b="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600" b="0" dirty="0" err="1" smtClean="0">
                <a:latin typeface="Comic Sans MS" panose="030F0702030302020204" pitchFamily="66" charset="0"/>
              </a:rPr>
              <a:t>bölgelerde</a:t>
            </a:r>
            <a:r>
              <a:rPr lang="tr-TR" sz="2600" b="0" dirty="0" smtClean="0">
                <a:latin typeface="Comic Sans MS" panose="030F0702030302020204" pitchFamily="66" charset="0"/>
              </a:rPr>
              <a:t> </a:t>
            </a:r>
            <a:r>
              <a:rPr lang="en-US" sz="2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terminal </a:t>
            </a:r>
            <a:r>
              <a:rPr lang="en-US" sz="2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kılların</a:t>
            </a:r>
            <a:r>
              <a:rPr lang="en-US" sz="2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0" dirty="0" err="1">
                <a:latin typeface="Comic Sans MS" panose="030F0702030302020204" pitchFamily="66" charset="0"/>
              </a:rPr>
              <a:t>aşırı</a:t>
            </a:r>
            <a:r>
              <a:rPr lang="en-US" sz="2600" b="0" dirty="0">
                <a:latin typeface="Comic Sans MS" panose="030F0702030302020204" pitchFamily="66" charset="0"/>
              </a:rPr>
              <a:t> </a:t>
            </a:r>
            <a:endParaRPr lang="tr-TR" sz="2600" b="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600" b="0" dirty="0" smtClean="0">
                <a:latin typeface="Comic Sans MS" panose="030F0702030302020204" pitchFamily="66" charset="0"/>
              </a:rPr>
              <a:t>b</a:t>
            </a:r>
            <a:r>
              <a:rPr lang="tr-TR" sz="2600" b="0" dirty="0">
                <a:latin typeface="Comic Sans MS" panose="030F0702030302020204" pitchFamily="66" charset="0"/>
              </a:rPr>
              <a:t>ü</a:t>
            </a:r>
            <a:r>
              <a:rPr lang="en-US" sz="2600" b="0" dirty="0" smtClean="0">
                <a:latin typeface="Comic Sans MS" panose="030F0702030302020204" pitchFamily="66" charset="0"/>
              </a:rPr>
              <a:t>y</a:t>
            </a:r>
            <a:r>
              <a:rPr lang="tr-TR" sz="2600" b="0" dirty="0" smtClean="0">
                <a:latin typeface="Comic Sans MS" panose="030F0702030302020204" pitchFamily="66" charset="0"/>
              </a:rPr>
              <a:t>ü</a:t>
            </a:r>
            <a:r>
              <a:rPr lang="en-US" sz="2600" b="0" dirty="0" err="1" smtClean="0">
                <a:latin typeface="Comic Sans MS" panose="030F0702030302020204" pitchFamily="66" charset="0"/>
              </a:rPr>
              <a:t>mesi</a:t>
            </a:r>
            <a:r>
              <a:rPr lang="en-US" sz="2600" b="0" dirty="0" smtClean="0">
                <a:latin typeface="Comic Sans MS" panose="030F0702030302020204" pitchFamily="66" charset="0"/>
              </a:rPr>
              <a:t> </a:t>
            </a:r>
            <a:r>
              <a:rPr lang="en-US" sz="2600" b="0" dirty="0" err="1">
                <a:latin typeface="Comic Sans MS" panose="030F0702030302020204" pitchFamily="66" charset="0"/>
              </a:rPr>
              <a:t>ile</a:t>
            </a:r>
            <a:r>
              <a:rPr lang="en-US" sz="2600" b="0" dirty="0">
                <a:latin typeface="Comic Sans MS" panose="030F0702030302020204" pitchFamily="66" charset="0"/>
              </a:rPr>
              <a:t> </a:t>
            </a:r>
            <a:r>
              <a:rPr lang="en-US" sz="2600" b="0" dirty="0" err="1">
                <a:latin typeface="Comic Sans MS" panose="030F0702030302020204" pitchFamily="66" charset="0"/>
              </a:rPr>
              <a:t>ortaya</a:t>
            </a:r>
            <a:r>
              <a:rPr lang="en-US" sz="2600" b="0" dirty="0">
                <a:latin typeface="Comic Sans MS" panose="030F0702030302020204" pitchFamily="66" charset="0"/>
              </a:rPr>
              <a:t> </a:t>
            </a:r>
            <a:r>
              <a:rPr lang="en-US" sz="2600" b="0" dirty="0" err="1" smtClean="0">
                <a:latin typeface="Comic Sans MS" panose="030F0702030302020204" pitchFamily="66" charset="0"/>
              </a:rPr>
              <a:t>çıkan</a:t>
            </a:r>
            <a:r>
              <a:rPr lang="tr-TR" sz="2600" b="0" dirty="0" smtClean="0">
                <a:latin typeface="Comic Sans MS" panose="030F0702030302020204" pitchFamily="66" charset="0"/>
              </a:rPr>
              <a:t> </a:t>
            </a:r>
            <a:r>
              <a:rPr lang="en-US" sz="2600" b="0" dirty="0" err="1" smtClean="0">
                <a:latin typeface="Comic Sans MS" panose="030F0702030302020204" pitchFamily="66" charset="0"/>
              </a:rPr>
              <a:t>erkek</a:t>
            </a:r>
            <a:r>
              <a:rPr lang="en-US" sz="2600" b="0" dirty="0" smtClean="0">
                <a:latin typeface="Comic Sans MS" panose="030F0702030302020204" pitchFamily="66" charset="0"/>
              </a:rPr>
              <a:t> </a:t>
            </a:r>
            <a:r>
              <a:rPr lang="en-US" sz="2600" b="0" dirty="0">
                <a:latin typeface="Comic Sans MS" panose="030F0702030302020204" pitchFamily="66" charset="0"/>
              </a:rPr>
              <a:t>tipi </a:t>
            </a:r>
            <a:r>
              <a:rPr lang="en-US" sz="2600" b="0" dirty="0" err="1" smtClean="0">
                <a:latin typeface="Comic Sans MS" panose="030F0702030302020204" pitchFamily="66" charset="0"/>
              </a:rPr>
              <a:t>kıllanma</a:t>
            </a:r>
            <a:endParaRPr lang="tr-TR" sz="2600" b="0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4" descr="http://upload.wikimedia.org/wikipedia/commons/1/1a/Jones,_Anni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140968"/>
            <a:ext cx="2531978" cy="2952328"/>
          </a:xfrm>
          <a:prstGeom prst="rect">
            <a:avLst/>
          </a:prstGeom>
          <a:noFill/>
        </p:spPr>
      </p:pic>
      <p:pic>
        <p:nvPicPr>
          <p:cNvPr id="5" name="Picture 2" descr="http://www.dermis.net/bilder/CD065/550px/img002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21145"/>
          <a:stretch>
            <a:fillRect/>
          </a:stretch>
        </p:blipFill>
        <p:spPr bwMode="auto">
          <a:xfrm>
            <a:off x="5796137" y="188640"/>
            <a:ext cx="3347864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77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Virilizasyon</a:t>
            </a: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; </a:t>
            </a:r>
          </a:p>
          <a:p>
            <a:pPr marL="0" indent="0">
              <a:buNone/>
            </a:pPr>
            <a:endParaRPr lang="tr-TR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err="1" smtClean="0">
                <a:latin typeface="Comic Sans MS" panose="030F0702030302020204" pitchFamily="66" charset="0"/>
              </a:rPr>
              <a:t>Hirsutizme</a:t>
            </a:r>
            <a:r>
              <a:rPr lang="tr-TR" sz="2400" dirty="0" smtClean="0">
                <a:latin typeface="Comic Sans MS" panose="030F0702030302020204" pitchFamily="66" charset="0"/>
              </a:rPr>
              <a:t> ek olarak ses kalınlaşması, </a:t>
            </a:r>
            <a:r>
              <a:rPr lang="tr-TR" sz="2400" dirty="0" err="1" smtClean="0">
                <a:latin typeface="Comic Sans MS" panose="030F0702030302020204" pitchFamily="66" charset="0"/>
              </a:rPr>
              <a:t>temporal</a:t>
            </a:r>
            <a:r>
              <a:rPr lang="tr-TR" sz="2400" dirty="0" smtClean="0">
                <a:latin typeface="Comic Sans MS" panose="030F0702030302020204" pitchFamily="66" charset="0"/>
              </a:rPr>
              <a:t> bölgede saç dökülmesi, </a:t>
            </a:r>
            <a:r>
              <a:rPr lang="tr-TR" sz="2400" dirty="0" err="1" smtClean="0">
                <a:latin typeface="Comic Sans MS" panose="030F0702030302020204" pitchFamily="66" charset="0"/>
              </a:rPr>
              <a:t>maskülanizasyon</a:t>
            </a:r>
            <a:r>
              <a:rPr lang="tr-TR" sz="2400" dirty="0" smtClean="0">
                <a:latin typeface="Comic Sans MS" panose="030F0702030302020204" pitchFamily="66" charset="0"/>
              </a:rPr>
              <a:t> bulgularının eklenmesi ve klitorisin büyümesi</a:t>
            </a:r>
          </a:p>
          <a:p>
            <a:pPr>
              <a:lnSpc>
                <a:spcPct val="150000"/>
              </a:lnSpc>
            </a:pPr>
            <a:r>
              <a:rPr lang="en-US" sz="2400" b="0" dirty="0" err="1" smtClean="0">
                <a:latin typeface="Comic Sans MS" panose="030F0702030302020204" pitchFamily="66" charset="0"/>
              </a:rPr>
              <a:t>Androjenlerden</a:t>
            </a:r>
            <a:r>
              <a:rPr lang="tr-TR" sz="2400" b="0" dirty="0" smtClean="0">
                <a:latin typeface="Comic Sans MS" panose="030F0702030302020204" pitchFamily="66" charset="0"/>
              </a:rPr>
              <a:t>;</a:t>
            </a:r>
            <a:r>
              <a:rPr lang="en-US" sz="2400" b="0" dirty="0" smtClean="0">
                <a:latin typeface="Comic Sans MS" panose="030F0702030302020204" pitchFamily="66" charset="0"/>
              </a:rPr>
              <a:t> </a:t>
            </a:r>
            <a:r>
              <a:rPr lang="en-US" sz="2400" b="0" dirty="0" err="1" smtClean="0">
                <a:latin typeface="Comic Sans MS" panose="030F0702030302020204" pitchFamily="66" charset="0"/>
              </a:rPr>
              <a:t>testosteron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en-US" sz="2400" b="0" dirty="0" err="1" smtClean="0">
                <a:latin typeface="Comic Sans MS" panose="030F0702030302020204" pitchFamily="66" charset="0"/>
              </a:rPr>
              <a:t>ve</a:t>
            </a:r>
            <a:r>
              <a:rPr lang="en-US" sz="2400" b="0" dirty="0" smtClean="0">
                <a:latin typeface="Comic Sans MS" panose="030F0702030302020204" pitchFamily="66" charset="0"/>
              </a:rPr>
              <a:t> </a:t>
            </a:r>
            <a:r>
              <a:rPr lang="en-US" sz="2400" b="0" dirty="0" err="1" smtClean="0">
                <a:latin typeface="Comic Sans MS" panose="030F0702030302020204" pitchFamily="66" charset="0"/>
              </a:rPr>
              <a:t>dihidrotestosteron</a:t>
            </a:r>
            <a:r>
              <a:rPr lang="tr-TR" sz="2400" b="0" dirty="0">
                <a:latin typeface="Comic Sans MS" panose="030F0702030302020204" pitchFamily="66" charset="0"/>
              </a:rPr>
              <a:t> </a:t>
            </a:r>
            <a:r>
              <a:rPr lang="en-US" sz="2400" b="0" dirty="0" smtClean="0">
                <a:latin typeface="Comic Sans MS" panose="030F0702030302020204" pitchFamily="66" charset="0"/>
              </a:rPr>
              <a:t>v</a:t>
            </a:r>
            <a:r>
              <a:rPr lang="tr-TR" sz="2400" b="0" dirty="0">
                <a:latin typeface="Comic Sans MS" panose="030F0702030302020204" pitchFamily="66" charset="0"/>
              </a:rPr>
              <a:t>ü</a:t>
            </a:r>
            <a:r>
              <a:rPr lang="en-US" sz="2400" b="0" dirty="0" err="1" smtClean="0">
                <a:latin typeface="Comic Sans MS" panose="030F0702030302020204" pitchFamily="66" charset="0"/>
              </a:rPr>
              <a:t>cudun</a:t>
            </a:r>
            <a:r>
              <a:rPr lang="en-US" sz="2400" b="0" dirty="0" smtClean="0">
                <a:latin typeface="Comic Sans MS" panose="030F0702030302020204" pitchFamily="66" charset="0"/>
              </a:rPr>
              <a:t> </a:t>
            </a:r>
            <a:r>
              <a:rPr lang="en-US" sz="2400" b="0" dirty="0" err="1">
                <a:latin typeface="Comic Sans MS" panose="030F0702030302020204" pitchFamily="66" charset="0"/>
              </a:rPr>
              <a:t>androjene</a:t>
            </a:r>
            <a:r>
              <a:rPr lang="en-US" sz="2400" b="0" dirty="0">
                <a:latin typeface="Comic Sans MS" panose="030F0702030302020204" pitchFamily="66" charset="0"/>
              </a:rPr>
              <a:t> </a:t>
            </a:r>
            <a:r>
              <a:rPr lang="en-US" sz="2400" b="0" dirty="0" err="1">
                <a:latin typeface="Comic Sans MS" panose="030F0702030302020204" pitchFamily="66" charset="0"/>
              </a:rPr>
              <a:t>duyarlı</a:t>
            </a:r>
            <a:r>
              <a:rPr lang="en-US" sz="2400" b="0" dirty="0">
                <a:latin typeface="Comic Sans MS" panose="030F0702030302020204" pitchFamily="66" charset="0"/>
              </a:rPr>
              <a:t> </a:t>
            </a:r>
            <a:r>
              <a:rPr lang="en-US" sz="2400" b="0" dirty="0" err="1" smtClean="0">
                <a:latin typeface="Comic Sans MS" panose="030F0702030302020204" pitchFamily="66" charset="0"/>
              </a:rPr>
              <a:t>bölgelerinde</a:t>
            </a:r>
            <a:r>
              <a:rPr lang="tr-TR" sz="2400" b="0" dirty="0" smtClean="0">
                <a:latin typeface="Comic Sans MS" panose="030F0702030302020204" pitchFamily="66" charset="0"/>
              </a:rPr>
              <a:t> </a:t>
            </a:r>
            <a:r>
              <a:rPr lang="en-US" sz="2400" b="0" dirty="0" err="1" smtClean="0">
                <a:latin typeface="Comic Sans MS" panose="030F0702030302020204" pitchFamily="66" charset="0"/>
              </a:rPr>
              <a:t>bulunan</a:t>
            </a:r>
            <a:r>
              <a:rPr lang="en-US" sz="2400" b="0" dirty="0" smtClean="0">
                <a:latin typeface="Comic Sans MS" panose="030F0702030302020204" pitchFamily="66" charset="0"/>
              </a:rPr>
              <a:t> t</a:t>
            </a:r>
            <a:r>
              <a:rPr lang="tr-TR" sz="2400" b="0" dirty="0" smtClean="0">
                <a:latin typeface="Comic Sans MS" panose="030F0702030302020204" pitchFamily="66" charset="0"/>
              </a:rPr>
              <a:t>ü</a:t>
            </a:r>
            <a:r>
              <a:rPr lang="en-US" sz="2400" b="0" dirty="0" smtClean="0">
                <a:latin typeface="Comic Sans MS" panose="030F0702030302020204" pitchFamily="66" charset="0"/>
              </a:rPr>
              <a:t>m </a:t>
            </a:r>
            <a:r>
              <a:rPr lang="en-US" sz="2400" b="0" dirty="0" err="1">
                <a:latin typeface="Comic Sans MS" panose="030F0702030302020204" pitchFamily="66" charset="0"/>
              </a:rPr>
              <a:t>vellus</a:t>
            </a:r>
            <a:r>
              <a:rPr lang="en-US" sz="2400" b="0" dirty="0">
                <a:latin typeface="Comic Sans MS" panose="030F0702030302020204" pitchFamily="66" charset="0"/>
              </a:rPr>
              <a:t> </a:t>
            </a:r>
            <a:r>
              <a:rPr lang="en-US" sz="2400" b="0" dirty="0" err="1">
                <a:latin typeface="Comic Sans MS" panose="030F0702030302020204" pitchFamily="66" charset="0"/>
              </a:rPr>
              <a:t>kıllarını</a:t>
            </a:r>
            <a:r>
              <a:rPr lang="en-US" sz="2400" b="0" dirty="0">
                <a:latin typeface="Comic Sans MS" panose="030F0702030302020204" pitchFamily="66" charset="0"/>
              </a:rPr>
              <a:t> terminal </a:t>
            </a:r>
            <a:r>
              <a:rPr lang="en-US" sz="2400" b="0" dirty="0" err="1">
                <a:latin typeface="Comic Sans MS" panose="030F0702030302020204" pitchFamily="66" charset="0"/>
              </a:rPr>
              <a:t>kıla</a:t>
            </a:r>
            <a:r>
              <a:rPr lang="en-US" sz="2400" b="0" dirty="0">
                <a:latin typeface="Comic Sans MS" panose="030F0702030302020204" pitchFamily="66" charset="0"/>
              </a:rPr>
              <a:t> </a:t>
            </a:r>
            <a:r>
              <a:rPr lang="en-US" sz="2400" b="0" dirty="0" smtClean="0">
                <a:latin typeface="Comic Sans MS" panose="030F0702030302020204" pitchFamily="66" charset="0"/>
              </a:rPr>
              <a:t>d</a:t>
            </a:r>
            <a:r>
              <a:rPr lang="tr-TR" sz="2400" b="0" dirty="0" smtClean="0">
                <a:latin typeface="Comic Sans MS" panose="030F0702030302020204" pitchFamily="66" charset="0"/>
              </a:rPr>
              <a:t>ö</a:t>
            </a:r>
            <a:r>
              <a:rPr lang="en-US" sz="2400" b="0" dirty="0" smtClean="0">
                <a:latin typeface="Comic Sans MS" panose="030F0702030302020204" pitchFamily="66" charset="0"/>
              </a:rPr>
              <a:t>n</a:t>
            </a:r>
            <a:r>
              <a:rPr lang="tr-TR" sz="2400" b="0" dirty="0" smtClean="0">
                <a:latin typeface="Comic Sans MS" panose="030F0702030302020204" pitchFamily="66" charset="0"/>
              </a:rPr>
              <a:t>ü</a:t>
            </a:r>
            <a:r>
              <a:rPr lang="en-US" sz="2400" b="0" dirty="0" err="1" smtClean="0">
                <a:latin typeface="Comic Sans MS" panose="030F0702030302020204" pitchFamily="66" charset="0"/>
              </a:rPr>
              <a:t>şt</a:t>
            </a:r>
            <a:r>
              <a:rPr lang="tr-TR" sz="2400" b="0" dirty="0" smtClean="0">
                <a:latin typeface="Comic Sans MS" panose="030F0702030302020204" pitchFamily="66" charset="0"/>
              </a:rPr>
              <a:t>ü</a:t>
            </a:r>
            <a:r>
              <a:rPr lang="en-US" sz="2400" b="0" dirty="0" smtClean="0">
                <a:latin typeface="Comic Sans MS" panose="030F0702030302020204" pitchFamily="66" charset="0"/>
              </a:rPr>
              <a:t>r</a:t>
            </a:r>
            <a:r>
              <a:rPr lang="tr-TR" sz="2400" b="0" dirty="0" err="1" smtClean="0">
                <a:latin typeface="Comic Sans MS" panose="030F0702030302020204" pitchFamily="66" charset="0"/>
              </a:rPr>
              <a:t>ür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/>
          <a:srcRect t="10168"/>
          <a:stretch/>
        </p:blipFill>
        <p:spPr>
          <a:xfrm>
            <a:off x="1331640" y="5229199"/>
            <a:ext cx="6552728" cy="164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06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Autofit/>
          </a:bodyPr>
          <a:lstStyle/>
          <a:p>
            <a:r>
              <a:rPr lang="tr-TR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Ferriman-Galleway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Puanlama </a:t>
            </a:r>
            <a:b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 puan üzeri : </a:t>
            </a:r>
            <a:r>
              <a:rPr lang="tr-TR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Hirsutimz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/>
          <a:srcRect l="110" t="17387" r="-110" b="22999"/>
          <a:stretch/>
        </p:blipFill>
        <p:spPr>
          <a:xfrm>
            <a:off x="476538" y="1412776"/>
            <a:ext cx="8190923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3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/>
          <a:srcRect l="8580" t="4467" r="8580" b="8159"/>
          <a:stretch/>
        </p:blipFill>
        <p:spPr>
          <a:xfrm>
            <a:off x="323527" y="692696"/>
            <a:ext cx="8496945" cy="511256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90552" y="5910371"/>
            <a:ext cx="9061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a- </a:t>
            </a:r>
            <a:r>
              <a:rPr lang="en-US" sz="1200" dirty="0"/>
              <a:t>Tumor </a:t>
            </a:r>
            <a:r>
              <a:rPr lang="en-US" sz="1200" dirty="0" err="1"/>
              <a:t>şuphesi</a:t>
            </a:r>
            <a:r>
              <a:rPr lang="en-US" sz="1200" dirty="0"/>
              <a:t> </a:t>
            </a:r>
            <a:r>
              <a:rPr lang="en-US" sz="1200" dirty="0" err="1"/>
              <a:t>bulguları</a:t>
            </a:r>
            <a:r>
              <a:rPr lang="en-US" sz="1200" dirty="0"/>
              <a:t>; </a:t>
            </a:r>
            <a:r>
              <a:rPr lang="en-US" sz="1200" dirty="0" err="1"/>
              <a:t>ani</a:t>
            </a:r>
            <a:r>
              <a:rPr lang="en-US" sz="1200" dirty="0"/>
              <a:t> </a:t>
            </a:r>
            <a:r>
              <a:rPr lang="en-US" sz="1200" dirty="0" err="1"/>
              <a:t>başlayan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hızlı</a:t>
            </a:r>
            <a:r>
              <a:rPr lang="en-US" sz="1200" dirty="0"/>
              <a:t> </a:t>
            </a:r>
            <a:r>
              <a:rPr lang="en-US" sz="1200" dirty="0" err="1"/>
              <a:t>gelişen</a:t>
            </a:r>
            <a:r>
              <a:rPr lang="en-US" sz="1200" dirty="0"/>
              <a:t> </a:t>
            </a:r>
            <a:r>
              <a:rPr lang="en-US" sz="1200" dirty="0" err="1"/>
              <a:t>hirsutizm</a:t>
            </a:r>
            <a:r>
              <a:rPr lang="en-US" sz="1200" dirty="0"/>
              <a:t>, </a:t>
            </a:r>
            <a:r>
              <a:rPr lang="en-US" sz="1200" dirty="0" err="1"/>
              <a:t>virilizasyon</a:t>
            </a:r>
            <a:r>
              <a:rPr lang="en-US" sz="1200" dirty="0"/>
              <a:t>, </a:t>
            </a:r>
            <a:r>
              <a:rPr lang="en-US" sz="1200" dirty="0" err="1"/>
              <a:t>karında</a:t>
            </a:r>
            <a:r>
              <a:rPr lang="en-US" sz="1200" dirty="0"/>
              <a:t> </a:t>
            </a:r>
            <a:r>
              <a:rPr lang="en-US" sz="1200" dirty="0" err="1" smtClean="0"/>
              <a:t>veya</a:t>
            </a:r>
            <a:r>
              <a:rPr lang="tr-TR" sz="1200" dirty="0"/>
              <a:t> </a:t>
            </a:r>
            <a:r>
              <a:rPr lang="en-US" sz="1200" dirty="0" err="1" smtClean="0"/>
              <a:t>pelvik</a:t>
            </a:r>
            <a:r>
              <a:rPr lang="en-US" sz="1200" dirty="0" smtClean="0"/>
              <a:t> </a:t>
            </a:r>
            <a:r>
              <a:rPr lang="en-US" sz="1200" dirty="0" err="1"/>
              <a:t>bolgede</a:t>
            </a:r>
            <a:r>
              <a:rPr lang="en-US" sz="1200" dirty="0"/>
              <a:t> </a:t>
            </a:r>
            <a:r>
              <a:rPr lang="en-US" sz="1200" dirty="0" err="1"/>
              <a:t>kitle</a:t>
            </a:r>
            <a:r>
              <a:rPr lang="en-US" sz="1200" dirty="0"/>
              <a:t> </a:t>
            </a:r>
            <a:r>
              <a:rPr lang="en-US" sz="1200" dirty="0" err="1"/>
              <a:t>saptanması</a:t>
            </a:r>
            <a:r>
              <a:rPr lang="en-US" sz="1200" dirty="0"/>
              <a:t>; </a:t>
            </a:r>
            <a:endParaRPr lang="tr-TR" sz="1200" dirty="0" smtClean="0"/>
          </a:p>
          <a:p>
            <a:r>
              <a:rPr lang="en-US" sz="1200" b="1" dirty="0" smtClean="0"/>
              <a:t>b- </a:t>
            </a:r>
            <a:r>
              <a:rPr lang="en-US" sz="1200" dirty="0"/>
              <a:t>PKOS </a:t>
            </a:r>
            <a:r>
              <a:rPr lang="en-US" sz="1200" dirty="0" err="1"/>
              <a:t>şuphesi</a:t>
            </a:r>
            <a:r>
              <a:rPr lang="en-US" sz="1200" dirty="0"/>
              <a:t> </a:t>
            </a:r>
            <a:r>
              <a:rPr lang="en-US" sz="1200" dirty="0" err="1"/>
              <a:t>bulguları</a:t>
            </a:r>
            <a:r>
              <a:rPr lang="en-US" sz="1200" dirty="0"/>
              <a:t>: </a:t>
            </a:r>
            <a:r>
              <a:rPr lang="en-US" sz="1200" dirty="0" err="1"/>
              <a:t>adet</a:t>
            </a:r>
            <a:r>
              <a:rPr lang="en-US" sz="1200" dirty="0"/>
              <a:t> </a:t>
            </a:r>
            <a:r>
              <a:rPr lang="en-US" sz="1200" dirty="0" err="1"/>
              <a:t>dongusu</a:t>
            </a:r>
            <a:r>
              <a:rPr lang="en-US" sz="1200" dirty="0"/>
              <a:t> </a:t>
            </a:r>
            <a:r>
              <a:rPr lang="en-US" sz="1200" dirty="0" err="1"/>
              <a:t>duzensizlikleri</a:t>
            </a:r>
            <a:r>
              <a:rPr lang="en-US" sz="1200" dirty="0"/>
              <a:t>, </a:t>
            </a:r>
            <a:r>
              <a:rPr lang="en-US" sz="1200" dirty="0" err="1"/>
              <a:t>akne</a:t>
            </a:r>
            <a:r>
              <a:rPr lang="en-US" sz="1200" dirty="0"/>
              <a:t>, </a:t>
            </a:r>
            <a:r>
              <a:rPr lang="en-US" sz="1200" dirty="0" err="1"/>
              <a:t>sebore</a:t>
            </a:r>
            <a:r>
              <a:rPr lang="en-US" sz="1200" dirty="0"/>
              <a:t>, </a:t>
            </a:r>
            <a:r>
              <a:rPr lang="en-US" sz="1200" dirty="0" err="1"/>
              <a:t>erkek</a:t>
            </a:r>
            <a:r>
              <a:rPr lang="en-US" sz="1200" dirty="0"/>
              <a:t> tipi </a:t>
            </a:r>
            <a:r>
              <a:rPr lang="en-US" sz="1200" dirty="0" err="1"/>
              <a:t>kellik</a:t>
            </a:r>
            <a:r>
              <a:rPr lang="en-US" sz="1200" dirty="0"/>
              <a:t>, </a:t>
            </a:r>
            <a:r>
              <a:rPr lang="en-US" sz="1200" dirty="0" err="1" smtClean="0"/>
              <a:t>gövdesel</a:t>
            </a:r>
            <a:r>
              <a:rPr lang="tr-TR" sz="1200" dirty="0" smtClean="0"/>
              <a:t> </a:t>
            </a:r>
            <a:r>
              <a:rPr lang="en-US" sz="1200" dirty="0" err="1" smtClean="0"/>
              <a:t>şişmanlık</a:t>
            </a:r>
            <a:r>
              <a:rPr lang="en-US" sz="1200" dirty="0"/>
              <a:t>, </a:t>
            </a:r>
            <a:r>
              <a:rPr lang="en-US" sz="1200" dirty="0" err="1" smtClean="0"/>
              <a:t>ciltte</a:t>
            </a:r>
            <a:r>
              <a:rPr lang="en-US" sz="1200" dirty="0" smtClean="0"/>
              <a:t> </a:t>
            </a:r>
            <a:r>
              <a:rPr lang="en-US" sz="1200" dirty="0" err="1" smtClean="0"/>
              <a:t>kadifemsi</a:t>
            </a:r>
            <a:r>
              <a:rPr lang="en-US" sz="1200" dirty="0" smtClean="0"/>
              <a:t> </a:t>
            </a:r>
            <a:r>
              <a:rPr lang="en-US" sz="1200" dirty="0" err="1" smtClean="0"/>
              <a:t>lekeler</a:t>
            </a:r>
            <a:r>
              <a:rPr lang="en-US" sz="1200" dirty="0" smtClean="0"/>
              <a:t> </a:t>
            </a:r>
            <a:endParaRPr lang="tr-TR" sz="1200" dirty="0" smtClean="0"/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akantozis</a:t>
            </a:r>
            <a:r>
              <a:rPr lang="en-US" sz="1200" dirty="0" smtClean="0"/>
              <a:t> </a:t>
            </a:r>
            <a:r>
              <a:rPr lang="en-US" sz="1200" dirty="0" err="1" smtClean="0"/>
              <a:t>nigrikans</a:t>
            </a:r>
            <a:r>
              <a:rPr lang="en-US" sz="1200" dirty="0" smtClean="0"/>
              <a:t>); </a:t>
            </a:r>
            <a:r>
              <a:rPr lang="tr-TR" sz="1200" dirty="0" smtClean="0"/>
              <a:t> </a:t>
            </a:r>
            <a:r>
              <a:rPr lang="en-US" sz="1200" b="1" dirty="0" smtClean="0"/>
              <a:t>c- </a:t>
            </a:r>
            <a:r>
              <a:rPr lang="en-US" sz="1200" dirty="0" err="1" smtClean="0"/>
              <a:t>Endokrin</a:t>
            </a:r>
            <a:r>
              <a:rPr lang="en-US" sz="1200" dirty="0" smtClean="0"/>
              <a:t> </a:t>
            </a:r>
            <a:r>
              <a:rPr lang="en-US" sz="1200" dirty="0" err="1" smtClean="0"/>
              <a:t>sorunu</a:t>
            </a:r>
            <a:r>
              <a:rPr lang="en-US" sz="1200" dirty="0" smtClean="0"/>
              <a:t> </a:t>
            </a:r>
            <a:r>
              <a:rPr lang="en-US" sz="1200" dirty="0" err="1" smtClean="0"/>
              <a:t>duşunduren</a:t>
            </a:r>
            <a:r>
              <a:rPr lang="en-US" sz="1200" dirty="0" smtClean="0"/>
              <a:t> </a:t>
            </a:r>
            <a:r>
              <a:rPr lang="en-US" sz="1200" dirty="0" err="1" smtClean="0"/>
              <a:t>bulgular</a:t>
            </a:r>
            <a:r>
              <a:rPr lang="en-US" sz="1200" dirty="0" smtClean="0"/>
              <a:t>: </a:t>
            </a:r>
            <a:r>
              <a:rPr lang="en-US" sz="1200" dirty="0" err="1" smtClean="0"/>
              <a:t>oykude</a:t>
            </a:r>
            <a:r>
              <a:rPr lang="en-US" sz="1200" dirty="0" smtClean="0"/>
              <a:t> </a:t>
            </a:r>
            <a:r>
              <a:rPr lang="en-US" sz="1200" dirty="0" err="1" smtClean="0"/>
              <a:t>ve</a:t>
            </a:r>
            <a:r>
              <a:rPr lang="en-US" sz="1200" dirty="0" smtClean="0"/>
              <a:t> </a:t>
            </a:r>
            <a:r>
              <a:rPr lang="en-US" sz="1200" dirty="0" err="1" smtClean="0"/>
              <a:t>muayenede</a:t>
            </a:r>
            <a:r>
              <a:rPr lang="en-US" sz="1200" dirty="0" smtClean="0"/>
              <a:t> KAH, </a:t>
            </a:r>
            <a:r>
              <a:rPr lang="en-US" sz="1200" dirty="0" err="1" smtClean="0"/>
              <a:t>kortizolfazlalığı</a:t>
            </a:r>
            <a:r>
              <a:rPr lang="en-US" sz="1200" dirty="0" smtClean="0"/>
              <a:t>, </a:t>
            </a:r>
            <a:r>
              <a:rPr lang="en-US" sz="1200" dirty="0" err="1" smtClean="0"/>
              <a:t>hiperprolaktinemi</a:t>
            </a:r>
            <a:r>
              <a:rPr lang="en-US" sz="1200" dirty="0" smtClean="0"/>
              <a:t>, </a:t>
            </a:r>
            <a:endParaRPr lang="tr-TR" sz="1200" dirty="0" smtClean="0"/>
          </a:p>
          <a:p>
            <a:r>
              <a:rPr lang="en-US" sz="1200" dirty="0" err="1" smtClean="0"/>
              <a:t>buyume</a:t>
            </a:r>
            <a:r>
              <a:rPr lang="en-US" sz="1200" dirty="0" smtClean="0"/>
              <a:t> </a:t>
            </a:r>
            <a:r>
              <a:rPr lang="en-US" sz="1200" dirty="0" err="1"/>
              <a:t>hormonu</a:t>
            </a:r>
            <a:r>
              <a:rPr lang="en-US" sz="1200" dirty="0"/>
              <a:t> </a:t>
            </a:r>
            <a:r>
              <a:rPr lang="en-US" sz="1200" dirty="0" err="1"/>
              <a:t>fazlalığı</a:t>
            </a:r>
            <a:r>
              <a:rPr lang="en-US" sz="1200" dirty="0"/>
              <a:t>, </a:t>
            </a:r>
            <a:r>
              <a:rPr lang="en-US" sz="1200" dirty="0" err="1"/>
              <a:t>tiroid</a:t>
            </a:r>
            <a:r>
              <a:rPr lang="en-US" sz="1200" dirty="0"/>
              <a:t> </a:t>
            </a:r>
            <a:r>
              <a:rPr lang="en-US" sz="1200" dirty="0" err="1"/>
              <a:t>fonksiyon</a:t>
            </a:r>
            <a:r>
              <a:rPr lang="en-US" sz="1200" dirty="0"/>
              <a:t> </a:t>
            </a:r>
            <a:r>
              <a:rPr lang="en-US" sz="1200" dirty="0" err="1"/>
              <a:t>bozukluğunu</a:t>
            </a:r>
            <a:r>
              <a:rPr lang="en-US" sz="1200" dirty="0"/>
              <a:t> </a:t>
            </a:r>
            <a:r>
              <a:rPr lang="en-US" sz="1200" dirty="0" err="1"/>
              <a:t>duşunduren</a:t>
            </a:r>
            <a:r>
              <a:rPr lang="en-US" sz="1200" dirty="0"/>
              <a:t> </a:t>
            </a:r>
            <a:r>
              <a:rPr lang="en-US" sz="1200" dirty="0" err="1"/>
              <a:t>bulgular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430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1142976" y="1785926"/>
            <a:ext cx="69579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Comic Sans MS" pitchFamily="66" charset="0"/>
              </a:rPr>
              <a:t>Gelişim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omic Sans MS" pitchFamily="66" charset="0"/>
              </a:rPr>
              <a:t>anomalileri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>
                <a:latin typeface="Comic Sans MS" pitchFamily="66" charset="0"/>
              </a:rPr>
              <a:t>Asimetrik</a:t>
            </a:r>
            <a:r>
              <a:rPr lang="en-US" sz="2000" dirty="0">
                <a:latin typeface="Comic Sans MS" pitchFamily="66" charset="0"/>
              </a:rPr>
              <a:t> meme </a:t>
            </a:r>
            <a:r>
              <a:rPr lang="en-US" sz="2000" dirty="0" err="1">
                <a:latin typeface="Comic Sans MS" pitchFamily="66" charset="0"/>
              </a:rPr>
              <a:t>gelişimi</a:t>
            </a:r>
            <a:endParaRPr lang="en-US" sz="20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>
                <a:latin typeface="Comic Sans MS" pitchFamily="66" charset="0"/>
              </a:rPr>
              <a:t>Aksesuar</a:t>
            </a:r>
            <a:r>
              <a:rPr lang="en-US" sz="2000" dirty="0">
                <a:latin typeface="Comic Sans MS" pitchFamily="66" charset="0"/>
              </a:rPr>
              <a:t> meme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>
                <a:latin typeface="Comic Sans MS" pitchFamily="66" charset="0"/>
              </a:rPr>
              <a:t>Amastia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atelia</a:t>
            </a:r>
            <a:endParaRPr lang="en-US" sz="20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>
                <a:latin typeface="Comic Sans MS" pitchFamily="66" charset="0"/>
              </a:rPr>
              <a:t>Tüberoz</a:t>
            </a:r>
            <a:r>
              <a:rPr lang="en-US" sz="2000" dirty="0">
                <a:latin typeface="Comic Sans MS" pitchFamily="66" charset="0"/>
              </a:rPr>
              <a:t> meme </a:t>
            </a:r>
            <a:r>
              <a:rPr lang="en-US" sz="2000" dirty="0" err="1">
                <a:latin typeface="Comic Sans MS" pitchFamily="66" charset="0"/>
              </a:rPr>
              <a:t>deformitesi</a:t>
            </a:r>
            <a:endParaRPr lang="en-US" sz="20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>
                <a:latin typeface="Comic Sans MS" pitchFamily="66" charset="0"/>
              </a:rPr>
              <a:t>Makromastia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b="1" dirty="0" err="1">
                <a:solidFill>
                  <a:srgbClr val="FF0000"/>
                </a:solidFill>
                <a:latin typeface="Comic Sans MS" pitchFamily="66" charset="0"/>
              </a:rPr>
              <a:t>Selim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meme </a:t>
            </a:r>
            <a:r>
              <a:rPr lang="en-US" sz="2000" b="1" dirty="0" err="1">
                <a:solidFill>
                  <a:srgbClr val="FF0000"/>
                </a:solidFill>
                <a:latin typeface="Comic Sans MS" pitchFamily="66" charset="0"/>
              </a:rPr>
              <a:t>hastalıkları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latin typeface="Comic Sans MS" pitchFamily="66" charset="0"/>
              </a:rPr>
              <a:t>Mastalji</a:t>
            </a:r>
            <a:endParaRPr lang="en-US" sz="20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>
                <a:latin typeface="Comic Sans MS" pitchFamily="66" charset="0"/>
              </a:rPr>
              <a:t>Proliferatif</a:t>
            </a:r>
            <a:r>
              <a:rPr lang="en-US" sz="2000" dirty="0">
                <a:latin typeface="Comic Sans MS" pitchFamily="66" charset="0"/>
              </a:rPr>
              <a:t> meme </a:t>
            </a:r>
            <a:r>
              <a:rPr lang="en-US" sz="2000" dirty="0" err="1" smtClean="0">
                <a:latin typeface="Comic Sans MS" pitchFamily="66" charset="0"/>
              </a:rPr>
              <a:t>deği</a:t>
            </a:r>
            <a:r>
              <a:rPr lang="tr-TR" sz="2000" dirty="0" smtClean="0">
                <a:latin typeface="Comic Sans MS" pitchFamily="66" charset="0"/>
              </a:rPr>
              <a:t>ş</a:t>
            </a:r>
            <a:r>
              <a:rPr lang="en-US" sz="2000" dirty="0" err="1" smtClean="0">
                <a:latin typeface="Comic Sans MS" pitchFamily="66" charset="0"/>
              </a:rPr>
              <a:t>iklikleri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(</a:t>
            </a:r>
            <a:r>
              <a:rPr lang="en-US" sz="2000" dirty="0" err="1">
                <a:latin typeface="Comic Sans MS" pitchFamily="66" charset="0"/>
              </a:rPr>
              <a:t>nodülarite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fibrokistik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deği</a:t>
            </a:r>
            <a:r>
              <a:rPr lang="tr-TR" sz="2000" dirty="0" smtClean="0">
                <a:latin typeface="Comic Sans MS" pitchFamily="66" charset="0"/>
              </a:rPr>
              <a:t>ş</a:t>
            </a:r>
            <a:r>
              <a:rPr lang="en-US" sz="2000" dirty="0" err="1" smtClean="0">
                <a:latin typeface="Comic Sans MS" pitchFamily="66" charset="0"/>
              </a:rPr>
              <a:t>iklikler</a:t>
            </a:r>
            <a:r>
              <a:rPr lang="en-US" sz="2000" dirty="0">
                <a:latin typeface="Comic Sans MS" pitchFamily="66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>
                <a:latin typeface="Comic Sans MS" pitchFamily="66" charset="0"/>
              </a:rPr>
              <a:t>Fibroadenom</a:t>
            </a:r>
            <a:r>
              <a:rPr lang="en-US" sz="2000" dirty="0">
                <a:latin typeface="Comic Sans MS" pitchFamily="66" charset="0"/>
              </a:rPr>
              <a:t> (multiple, dev, </a:t>
            </a:r>
            <a:r>
              <a:rPr lang="en-US" sz="2000" dirty="0" err="1">
                <a:latin typeface="Comic Sans MS" pitchFamily="66" charset="0"/>
              </a:rPr>
              <a:t>juvenil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filloides</a:t>
            </a:r>
            <a:r>
              <a:rPr lang="en-US" sz="2000" dirty="0">
                <a:latin typeface="Comic Sans MS" pitchFamily="66" charset="0"/>
              </a:rPr>
              <a:t>)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Meme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ba</a:t>
            </a: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ş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ı </a:t>
            </a:r>
            <a:r>
              <a:rPr lang="en-US" sz="2000" b="1" dirty="0" err="1">
                <a:solidFill>
                  <a:srgbClr val="FF0000"/>
                </a:solidFill>
                <a:latin typeface="Comic Sans MS" pitchFamily="66" charset="0"/>
              </a:rPr>
              <a:t>akıntıları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Meme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kanserleri</a:t>
            </a: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2000" b="1" dirty="0" smtClean="0">
                <a:latin typeface="Comic Sans MS" pitchFamily="66" charset="0"/>
              </a:rPr>
              <a:t>(çok nadir)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3" name="Unvan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MEME </a:t>
            </a:r>
            <a:r>
              <a:rPr lang="tr-T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HASTALIKLARI</a:t>
            </a:r>
            <a:endParaRPr 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1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ASİMETRİK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MEME GELİŞİMİ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Erken ergenlik evresinde bir memenin diğerinden önce gelişmeye başlaması nedeniyle sık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Erişkin kadınların %25’inde görünür asimetri (+)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>
                <a:latin typeface="Comic Sans MS" panose="030F0702030302020204" pitchFamily="66" charset="0"/>
              </a:rPr>
              <a:t>Psodoasimetri</a:t>
            </a:r>
            <a:r>
              <a:rPr lang="tr-TR" sz="2400" dirty="0" smtClean="0">
                <a:latin typeface="Comic Sans MS" panose="030F0702030302020204" pitchFamily="66" charset="0"/>
              </a:rPr>
              <a:t>; </a:t>
            </a:r>
            <a:r>
              <a:rPr lang="tr-TR" sz="2400" dirty="0" err="1" smtClean="0">
                <a:latin typeface="Comic Sans MS" panose="030F0702030302020204" pitchFamily="66" charset="0"/>
              </a:rPr>
              <a:t>skolyoz</a:t>
            </a:r>
            <a:r>
              <a:rPr lang="tr-TR" sz="2400" dirty="0" smtClean="0">
                <a:latin typeface="Comic Sans MS" panose="030F0702030302020204" pitchFamily="66" charset="0"/>
              </a:rPr>
              <a:t> ya da </a:t>
            </a:r>
            <a:r>
              <a:rPr lang="tr-TR" sz="2400" dirty="0" err="1" smtClean="0">
                <a:latin typeface="Comic Sans MS" panose="030F0702030302020204" pitchFamily="66" charset="0"/>
              </a:rPr>
              <a:t>kosta</a:t>
            </a:r>
            <a:r>
              <a:rPr lang="tr-TR" sz="2400" dirty="0" smtClean="0">
                <a:latin typeface="Comic Sans MS" panose="030F0702030302020204" pitchFamily="66" charset="0"/>
              </a:rPr>
              <a:t> anomalileri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26" t="4930" r="661" b="16184"/>
          <a:stretch/>
        </p:blipFill>
        <p:spPr>
          <a:xfrm>
            <a:off x="5890618" y="1844824"/>
            <a:ext cx="279618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76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ASİMETRİK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MEME GELİŞİMİ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err="1" smtClean="0">
                <a:latin typeface="Comic Sans MS" panose="030F0702030302020204" pitchFamily="66" charset="0"/>
              </a:rPr>
              <a:t>Prepubertal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es-ES" sz="2400" dirty="0" smtClean="0">
                <a:latin typeface="Comic Sans MS" panose="030F0702030302020204" pitchFamily="66" charset="0"/>
              </a:rPr>
              <a:t>d</a:t>
            </a:r>
            <a:r>
              <a:rPr lang="tr-TR" sz="2400" dirty="0" smtClean="0">
                <a:latin typeface="Comic Sans MS" panose="030F0702030302020204" pitchFamily="66" charset="0"/>
              </a:rPr>
              <a:t>ö</a:t>
            </a:r>
            <a:r>
              <a:rPr lang="es-ES" sz="2400" dirty="0" smtClean="0">
                <a:latin typeface="Comic Sans MS" panose="030F0702030302020204" pitchFamily="66" charset="0"/>
              </a:rPr>
              <a:t>nemde ameliyat</a:t>
            </a:r>
            <a:r>
              <a:rPr lang="tr-TR" sz="2400" dirty="0" smtClean="0">
                <a:latin typeface="Comic Sans MS" panose="030F0702030302020204" pitchFamily="66" charset="0"/>
              </a:rPr>
              <a:t>, </a:t>
            </a:r>
            <a:r>
              <a:rPr lang="es-ES" sz="2400" dirty="0" smtClean="0">
                <a:latin typeface="Comic Sans MS" panose="030F0702030302020204" pitchFamily="66" charset="0"/>
              </a:rPr>
              <a:t>travma</a:t>
            </a:r>
            <a:r>
              <a:rPr lang="tr-TR" sz="2400" dirty="0" smtClean="0">
                <a:latin typeface="Comic Sans MS" panose="030F0702030302020204" pitchFamily="66" charset="0"/>
              </a:rPr>
              <a:t>, enfeksiyonlar ve yanıklar </a:t>
            </a:r>
            <a:r>
              <a:rPr lang="es-ES" sz="2400" dirty="0" smtClean="0">
                <a:latin typeface="Comic Sans MS" panose="030F0702030302020204" pitchFamily="66" charset="0"/>
              </a:rPr>
              <a:t>nedeniyle zedelenmeye</a:t>
            </a:r>
            <a:r>
              <a:rPr lang="tr-TR" sz="2400" dirty="0" smtClean="0">
                <a:latin typeface="Comic Sans MS" panose="030F0702030302020204" pitchFamily="66" charset="0"/>
              </a:rPr>
              <a:t> bağlı olarak 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Büyük memede kitle varlığı araştırılmalı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5858" y="2420889"/>
            <a:ext cx="2628900" cy="231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51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tr-T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plazi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latin typeface="Comic Sans MS" panose="030F0702030302020204" pitchFamily="66" charset="0"/>
              </a:rPr>
              <a:t>Östrojene yanıtsızlık veya </a:t>
            </a:r>
            <a:r>
              <a:rPr lang="tr-TR" sz="2800" dirty="0" err="1" smtClean="0">
                <a:latin typeface="Comic Sans MS" panose="030F0702030302020204" pitchFamily="66" charset="0"/>
              </a:rPr>
              <a:t>embriyojenik</a:t>
            </a:r>
            <a:r>
              <a:rPr lang="tr-TR" sz="2800" dirty="0" smtClean="0">
                <a:latin typeface="Comic Sans MS" panose="030F0702030302020204" pitchFamily="66" charset="0"/>
              </a:rPr>
              <a:t> gelişim dönemindeki patolojilerine bağlı</a:t>
            </a:r>
          </a:p>
          <a:p>
            <a:pPr>
              <a:lnSpc>
                <a:spcPct val="150000"/>
              </a:lnSpc>
            </a:pPr>
            <a:r>
              <a:rPr lang="tr-TR" sz="2800" dirty="0" err="1" smtClean="0">
                <a:latin typeface="Comic Sans MS" panose="030F0702030302020204" pitchFamily="66" charset="0"/>
              </a:rPr>
              <a:t>Becker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nevüs</a:t>
            </a:r>
            <a:r>
              <a:rPr lang="tr-TR" sz="2800" dirty="0" smtClean="0">
                <a:latin typeface="Comic Sans MS" panose="030F0702030302020204" pitchFamily="66" charset="0"/>
              </a:rPr>
              <a:t>, </a:t>
            </a:r>
            <a:r>
              <a:rPr lang="tr-TR" sz="2800" dirty="0" err="1" smtClean="0">
                <a:latin typeface="Comic Sans MS" panose="030F0702030302020204" pitchFamily="66" charset="0"/>
              </a:rPr>
              <a:t>Poland</a:t>
            </a:r>
            <a:r>
              <a:rPr lang="tr-TR" sz="2800" dirty="0" smtClean="0">
                <a:latin typeface="Comic Sans MS" panose="030F0702030302020204" pitchFamily="66" charset="0"/>
              </a:rPr>
              <a:t> Sendromu ve </a:t>
            </a:r>
            <a:r>
              <a:rPr lang="tr-TR" sz="2800" dirty="0" err="1" smtClean="0">
                <a:latin typeface="Comic Sans MS" panose="030F0702030302020204" pitchFamily="66" charset="0"/>
              </a:rPr>
              <a:t>Ulnar</a:t>
            </a:r>
            <a:r>
              <a:rPr lang="tr-TR" sz="2800" dirty="0" smtClean="0">
                <a:latin typeface="Comic Sans MS" panose="030F0702030302020204" pitchFamily="66" charset="0"/>
              </a:rPr>
              <a:t>-</a:t>
            </a:r>
            <a:r>
              <a:rPr lang="tr-TR" sz="2800" dirty="0" err="1" smtClean="0">
                <a:latin typeface="Comic Sans MS" panose="030F0702030302020204" pitchFamily="66" charset="0"/>
              </a:rPr>
              <a:t>Mammary</a:t>
            </a:r>
            <a:r>
              <a:rPr lang="tr-TR" sz="2800" dirty="0" smtClean="0">
                <a:latin typeface="Comic Sans MS" panose="030F0702030302020204" pitchFamily="66" charset="0"/>
              </a:rPr>
              <a:t> Sendroma eşlik edebilir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01" b="43936"/>
          <a:stretch/>
        </p:blipFill>
        <p:spPr>
          <a:xfrm>
            <a:off x="6372200" y="1897963"/>
            <a:ext cx="2545259" cy="199719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88" t="20600" r="54725" b="31801"/>
          <a:stretch/>
        </p:blipFill>
        <p:spPr>
          <a:xfrm>
            <a:off x="6168665" y="4375487"/>
            <a:ext cx="295232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8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Ateli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14514"/>
            <a:ext cx="8229600" cy="41148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Meme başı ve </a:t>
            </a:r>
            <a:r>
              <a:rPr lang="tr-TR" sz="2400" dirty="0" err="1" smtClean="0">
                <a:latin typeface="Comic Sans MS" panose="030F0702030302020204" pitchFamily="66" charset="0"/>
              </a:rPr>
              <a:t>areolanın</a:t>
            </a:r>
            <a:r>
              <a:rPr lang="tr-TR" sz="2400" dirty="0" smtClean="0">
                <a:latin typeface="Comic Sans MS" panose="030F0702030302020204" pitchFamily="66" charset="0"/>
              </a:rPr>
              <a:t> doğumsal yokluğu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Embriyolojik dönemdeki gelişim bozukluklarından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Tek veya çift taraflı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>
                <a:latin typeface="Comic Sans MS" panose="030F0702030302020204" pitchFamily="66" charset="0"/>
              </a:rPr>
              <a:t>Poland</a:t>
            </a:r>
            <a:r>
              <a:rPr lang="tr-TR" sz="2400" dirty="0" smtClean="0">
                <a:latin typeface="Comic Sans MS" panose="030F0702030302020204" pitchFamily="66" charset="0"/>
              </a:rPr>
              <a:t> Sendromu, </a:t>
            </a:r>
            <a:r>
              <a:rPr lang="tr-TR" sz="2400" dirty="0" err="1" smtClean="0">
                <a:latin typeface="Comic Sans MS" panose="030F0702030302020204" pitchFamily="66" charset="0"/>
              </a:rPr>
              <a:t>koanal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latin typeface="Comic Sans MS" panose="030F0702030302020204" pitchFamily="66" charset="0"/>
              </a:rPr>
              <a:t>atrezi</a:t>
            </a:r>
            <a:r>
              <a:rPr lang="tr-TR" sz="2400" dirty="0" smtClean="0">
                <a:latin typeface="Comic Sans MS" panose="030F0702030302020204" pitchFamily="66" charset="0"/>
              </a:rPr>
              <a:t>-</a:t>
            </a:r>
            <a:r>
              <a:rPr lang="tr-TR" sz="2400" dirty="0" err="1" smtClean="0">
                <a:latin typeface="Comic Sans MS" panose="030F0702030302020204" pitchFamily="66" charset="0"/>
              </a:rPr>
              <a:t>atelia</a:t>
            </a:r>
            <a:r>
              <a:rPr lang="tr-TR" sz="2400" dirty="0" smtClean="0">
                <a:latin typeface="Comic Sans MS" panose="030F0702030302020204" pitchFamily="66" charset="0"/>
              </a:rPr>
              <a:t> sendromu, Al </a:t>
            </a:r>
            <a:r>
              <a:rPr lang="tr-TR" sz="2400" dirty="0" err="1" smtClean="0">
                <a:latin typeface="Comic Sans MS" panose="030F0702030302020204" pitchFamily="66" charset="0"/>
              </a:rPr>
              <a:t>Awadi</a:t>
            </a:r>
            <a:r>
              <a:rPr lang="tr-TR" sz="2400" dirty="0" smtClean="0">
                <a:latin typeface="Comic Sans MS" panose="030F0702030302020204" pitchFamily="66" charset="0"/>
              </a:rPr>
              <a:t>/</a:t>
            </a:r>
            <a:r>
              <a:rPr lang="tr-TR" sz="2400" dirty="0" err="1" smtClean="0">
                <a:latin typeface="Comic Sans MS" panose="030F0702030302020204" pitchFamily="66" charset="0"/>
              </a:rPr>
              <a:t>Raas</a:t>
            </a:r>
            <a:r>
              <a:rPr lang="tr-TR" sz="2400" dirty="0" smtClean="0">
                <a:latin typeface="Comic Sans MS" panose="030F0702030302020204" pitchFamily="66" charset="0"/>
              </a:rPr>
              <a:t>-</a:t>
            </a:r>
            <a:r>
              <a:rPr lang="tr-TR" sz="2400" dirty="0" err="1" smtClean="0">
                <a:latin typeface="Comic Sans MS" panose="030F0702030302020204" pitchFamily="66" charset="0"/>
              </a:rPr>
              <a:t>Roth</a:t>
            </a:r>
            <a:r>
              <a:rPr lang="tr-TR" sz="2400" dirty="0" smtClean="0">
                <a:latin typeface="Comic Sans MS" panose="030F0702030302020204" pitchFamily="66" charset="0"/>
              </a:rPr>
              <a:t> sendromu, kafa derisi-kulak-meme başı sendromu ve </a:t>
            </a:r>
            <a:r>
              <a:rPr lang="tr-TR" sz="2400" dirty="0" err="1" smtClean="0">
                <a:latin typeface="Comic Sans MS" panose="030F0702030302020204" pitchFamily="66" charset="0"/>
              </a:rPr>
              <a:t>ektodermal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latin typeface="Comic Sans MS" panose="030F0702030302020204" pitchFamily="66" charset="0"/>
              </a:rPr>
              <a:t>displazide</a:t>
            </a:r>
            <a:r>
              <a:rPr lang="tr-TR" sz="2400" dirty="0" smtClean="0">
                <a:latin typeface="Comic Sans MS" panose="030F0702030302020204" pitchFamily="66" charset="0"/>
              </a:rPr>
              <a:t>  görülebilir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http://www.elsevier.es/imatges/295/295v26n08/grande/295v26n08-90027260fig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0818" r="-4950"/>
          <a:stretch>
            <a:fillRect/>
          </a:stretch>
        </p:blipFill>
        <p:spPr bwMode="auto">
          <a:xfrm>
            <a:off x="6677978" y="1"/>
            <a:ext cx="2608930" cy="1785926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8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Meme 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Başı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Akıntıları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Meme başından akıntı </a:t>
            </a:r>
            <a:r>
              <a:rPr lang="tr-TR" sz="2400" dirty="0" err="1" smtClean="0">
                <a:latin typeface="Comic Sans MS" panose="030F0702030302020204" pitchFamily="66" charset="0"/>
              </a:rPr>
              <a:t>idiyopatik</a:t>
            </a:r>
            <a:r>
              <a:rPr lang="tr-TR" sz="2400" dirty="0" smtClean="0">
                <a:latin typeface="Comic Sans MS" panose="030F0702030302020204" pitchFamily="66" charset="0"/>
              </a:rPr>
              <a:t> olabileceği gibi, ilaçlara ve </a:t>
            </a:r>
            <a:r>
              <a:rPr lang="tr-TR" sz="2400" dirty="0" err="1" smtClean="0">
                <a:latin typeface="Comic Sans MS" panose="030F0702030302020204" pitchFamily="66" charset="0"/>
              </a:rPr>
              <a:t>nörojenik</a:t>
            </a:r>
            <a:r>
              <a:rPr lang="tr-TR" sz="2400" dirty="0" smtClean="0">
                <a:latin typeface="Comic Sans MS" panose="030F0702030302020204" pitchFamily="66" charset="0"/>
              </a:rPr>
              <a:t>, endokrinolojik ya da </a:t>
            </a:r>
            <a:r>
              <a:rPr lang="tr-TR" sz="2400" dirty="0" err="1" smtClean="0">
                <a:latin typeface="Comic Sans MS" panose="030F0702030302020204" pitchFamily="66" charset="0"/>
              </a:rPr>
              <a:t>hormonal</a:t>
            </a:r>
            <a:r>
              <a:rPr lang="tr-TR" sz="2400" dirty="0" smtClean="0">
                <a:latin typeface="Comic Sans MS" panose="030F0702030302020204" pitchFamily="66" charset="0"/>
              </a:rPr>
              <a:t> nedenlere bağlı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>
                <a:latin typeface="Comic Sans MS" panose="030F0702030302020204" pitchFamily="66" charset="0"/>
              </a:rPr>
              <a:t>Hemorajik</a:t>
            </a:r>
            <a:r>
              <a:rPr lang="tr-TR" sz="2400" dirty="0" smtClean="0">
                <a:latin typeface="Comic Sans MS" panose="030F0702030302020204" pitchFamily="66" charset="0"/>
              </a:rPr>
              <a:t> akıntı ise ergen kızlarda genellikle </a:t>
            </a:r>
            <a:r>
              <a:rPr lang="tr-TR" sz="2400" dirty="0" err="1" smtClean="0">
                <a:latin typeface="Comic Sans MS" panose="030F0702030302020204" pitchFamily="66" charset="0"/>
              </a:rPr>
              <a:t>benign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latin typeface="Comic Sans MS" panose="030F0702030302020204" pitchFamily="66" charset="0"/>
              </a:rPr>
              <a:t>intraduktal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latin typeface="Comic Sans MS" panose="030F0702030302020204" pitchFamily="66" charset="0"/>
              </a:rPr>
              <a:t>papillom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err="1" smtClean="0">
                <a:latin typeface="Comic Sans MS" panose="030F0702030302020204" pitchFamily="66" charset="0"/>
              </a:rPr>
              <a:t>Pürülan</a:t>
            </a:r>
            <a:r>
              <a:rPr lang="tr-TR" sz="2400" dirty="0" smtClean="0">
                <a:latin typeface="Comic Sans MS" panose="030F0702030302020204" pitchFamily="66" charset="0"/>
              </a:rPr>
              <a:t> akıntı ise iltihabın bir göstergesi olarak kabul edilmeli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5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</a:t>
            </a: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lesan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DSÖ: 10.-19 yaş ; Günümüzde; ……..25 yaşa uzadı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Comic Sans MS" panose="030F0702030302020204" pitchFamily="66" charset="0"/>
              </a:rPr>
              <a:t>Çocukluktan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erişkinliğe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geçiş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dönemi</a:t>
            </a:r>
            <a:endParaRPr 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Ç</a:t>
            </a:r>
            <a:r>
              <a:rPr lang="en-US" sz="2400" dirty="0" smtClean="0">
                <a:latin typeface="Comic Sans MS" panose="030F0702030302020204" pitchFamily="66" charset="0"/>
              </a:rPr>
              <a:t>ok </a:t>
            </a:r>
            <a:r>
              <a:rPr lang="tr-TR" sz="2400" dirty="0" smtClean="0">
                <a:latin typeface="Comic Sans MS" panose="030F0702030302020204" pitchFamily="66" charset="0"/>
              </a:rPr>
              <a:t>karmaşık </a:t>
            </a:r>
            <a:r>
              <a:rPr lang="en-US" sz="2400" dirty="0" err="1" smtClean="0">
                <a:latin typeface="Comic Sans MS" panose="030F0702030302020204" pitchFamily="66" charset="0"/>
              </a:rPr>
              <a:t>bir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dönem</a:t>
            </a:r>
            <a:endParaRPr 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Comic Sans MS" panose="030F0702030302020204" pitchFamily="66" charset="0"/>
              </a:rPr>
              <a:t>Fiziksel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psikolojik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sosyal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olgunlaşmanın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tamamlandığı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dönem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pubert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369627"/>
            <a:ext cx="3071802" cy="2559835"/>
          </a:xfrm>
          <a:prstGeom prst="rect">
            <a:avLst/>
          </a:prstGeom>
          <a:noFill/>
        </p:spPr>
      </p:pic>
      <p:sp>
        <p:nvSpPr>
          <p:cNvPr id="5" name="4 Oval"/>
          <p:cNvSpPr/>
          <p:nvPr/>
        </p:nvSpPr>
        <p:spPr>
          <a:xfrm>
            <a:off x="7500958" y="4429132"/>
            <a:ext cx="1000132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888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Meme Başından Akıntı Nedenleri</a:t>
            </a:r>
            <a:endParaRPr lang="tr-TR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None/>
            </a:pP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 Süt benzeri akıntı</a:t>
            </a:r>
          </a:p>
          <a:p>
            <a:pPr marL="914400" lvl="1" indent="-514350">
              <a:lnSpc>
                <a:spcPct val="120000"/>
              </a:lnSpc>
              <a:buNone/>
            </a:pPr>
            <a:r>
              <a:rPr lang="tr-TR" dirty="0" smtClean="0">
                <a:latin typeface="Comic Sans MS" panose="030F0702030302020204" pitchFamily="66" charset="0"/>
              </a:rPr>
              <a:t> Emzirme</a:t>
            </a:r>
          </a:p>
          <a:p>
            <a:pPr lvl="1">
              <a:lnSpc>
                <a:spcPct val="120000"/>
              </a:lnSpc>
              <a:buNone/>
            </a:pPr>
            <a:r>
              <a:rPr lang="tr-TR" dirty="0" smtClean="0">
                <a:latin typeface="Comic Sans MS" panose="030F0702030302020204" pitchFamily="66" charset="0"/>
              </a:rPr>
              <a:t>Meme kanseri</a:t>
            </a:r>
          </a:p>
          <a:p>
            <a:pPr lvl="1">
              <a:lnSpc>
                <a:spcPct val="120000"/>
              </a:lnSpc>
              <a:buNone/>
            </a:pPr>
            <a:r>
              <a:rPr lang="tr-TR" dirty="0" err="1" smtClean="0">
                <a:latin typeface="Comic Sans MS" panose="030F0702030302020204" pitchFamily="66" charset="0"/>
              </a:rPr>
              <a:t>Pituiter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makroadenom</a:t>
            </a:r>
            <a:endParaRPr lang="tr-TR" dirty="0" smtClean="0">
              <a:latin typeface="Comic Sans MS" panose="030F0702030302020204" pitchFamily="66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Yüksek TSH ve akromegali</a:t>
            </a:r>
          </a:p>
          <a:p>
            <a:pPr lvl="1">
              <a:lnSpc>
                <a:spcPct val="120000"/>
              </a:lnSpc>
              <a:buNone/>
            </a:pP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PRL yüksekliği</a:t>
            </a:r>
          </a:p>
          <a:p>
            <a:pPr>
              <a:lnSpc>
                <a:spcPct val="120000"/>
              </a:lnSpc>
              <a:buNone/>
            </a:pP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Sarı akıntı</a:t>
            </a:r>
          </a:p>
          <a:p>
            <a:pPr lvl="1">
              <a:lnSpc>
                <a:spcPct val="120000"/>
              </a:lnSpc>
              <a:buNone/>
            </a:pPr>
            <a:r>
              <a:rPr lang="tr-TR" dirty="0" err="1" smtClean="0">
                <a:latin typeface="Comic Sans MS" panose="030F0702030302020204" pitchFamily="66" charset="0"/>
              </a:rPr>
              <a:t>Galaktosel</a:t>
            </a:r>
            <a:endParaRPr lang="tr-TR" dirty="0" smtClean="0">
              <a:latin typeface="Comic Sans MS" panose="030F0702030302020204" pitchFamily="66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tr-TR" dirty="0" smtClean="0">
                <a:latin typeface="Comic Sans MS" panose="030F0702030302020204" pitchFamily="66" charset="0"/>
              </a:rPr>
              <a:t>Fizyolojik</a:t>
            </a:r>
          </a:p>
          <a:p>
            <a:pPr>
              <a:lnSpc>
                <a:spcPct val="120000"/>
              </a:lnSpc>
              <a:buNone/>
            </a:pP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3. </a:t>
            </a:r>
            <a:r>
              <a:rPr lang="tr-T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Seröz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veya berrak akıntı</a:t>
            </a:r>
          </a:p>
          <a:p>
            <a:pPr lvl="1">
              <a:lnSpc>
                <a:spcPct val="120000"/>
              </a:lnSpc>
              <a:buNone/>
            </a:pPr>
            <a:r>
              <a:rPr lang="tr-TR" dirty="0" smtClean="0">
                <a:latin typeface="Comic Sans MS" panose="030F0702030302020204" pitchFamily="66" charset="0"/>
              </a:rPr>
              <a:t>Fizyolojik meme kisti</a:t>
            </a:r>
          </a:p>
          <a:p>
            <a:pPr>
              <a:lnSpc>
                <a:spcPct val="120000"/>
              </a:lnSpc>
            </a:pP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4. Kanlı akıntı</a:t>
            </a:r>
          </a:p>
          <a:p>
            <a:pPr lvl="1">
              <a:lnSpc>
                <a:spcPct val="120000"/>
              </a:lnSpc>
              <a:buNone/>
            </a:pPr>
            <a:r>
              <a:rPr lang="tr-TR" dirty="0" err="1" smtClean="0">
                <a:latin typeface="Comic Sans MS" panose="030F0702030302020204" pitchFamily="66" charset="0"/>
              </a:rPr>
              <a:t>Kistik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duktal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hiperplazi</a:t>
            </a:r>
            <a:endParaRPr lang="tr-TR" dirty="0" smtClean="0">
              <a:latin typeface="Comic Sans MS" panose="030F0702030302020204" pitchFamily="66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tr-TR" dirty="0" err="1" smtClean="0">
                <a:latin typeface="Comic Sans MS" panose="030F0702030302020204" pitchFamily="66" charset="0"/>
              </a:rPr>
              <a:t>İntraduktal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papillom</a:t>
            </a:r>
            <a:endParaRPr lang="tr-TR" dirty="0" smtClean="0">
              <a:latin typeface="Comic Sans MS" panose="030F0702030302020204" pitchFamily="66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tr-TR" dirty="0" err="1" smtClean="0">
                <a:latin typeface="Comic Sans MS" panose="030F0702030302020204" pitchFamily="66" charset="0"/>
              </a:rPr>
              <a:t>Sistosarkoma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filloides</a:t>
            </a:r>
            <a:endParaRPr lang="tr-TR" dirty="0" smtClean="0">
              <a:latin typeface="Comic Sans MS" panose="030F0702030302020204" pitchFamily="66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tr-TR" dirty="0" err="1" smtClean="0">
                <a:latin typeface="Comic Sans MS" panose="030F0702030302020204" pitchFamily="66" charset="0"/>
              </a:rPr>
              <a:t>Papiller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karsinom</a:t>
            </a:r>
            <a:endParaRPr lang="tr-TR" dirty="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buNone/>
            </a:pP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5. Kahverengi akıntı</a:t>
            </a:r>
          </a:p>
          <a:p>
            <a:pPr lvl="1">
              <a:lnSpc>
                <a:spcPct val="120000"/>
              </a:lnSpc>
              <a:buNone/>
            </a:pPr>
            <a:r>
              <a:rPr lang="tr-TR" dirty="0" err="1" smtClean="0">
                <a:latin typeface="Comic Sans MS" panose="030F0702030302020204" pitchFamily="66" charset="0"/>
              </a:rPr>
              <a:t>Montgomeri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glandının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sekresyonu</a:t>
            </a:r>
            <a:endParaRPr lang="tr-TR" dirty="0" smtClean="0">
              <a:latin typeface="Comic Sans MS" panose="030F0702030302020204" pitchFamily="66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tr-TR" dirty="0" err="1" smtClean="0">
                <a:latin typeface="Comic Sans MS" panose="030F0702030302020204" pitchFamily="66" charset="0"/>
              </a:rPr>
              <a:t>İntraduktal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papillom</a:t>
            </a:r>
            <a:endParaRPr lang="tr-TR" dirty="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buNone/>
            </a:pP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6. </a:t>
            </a:r>
            <a:r>
              <a:rPr lang="tr-T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Pürülan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akıntı</a:t>
            </a:r>
          </a:p>
          <a:p>
            <a:pPr lvl="1">
              <a:lnSpc>
                <a:spcPct val="120000"/>
              </a:lnSpc>
              <a:buNone/>
            </a:pPr>
            <a:r>
              <a:rPr lang="tr-TR" dirty="0" err="1" smtClean="0">
                <a:latin typeface="Comic Sans MS" panose="030F0702030302020204" pitchFamily="66" charset="0"/>
              </a:rPr>
              <a:t>Mastit</a:t>
            </a:r>
            <a:endParaRPr lang="tr-TR" dirty="0" smtClean="0">
              <a:latin typeface="Comic Sans MS" panose="030F0702030302020204" pitchFamily="66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tr-TR" dirty="0" smtClean="0">
                <a:latin typeface="Comic Sans MS" panose="030F0702030302020204" pitchFamily="66" charset="0"/>
              </a:rPr>
              <a:t>Meme apsesi</a:t>
            </a:r>
          </a:p>
          <a:p>
            <a:pPr>
              <a:lnSpc>
                <a:spcPct val="120000"/>
              </a:lnSpc>
            </a:pPr>
            <a:endParaRPr lang="tr-T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6600" dirty="0" smtClean="0"/>
              <a:t>      </a:t>
            </a:r>
            <a:r>
              <a:rPr lang="tr-TR" sz="6600" dirty="0" err="1" smtClean="0"/>
              <a:t>Adolesanlarda</a:t>
            </a:r>
            <a:r>
              <a:rPr lang="tr-TR" sz="6600" dirty="0" smtClean="0"/>
              <a:t> Jinekolojik Problemler</a:t>
            </a:r>
            <a:endParaRPr lang="tr-TR" sz="66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332656"/>
            <a:ext cx="8435280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sz="2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Normal mest. </a:t>
            </a:r>
            <a:r>
              <a:rPr lang="tr-T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Siklus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tr-TR" sz="2800" dirty="0" smtClean="0">
                <a:latin typeface="Comic Sans MS" panose="030F0702030302020204" pitchFamily="66" charset="0"/>
              </a:rPr>
              <a:t>21-45 günde bir, 4-7 gün süren, 80ml den az kanama</a:t>
            </a:r>
          </a:p>
          <a:p>
            <a:pPr>
              <a:lnSpc>
                <a:spcPct val="150000"/>
              </a:lnSpc>
              <a:buNone/>
            </a:pPr>
            <a:r>
              <a:rPr lang="tr-T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Oligomenore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; </a:t>
            </a:r>
          </a:p>
          <a:p>
            <a:pPr>
              <a:lnSpc>
                <a:spcPct val="150000"/>
              </a:lnSpc>
              <a:buNone/>
            </a:pPr>
            <a:r>
              <a:rPr lang="tr-TR" sz="2800" dirty="0">
                <a:latin typeface="Comic Sans MS" panose="030F0702030302020204" pitchFamily="66" charset="0"/>
              </a:rPr>
              <a:t>	</a:t>
            </a:r>
            <a:r>
              <a:rPr lang="tr-TR" sz="2800" dirty="0" smtClean="0">
                <a:latin typeface="Comic Sans MS" panose="030F0702030302020204" pitchFamily="66" charset="0"/>
              </a:rPr>
              <a:t>45 günden uzun aralıklar ile oluşan düzensiz kanama</a:t>
            </a:r>
          </a:p>
          <a:p>
            <a:pPr>
              <a:lnSpc>
                <a:spcPct val="150000"/>
              </a:lnSpc>
              <a:buNone/>
            </a:pP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Ağır Kanama: </a:t>
            </a:r>
            <a:r>
              <a:rPr lang="tr-TR" sz="2800" dirty="0" smtClean="0">
                <a:latin typeface="Comic Sans MS" panose="030F0702030302020204" pitchFamily="66" charset="0"/>
              </a:rPr>
              <a:t>7 günden uzun; günde 6pedden fala kullanması, çamaşırların </a:t>
            </a:r>
            <a:r>
              <a:rPr lang="tr-TR" sz="2800" dirty="0" err="1" smtClean="0">
                <a:latin typeface="Comic Sans MS" panose="030F0702030302020204" pitchFamily="66" charset="0"/>
              </a:rPr>
              <a:t>irlenmesi</a:t>
            </a:r>
            <a:r>
              <a:rPr lang="tr-TR" sz="2800" dirty="0" smtClean="0">
                <a:latin typeface="Comic Sans MS" panose="030F0702030302020204" pitchFamily="66" charset="0"/>
              </a:rPr>
              <a:t>,günlük aktiviteyi engellemesi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AMENORE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>
                <a:latin typeface="Comic Sans MS" panose="030F0702030302020204" pitchFamily="66" charset="0"/>
              </a:rPr>
              <a:t>Menstruasyon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kanamasının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olmaması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Primer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Amenore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>
                <a:latin typeface="Comic Sans MS" panose="030F0702030302020204" pitchFamily="66" charset="0"/>
              </a:rPr>
              <a:t>* </a:t>
            </a:r>
            <a:r>
              <a:rPr lang="en-US" sz="2600" dirty="0">
                <a:latin typeface="Comic Sans MS" panose="030F0702030302020204" pitchFamily="66" charset="0"/>
              </a:rPr>
              <a:t>Pubertal </a:t>
            </a:r>
            <a:r>
              <a:rPr lang="en-US" sz="2600" dirty="0" err="1">
                <a:latin typeface="Comic Sans MS" panose="030F0702030302020204" pitchFamily="66" charset="0"/>
              </a:rPr>
              <a:t>gelişimi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başlamamış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olanlarda</a:t>
            </a:r>
            <a:r>
              <a:rPr lang="en-US" sz="2600" dirty="0">
                <a:latin typeface="Comic Sans MS" panose="030F0702030302020204" pitchFamily="66" charset="0"/>
              </a:rPr>
              <a:t> 14 </a:t>
            </a:r>
            <a:r>
              <a:rPr lang="en-US" sz="2600" dirty="0" err="1" smtClean="0">
                <a:latin typeface="Comic Sans MS" panose="030F0702030302020204" pitchFamily="66" charset="0"/>
              </a:rPr>
              <a:t>ya</a:t>
            </a:r>
            <a:r>
              <a:rPr lang="tr-TR" sz="2600" dirty="0" smtClean="0">
                <a:latin typeface="Comic Sans MS" panose="030F0702030302020204" pitchFamily="66" charset="0"/>
              </a:rPr>
              <a:t>ş</a:t>
            </a:r>
            <a:r>
              <a:rPr lang="en-US" sz="2600" dirty="0" smtClean="0">
                <a:latin typeface="Comic Sans MS" panose="030F0702030302020204" pitchFamily="66" charset="0"/>
              </a:rPr>
              <a:t>a </a:t>
            </a:r>
            <a:r>
              <a:rPr lang="en-US" sz="2600" dirty="0" err="1">
                <a:latin typeface="Comic Sans MS" panose="030F0702030302020204" pitchFamily="66" charset="0"/>
              </a:rPr>
              <a:t>kadar</a:t>
            </a:r>
            <a:endParaRPr lang="en-US" sz="2600" dirty="0">
              <a:latin typeface="Comic Sans MS" panose="030F0702030302020204" pitchFamily="66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2600" dirty="0">
                <a:latin typeface="Comic Sans MS" panose="030F0702030302020204" pitchFamily="66" charset="0"/>
              </a:rPr>
              <a:t>* Pubertal </a:t>
            </a:r>
            <a:r>
              <a:rPr lang="en-US" sz="2600" dirty="0" err="1">
                <a:latin typeface="Comic Sans MS" panose="030F0702030302020204" pitchFamily="66" charset="0"/>
              </a:rPr>
              <a:t>gelişimi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başlamış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olanlarda</a:t>
            </a:r>
            <a:r>
              <a:rPr lang="en-US" sz="2600" dirty="0">
                <a:latin typeface="Comic Sans MS" panose="030F0702030302020204" pitchFamily="66" charset="0"/>
              </a:rPr>
              <a:t> 16 </a:t>
            </a:r>
            <a:r>
              <a:rPr lang="en-US" sz="2600" dirty="0" err="1" smtClean="0">
                <a:latin typeface="Comic Sans MS" panose="030F0702030302020204" pitchFamily="66" charset="0"/>
              </a:rPr>
              <a:t>ya</a:t>
            </a:r>
            <a:r>
              <a:rPr lang="tr-TR" sz="2600" dirty="0" smtClean="0">
                <a:latin typeface="Comic Sans MS" panose="030F0702030302020204" pitchFamily="66" charset="0"/>
              </a:rPr>
              <a:t>ş</a:t>
            </a:r>
            <a:r>
              <a:rPr lang="en-US" sz="2600" dirty="0" smtClean="0">
                <a:latin typeface="Comic Sans MS" panose="030F0702030302020204" pitchFamily="66" charset="0"/>
              </a:rPr>
              <a:t>a </a:t>
            </a:r>
            <a:r>
              <a:rPr lang="en-US" sz="2600" dirty="0" err="1">
                <a:latin typeface="Comic Sans MS" panose="030F0702030302020204" pitchFamily="66" charset="0"/>
              </a:rPr>
              <a:t>kadar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 smtClean="0">
                <a:latin typeface="Comic Sans MS" panose="030F0702030302020204" pitchFamily="66" charset="0"/>
              </a:rPr>
              <a:t>menstruasyon</a:t>
            </a:r>
            <a:r>
              <a:rPr lang="tr-TR" sz="2600" dirty="0" smtClean="0">
                <a:latin typeface="Comic Sans MS" panose="030F0702030302020204" pitchFamily="66" charset="0"/>
              </a:rPr>
              <a:t> </a:t>
            </a:r>
            <a:r>
              <a:rPr lang="en-US" sz="2600" dirty="0" err="1" smtClean="0">
                <a:latin typeface="Comic Sans MS" panose="030F0702030302020204" pitchFamily="66" charset="0"/>
              </a:rPr>
              <a:t>olmaması</a:t>
            </a:r>
            <a:endParaRPr lang="en-US" sz="2600" dirty="0">
              <a:latin typeface="Comic Sans MS" panose="030F0702030302020204" pitchFamily="66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Sekonder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Amenore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2600" dirty="0">
                <a:latin typeface="Comic Sans MS" panose="030F0702030302020204" pitchFamily="66" charset="0"/>
              </a:rPr>
              <a:t>* </a:t>
            </a:r>
            <a:r>
              <a:rPr lang="en-US" sz="2600" dirty="0" err="1" smtClean="0">
                <a:latin typeface="Comic Sans MS" panose="030F0702030302020204" pitchFamily="66" charset="0"/>
              </a:rPr>
              <a:t>Menarştan</a:t>
            </a:r>
            <a:r>
              <a:rPr lang="tr-TR" sz="2600" dirty="0" smtClean="0">
                <a:latin typeface="Comic Sans MS" panose="030F0702030302020204" pitchFamily="66" charset="0"/>
              </a:rPr>
              <a:t> sonra</a:t>
            </a:r>
            <a:r>
              <a:rPr lang="en-US" sz="2600" dirty="0" smtClean="0">
                <a:latin typeface="Comic Sans MS" panose="030F0702030302020204" pitchFamily="66" charset="0"/>
              </a:rPr>
              <a:t> </a:t>
            </a:r>
            <a:r>
              <a:rPr lang="en-US" sz="2600" dirty="0">
                <a:latin typeface="Comic Sans MS" panose="030F0702030302020204" pitchFamily="66" charset="0"/>
              </a:rPr>
              <a:t>18 ay </a:t>
            </a:r>
            <a:r>
              <a:rPr lang="tr-TR" sz="2600" dirty="0" smtClean="0">
                <a:latin typeface="Comic Sans MS" panose="030F0702030302020204" pitchFamily="66" charset="0"/>
              </a:rPr>
              <a:t>adet görmeme</a:t>
            </a:r>
            <a:endParaRPr lang="en-US" sz="2600" dirty="0">
              <a:latin typeface="Comic Sans MS" panose="030F0702030302020204" pitchFamily="66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2600" dirty="0">
                <a:latin typeface="Comic Sans MS" panose="030F0702030302020204" pitchFamily="66" charset="0"/>
              </a:rPr>
              <a:t>* </a:t>
            </a:r>
            <a:r>
              <a:rPr lang="tr-TR" sz="2600" dirty="0" smtClean="0">
                <a:latin typeface="Comic Sans MS" panose="030F0702030302020204" pitchFamily="66" charset="0"/>
              </a:rPr>
              <a:t>Düzenli</a:t>
            </a:r>
            <a:r>
              <a:rPr lang="en-US" sz="2600" dirty="0" smtClean="0">
                <a:latin typeface="Comic Sans MS" panose="030F0702030302020204" pitchFamily="66" charset="0"/>
              </a:rPr>
              <a:t> </a:t>
            </a:r>
            <a:r>
              <a:rPr lang="tr-TR" sz="2600" dirty="0" err="1" smtClean="0">
                <a:latin typeface="Comic Sans MS" panose="030F0702030302020204" pitchFamily="66" charset="0"/>
              </a:rPr>
              <a:t>menstruasyon</a:t>
            </a:r>
            <a:r>
              <a:rPr lang="tr-TR" sz="2600" dirty="0" smtClean="0">
                <a:latin typeface="Comic Sans MS" panose="030F0702030302020204" pitchFamily="66" charset="0"/>
              </a:rPr>
              <a:t> olanlarda,</a:t>
            </a:r>
            <a:r>
              <a:rPr lang="en-US" sz="2600" dirty="0" smtClean="0">
                <a:latin typeface="Comic Sans MS" panose="030F0702030302020204" pitchFamily="66" charset="0"/>
              </a:rPr>
              <a:t> </a:t>
            </a:r>
            <a:r>
              <a:rPr lang="tr-TR" sz="2600" dirty="0" smtClean="0">
                <a:latin typeface="Comic Sans MS" panose="030F0702030302020204" pitchFamily="66" charset="0"/>
              </a:rPr>
              <a:t>3</a:t>
            </a:r>
            <a:r>
              <a:rPr lang="en-US" sz="2600" dirty="0" smtClean="0">
                <a:latin typeface="Comic Sans MS" panose="030F0702030302020204" pitchFamily="66" charset="0"/>
              </a:rPr>
              <a:t> </a:t>
            </a:r>
            <a:r>
              <a:rPr lang="en-US" sz="2600" dirty="0">
                <a:latin typeface="Comic Sans MS" panose="030F0702030302020204" pitchFamily="66" charset="0"/>
              </a:rPr>
              <a:t>ay </a:t>
            </a:r>
            <a:r>
              <a:rPr lang="tr-TR" sz="2600" dirty="0" smtClean="0">
                <a:latin typeface="Comic Sans MS" panose="030F0702030302020204" pitchFamily="66" charset="0"/>
              </a:rPr>
              <a:t>adet görmeme</a:t>
            </a:r>
            <a:endParaRPr lang="en-US" sz="2600" dirty="0">
              <a:latin typeface="Comic Sans MS" panose="030F0702030302020204" pitchFamily="66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2600" dirty="0">
                <a:latin typeface="Comic Sans MS" panose="030F0702030302020204" pitchFamily="66" charset="0"/>
              </a:rPr>
              <a:t>* </a:t>
            </a:r>
            <a:r>
              <a:rPr lang="en-US" sz="2600" dirty="0" err="1">
                <a:latin typeface="Comic Sans MS" panose="030F0702030302020204" pitchFamily="66" charset="0"/>
              </a:rPr>
              <a:t>Oligomenore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 smtClean="0">
                <a:latin typeface="Comic Sans MS" panose="030F0702030302020204" pitchFamily="66" charset="0"/>
              </a:rPr>
              <a:t>durumunda</a:t>
            </a:r>
            <a:r>
              <a:rPr lang="en-US" sz="2600" dirty="0" smtClean="0">
                <a:latin typeface="Comic Sans MS" panose="030F0702030302020204" pitchFamily="66" charset="0"/>
              </a:rPr>
              <a:t>,</a:t>
            </a:r>
            <a:r>
              <a:rPr lang="tr-TR" sz="2600" dirty="0" smtClean="0">
                <a:latin typeface="Comic Sans MS" panose="030F0702030302020204" pitchFamily="66" charset="0"/>
              </a:rPr>
              <a:t> </a:t>
            </a:r>
            <a:r>
              <a:rPr lang="en-US" sz="2600" dirty="0" err="1" smtClean="0">
                <a:latin typeface="Comic Sans MS" panose="030F0702030302020204" pitchFamily="66" charset="0"/>
              </a:rPr>
              <a:t>ardı</a:t>
            </a:r>
            <a:r>
              <a:rPr lang="tr-TR" sz="2600" dirty="0" smtClean="0">
                <a:latin typeface="Comic Sans MS" panose="030F0702030302020204" pitchFamily="66" charset="0"/>
              </a:rPr>
              <a:t>ş</a:t>
            </a:r>
            <a:r>
              <a:rPr lang="en-US" sz="2600" dirty="0" err="1" smtClean="0">
                <a:latin typeface="Comic Sans MS" panose="030F0702030302020204" pitchFamily="66" charset="0"/>
              </a:rPr>
              <a:t>ık</a:t>
            </a:r>
            <a:r>
              <a:rPr lang="en-US" sz="2600" dirty="0" smtClean="0">
                <a:latin typeface="Comic Sans MS" panose="030F0702030302020204" pitchFamily="66" charset="0"/>
              </a:rPr>
              <a:t> </a:t>
            </a:r>
            <a:r>
              <a:rPr lang="en-US" sz="2600" dirty="0">
                <a:latin typeface="Comic Sans MS" panose="030F0702030302020204" pitchFamily="66" charset="0"/>
              </a:rPr>
              <a:t>3 </a:t>
            </a:r>
            <a:r>
              <a:rPr lang="en-US" sz="2600" dirty="0" err="1">
                <a:latin typeface="Comic Sans MS" panose="030F0702030302020204" pitchFamily="66" charset="0"/>
              </a:rPr>
              <a:t>adet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döneminde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menstruasyon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 smtClean="0">
                <a:latin typeface="Comic Sans MS" panose="030F0702030302020204" pitchFamily="66" charset="0"/>
              </a:rPr>
              <a:t>olmaması</a:t>
            </a:r>
            <a:endParaRPr lang="en-US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1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Anormal </a:t>
            </a:r>
            <a:r>
              <a:rPr lang="tr-TR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Uterin</a:t>
            </a:r>
            <a:r>
              <a:rPr lang="tr-T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Kanamalar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2400" dirty="0" err="1" smtClean="0">
                <a:latin typeface="Comic Sans MS" panose="030F0702030302020204" pitchFamily="66" charset="0"/>
              </a:rPr>
              <a:t>Adolesanda</a:t>
            </a:r>
            <a:r>
              <a:rPr lang="tr-TR" sz="2400" dirty="0" smtClean="0">
                <a:latin typeface="Comic Sans MS" panose="030F0702030302020204" pitchFamily="66" charset="0"/>
              </a:rPr>
              <a:t> sık görülür</a:t>
            </a:r>
          </a:p>
          <a:p>
            <a:pPr>
              <a:lnSpc>
                <a:spcPct val="150000"/>
              </a:lnSpc>
              <a:buNone/>
            </a:pPr>
            <a:r>
              <a:rPr lang="tr-TR" sz="2400" dirty="0" smtClean="0">
                <a:latin typeface="Comic Sans MS" panose="030F0702030302020204" pitchFamily="66" charset="0"/>
              </a:rPr>
              <a:t>Anatomik veya organik bir problem olmaksızın görülen anormal </a:t>
            </a:r>
            <a:r>
              <a:rPr lang="tr-TR" sz="2400" dirty="0" err="1" smtClean="0">
                <a:latin typeface="Comic Sans MS" panose="030F0702030302020204" pitchFamily="66" charset="0"/>
              </a:rPr>
              <a:t>uterus</a:t>
            </a:r>
            <a:r>
              <a:rPr lang="tr-TR" sz="2400" dirty="0" smtClean="0">
                <a:latin typeface="Comic Sans MS" panose="030F0702030302020204" pitchFamily="66" charset="0"/>
              </a:rPr>
              <a:t> kanamalarıdır</a:t>
            </a:r>
          </a:p>
          <a:p>
            <a:pPr>
              <a:buNone/>
            </a:pPr>
            <a:r>
              <a:rPr lang="tr-TR" sz="2400" dirty="0" smtClean="0">
                <a:latin typeface="Comic Sans MS" panose="030F0702030302020204" pitchFamily="66" charset="0"/>
              </a:rPr>
              <a:t>HHO aks </a:t>
            </a:r>
            <a:r>
              <a:rPr lang="tr-TR" sz="2400" dirty="0" err="1" smtClean="0">
                <a:latin typeface="Comic Sans MS" panose="030F0702030302020204" pitchFamily="66" charset="0"/>
              </a:rPr>
              <a:t>immaturasyonu</a:t>
            </a:r>
            <a:r>
              <a:rPr lang="tr-TR" sz="2400" dirty="0" smtClean="0">
                <a:latin typeface="Comic Sans MS" panose="030F0702030302020204" pitchFamily="66" charset="0"/>
              </a:rPr>
              <a:t> sonucu </a:t>
            </a:r>
            <a:r>
              <a:rPr lang="tr-TR" sz="2400" dirty="0" err="1" smtClean="0">
                <a:latin typeface="Comic Sans MS" panose="030F0702030302020204" pitchFamily="66" charset="0"/>
              </a:rPr>
              <a:t>anovulasyona</a:t>
            </a:r>
            <a:r>
              <a:rPr lang="tr-TR" sz="2400" dirty="0" smtClean="0">
                <a:latin typeface="Comic Sans MS" panose="030F0702030302020204" pitchFamily="66" charset="0"/>
              </a:rPr>
              <a:t> bağlı olur</a:t>
            </a:r>
          </a:p>
          <a:p>
            <a:pPr>
              <a:buNone/>
            </a:pPr>
            <a:r>
              <a:rPr lang="tr-TR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Siklusun</a:t>
            </a:r>
            <a:r>
              <a:rPr lang="tr-TR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aralığı, süresi ve kanama miktarı anormaldir</a:t>
            </a:r>
          </a:p>
          <a:p>
            <a:pPr>
              <a:buNone/>
            </a:pPr>
            <a:r>
              <a:rPr lang="tr-TR" sz="2400" dirty="0" err="1" smtClean="0">
                <a:latin typeface="Comic Sans MS" panose="030F0702030302020204" pitchFamily="66" charset="0"/>
              </a:rPr>
              <a:t>Menarştan</a:t>
            </a:r>
            <a:r>
              <a:rPr lang="tr-TR" sz="2400" dirty="0" smtClean="0">
                <a:latin typeface="Comic Sans MS" panose="030F0702030302020204" pitchFamily="66" charset="0"/>
              </a:rPr>
              <a:t> sonraki ilk iki yılda sıktır, beş yıla kadar uzayabilir</a:t>
            </a:r>
          </a:p>
          <a:p>
            <a:pPr>
              <a:buNone/>
            </a:pPr>
            <a:r>
              <a:rPr lang="tr-TR" sz="2400" dirty="0" smtClean="0">
                <a:latin typeface="Comic Sans MS" panose="030F0702030302020204" pitchFamily="66" charset="0"/>
              </a:rPr>
              <a:t>Ayırıcı tanıda kanama </a:t>
            </a:r>
            <a:r>
              <a:rPr lang="tr-TR" sz="2400" dirty="0" err="1" smtClean="0">
                <a:latin typeface="Comic Sans MS" panose="030F0702030302020204" pitchFamily="66" charset="0"/>
              </a:rPr>
              <a:t>diyatezleri</a:t>
            </a:r>
            <a:r>
              <a:rPr lang="tr-TR" sz="2400" dirty="0" smtClean="0">
                <a:latin typeface="Comic Sans MS" panose="030F0702030302020204" pitchFamily="66" charset="0"/>
              </a:rPr>
              <a:t> düşünülmeli </a:t>
            </a:r>
            <a:r>
              <a:rPr lang="tr-TR" sz="2000" dirty="0" smtClean="0">
                <a:latin typeface="Comic Sans MS" panose="030F0702030302020204" pitchFamily="66" charset="0"/>
              </a:rPr>
              <a:t>(özellikle </a:t>
            </a:r>
            <a:r>
              <a:rPr lang="tr-TR" sz="2000" dirty="0" err="1" smtClean="0">
                <a:latin typeface="Comic Sans MS" panose="030F0702030302020204" pitchFamily="66" charset="0"/>
              </a:rPr>
              <a:t>menarştan</a:t>
            </a:r>
            <a:r>
              <a:rPr lang="tr-TR" sz="2000" dirty="0" smtClean="0">
                <a:latin typeface="Comic Sans MS" panose="030F0702030302020204" pitchFamily="66" charset="0"/>
              </a:rPr>
              <a:t> itibaren fala miktarda kanıyorsa)</a:t>
            </a:r>
          </a:p>
          <a:p>
            <a:pPr>
              <a:buNone/>
            </a:pPr>
            <a:r>
              <a:rPr lang="tr-TR" sz="2400" dirty="0" smtClean="0">
                <a:latin typeface="Comic Sans MS" panose="030F0702030302020204" pitchFamily="66" charset="0"/>
              </a:rPr>
              <a:t>Belirgin anemi yoksa tedavi gerekmez. Anemi varlığında demir ve oral </a:t>
            </a:r>
            <a:r>
              <a:rPr lang="tr-TR" sz="2400" dirty="0" err="1" smtClean="0">
                <a:latin typeface="Comic Sans MS" panose="030F0702030302020204" pitchFamily="66" charset="0"/>
              </a:rPr>
              <a:t>kontraseptifler</a:t>
            </a:r>
            <a:r>
              <a:rPr lang="tr-TR" sz="2400" dirty="0" smtClean="0">
                <a:latin typeface="Comic Sans MS" panose="030F0702030302020204" pitchFamily="66" charset="0"/>
              </a:rPr>
              <a:t> kullanılır</a:t>
            </a:r>
          </a:p>
          <a:p>
            <a:pPr>
              <a:buNone/>
            </a:pPr>
            <a:r>
              <a:rPr lang="tr-TR" sz="2400" dirty="0" err="1" smtClean="0">
                <a:latin typeface="Comic Sans MS" panose="030F0702030302020204" pitchFamily="66" charset="0"/>
              </a:rPr>
              <a:t>Hg</a:t>
            </a:r>
            <a:r>
              <a:rPr lang="tr-TR" sz="2400" dirty="0" smtClean="0">
                <a:latin typeface="Comic Sans MS" panose="030F0702030302020204" pitchFamily="66" charset="0"/>
              </a:rPr>
              <a:t>&lt; 10gr/</a:t>
            </a:r>
            <a:r>
              <a:rPr lang="tr-TR" sz="2400" dirty="0" err="1" smtClean="0">
                <a:latin typeface="Comic Sans MS" panose="030F0702030302020204" pitchFamily="66" charset="0"/>
              </a:rPr>
              <a:t>dl</a:t>
            </a:r>
            <a:r>
              <a:rPr lang="tr-TR" sz="2400" dirty="0" smtClean="0">
                <a:latin typeface="Comic Sans MS" panose="030F0702030302020204" pitchFamily="66" charset="0"/>
              </a:rPr>
              <a:t> hastaneye yatırarak tedavi önerilir</a:t>
            </a:r>
          </a:p>
          <a:p>
            <a:pPr>
              <a:buNone/>
            </a:pPr>
            <a:r>
              <a:rPr lang="tr-TR" sz="2400" dirty="0" smtClean="0">
                <a:latin typeface="Comic Sans MS" panose="030F0702030302020204" pitchFamily="66" charset="0"/>
              </a:rPr>
              <a:t>  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8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83726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C00000"/>
                </a:solidFill>
              </a:rPr>
              <a:t>       Anormal </a:t>
            </a:r>
            <a:r>
              <a:rPr lang="tr-TR" sz="4000" dirty="0" err="1" smtClean="0">
                <a:solidFill>
                  <a:srgbClr val="C00000"/>
                </a:solidFill>
              </a:rPr>
              <a:t>Uterin</a:t>
            </a:r>
            <a:r>
              <a:rPr lang="tr-TR" sz="4000" dirty="0" smtClean="0">
                <a:solidFill>
                  <a:srgbClr val="C00000"/>
                </a:solidFill>
              </a:rPr>
              <a:t> Kanama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550" y="1816609"/>
            <a:ext cx="7200900" cy="39745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r-TR" sz="3200" b="1" dirty="0" smtClean="0"/>
              <a:t>Aralık: 21 günden kısa</a:t>
            </a:r>
          </a:p>
          <a:p>
            <a:pPr>
              <a:buNone/>
            </a:pPr>
            <a:r>
              <a:rPr lang="tr-TR" sz="3200" b="1" dirty="0" smtClean="0"/>
              <a:t>               45 günden uzun</a:t>
            </a:r>
          </a:p>
          <a:p>
            <a:r>
              <a:rPr lang="tr-TR" sz="3200" b="1" dirty="0" smtClean="0"/>
              <a:t>Süre: &gt;7 gün</a:t>
            </a:r>
          </a:p>
          <a:p>
            <a:r>
              <a:rPr lang="tr-TR" sz="3200" b="1" dirty="0" smtClean="0"/>
              <a:t>Kanama miktarı: &gt; 80 ml</a:t>
            </a:r>
          </a:p>
          <a:p>
            <a:endParaRPr lang="tr-TR" sz="3200" b="1" dirty="0" smtClean="0"/>
          </a:p>
          <a:p>
            <a:pPr>
              <a:buNone/>
            </a:pPr>
            <a:r>
              <a:rPr lang="tr-TR" sz="3200" b="1" dirty="0" smtClean="0"/>
              <a:t>                                  </a:t>
            </a:r>
            <a:r>
              <a:rPr lang="tr-TR" sz="6600" b="1" dirty="0" smtClean="0">
                <a:solidFill>
                  <a:schemeClr val="accent1"/>
                </a:solidFill>
              </a:rPr>
              <a:t>AUK</a:t>
            </a:r>
          </a:p>
          <a:p>
            <a:endParaRPr lang="tr-TR" sz="3200" b="1" dirty="0"/>
          </a:p>
        </p:txBody>
      </p:sp>
      <p:sp>
        <p:nvSpPr>
          <p:cNvPr id="4" name="3 Sola Bükülü Ok"/>
          <p:cNvSpPr/>
          <p:nvPr/>
        </p:nvSpPr>
        <p:spPr>
          <a:xfrm>
            <a:off x="5652120" y="1926336"/>
            <a:ext cx="1059576" cy="30148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60933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     </a:t>
            </a:r>
            <a:r>
              <a:rPr lang="tr-TR" dirty="0" err="1" smtClean="0"/>
              <a:t>Anovulatuar</a:t>
            </a:r>
            <a:r>
              <a:rPr lang="tr-TR" dirty="0" smtClean="0"/>
              <a:t> </a:t>
            </a:r>
            <a:r>
              <a:rPr lang="tr-TR" dirty="0" err="1" smtClean="0"/>
              <a:t>Uterin</a:t>
            </a:r>
            <a:r>
              <a:rPr lang="tr-TR" dirty="0" smtClean="0"/>
              <a:t> Kanama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5777"/>
            <a:ext cx="7704906" cy="45354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2400" dirty="0" smtClean="0"/>
              <a:t>  Anormal </a:t>
            </a:r>
            <a:r>
              <a:rPr lang="tr-TR" sz="2400" dirty="0"/>
              <a:t>uterin kanamaların </a:t>
            </a:r>
            <a:r>
              <a:rPr lang="tr-TR" sz="2400" dirty="0" err="1" smtClean="0"/>
              <a:t>adolesanlardaki</a:t>
            </a:r>
            <a:r>
              <a:rPr lang="tr-TR" sz="2400" dirty="0" smtClean="0"/>
              <a:t> en </a:t>
            </a:r>
            <a:r>
              <a:rPr lang="tr-TR" sz="2400" dirty="0"/>
              <a:t>sık nedeni </a:t>
            </a:r>
            <a:r>
              <a:rPr lang="tr-TR" sz="24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tr-TR" sz="2400" dirty="0" smtClean="0"/>
              <a:t>                    </a:t>
            </a:r>
            <a:r>
              <a:rPr lang="tr-TR" sz="2400" b="1" dirty="0" err="1" smtClean="0"/>
              <a:t>anovulatuar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uterin</a:t>
            </a:r>
            <a:r>
              <a:rPr lang="tr-TR" sz="2400" b="1" dirty="0" smtClean="0"/>
              <a:t> kanama</a:t>
            </a:r>
            <a:endParaRPr lang="tr-TR" sz="2400" b="1" dirty="0"/>
          </a:p>
          <a:p>
            <a:pPr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chemeClr val="tx2"/>
                </a:solidFill>
              </a:rPr>
              <a:t>          </a:t>
            </a:r>
          </a:p>
          <a:p>
            <a:pPr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chemeClr val="tx2"/>
                </a:solidFill>
              </a:rPr>
              <a:t>              </a:t>
            </a:r>
            <a:r>
              <a:rPr lang="tr-TR" sz="2400" b="1" dirty="0" err="1" smtClean="0">
                <a:solidFill>
                  <a:schemeClr val="tx2"/>
                </a:solidFill>
              </a:rPr>
              <a:t>İmmatur</a:t>
            </a:r>
            <a:r>
              <a:rPr lang="tr-TR" sz="2400" b="1" dirty="0" smtClean="0">
                <a:solidFill>
                  <a:schemeClr val="tx2"/>
                </a:solidFill>
              </a:rPr>
              <a:t> </a:t>
            </a:r>
            <a:r>
              <a:rPr lang="tr-TR" sz="2400" b="1" dirty="0" err="1" smtClean="0">
                <a:solidFill>
                  <a:schemeClr val="tx2"/>
                </a:solidFill>
              </a:rPr>
              <a:t>hipotalamo</a:t>
            </a:r>
            <a:r>
              <a:rPr lang="tr-TR" sz="2400" b="1" dirty="0" smtClean="0">
                <a:solidFill>
                  <a:schemeClr val="tx2"/>
                </a:solidFill>
              </a:rPr>
              <a:t>-</a:t>
            </a:r>
            <a:r>
              <a:rPr lang="tr-TR" sz="2400" b="1" dirty="0" err="1" smtClean="0">
                <a:solidFill>
                  <a:schemeClr val="tx2"/>
                </a:solidFill>
              </a:rPr>
              <a:t>hipofizer</a:t>
            </a:r>
            <a:r>
              <a:rPr lang="tr-TR" sz="2400" b="1" dirty="0" smtClean="0">
                <a:solidFill>
                  <a:schemeClr val="tx2"/>
                </a:solidFill>
              </a:rPr>
              <a:t>-</a:t>
            </a:r>
            <a:r>
              <a:rPr lang="tr-TR" sz="2400" b="1" dirty="0" err="1" smtClean="0">
                <a:solidFill>
                  <a:schemeClr val="tx2"/>
                </a:solidFill>
              </a:rPr>
              <a:t>ovaryan</a:t>
            </a:r>
            <a:r>
              <a:rPr lang="tr-TR" sz="2400" b="1" dirty="0" smtClean="0">
                <a:solidFill>
                  <a:schemeClr val="tx2"/>
                </a:solidFill>
              </a:rPr>
              <a:t> aks</a:t>
            </a:r>
          </a:p>
          <a:p>
            <a:pPr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chemeClr val="tx2"/>
                </a:solidFill>
              </a:rPr>
              <a:t>                          Fizyolojik bir geçiş süreci</a:t>
            </a:r>
          </a:p>
          <a:p>
            <a:pPr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chemeClr val="tx2"/>
                </a:solidFill>
              </a:rPr>
              <a:t>              </a:t>
            </a:r>
            <a:r>
              <a:rPr lang="tr-TR" sz="2400" b="1" dirty="0" err="1" smtClean="0">
                <a:solidFill>
                  <a:schemeClr val="tx2"/>
                </a:solidFill>
              </a:rPr>
              <a:t>Menarştan</a:t>
            </a:r>
            <a:r>
              <a:rPr lang="tr-TR" sz="2400" b="1" dirty="0" smtClean="0">
                <a:solidFill>
                  <a:schemeClr val="tx2"/>
                </a:solidFill>
              </a:rPr>
              <a:t> sonraki ilk 2 yıl sık (1….5 yıl)</a:t>
            </a:r>
            <a:endParaRPr lang="tr-TR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Aşağı Ok"/>
          <p:cNvSpPr/>
          <p:nvPr/>
        </p:nvSpPr>
        <p:spPr>
          <a:xfrm>
            <a:off x="3707904" y="2636912"/>
            <a:ext cx="363474" cy="743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8515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70315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AUK- İlk Değerlendirme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          </a:t>
            </a:r>
            <a:r>
              <a:rPr lang="tr-TR" sz="3600" dirty="0" err="1" smtClean="0">
                <a:solidFill>
                  <a:srgbClr val="C00000"/>
                </a:solidFill>
              </a:rPr>
              <a:t>Hemodinamik</a:t>
            </a:r>
            <a:r>
              <a:rPr lang="tr-TR" sz="3600" dirty="0" smtClean="0">
                <a:solidFill>
                  <a:srgbClr val="C00000"/>
                </a:solidFill>
              </a:rPr>
              <a:t> </a:t>
            </a:r>
            <a:r>
              <a:rPr lang="tr-TR" sz="3600" dirty="0" err="1" smtClean="0">
                <a:solidFill>
                  <a:srgbClr val="C00000"/>
                </a:solidFill>
              </a:rPr>
              <a:t>stabiliteyi</a:t>
            </a:r>
            <a:r>
              <a:rPr lang="tr-TR" sz="3600" dirty="0" smtClean="0">
                <a:solidFill>
                  <a:srgbClr val="C00000"/>
                </a:solidFill>
              </a:rPr>
              <a:t> değerlendir !!!!</a:t>
            </a:r>
          </a:p>
          <a:p>
            <a:r>
              <a:rPr lang="tr-TR" sz="3000" b="1" dirty="0" err="1" smtClean="0">
                <a:solidFill>
                  <a:srgbClr val="002060"/>
                </a:solidFill>
              </a:rPr>
              <a:t>Hemodinamik</a:t>
            </a:r>
            <a:r>
              <a:rPr lang="tr-TR" sz="3000" b="1" dirty="0" smtClean="0">
                <a:solidFill>
                  <a:srgbClr val="002060"/>
                </a:solidFill>
              </a:rPr>
              <a:t> olarak </a:t>
            </a:r>
            <a:r>
              <a:rPr lang="tr-TR" sz="3000" b="1" dirty="0" err="1" smtClean="0">
                <a:solidFill>
                  <a:srgbClr val="002060"/>
                </a:solidFill>
              </a:rPr>
              <a:t>unstabil</a:t>
            </a:r>
            <a:r>
              <a:rPr lang="tr-TR" sz="3000" b="1" dirty="0" smtClean="0">
                <a:solidFill>
                  <a:srgbClr val="002060"/>
                </a:solidFill>
              </a:rPr>
              <a:t> (hipotansiyon, taşikardi, </a:t>
            </a:r>
            <a:r>
              <a:rPr lang="tr-TR" sz="3000" b="1" dirty="0" err="1" smtClean="0">
                <a:solidFill>
                  <a:srgbClr val="002060"/>
                </a:solidFill>
              </a:rPr>
              <a:t>ortostatik</a:t>
            </a:r>
            <a:r>
              <a:rPr lang="tr-TR" sz="3000" b="1" dirty="0" smtClean="0">
                <a:solidFill>
                  <a:srgbClr val="002060"/>
                </a:solidFill>
              </a:rPr>
              <a:t>)                  </a:t>
            </a:r>
          </a:p>
          <a:p>
            <a:pPr>
              <a:buNone/>
            </a:pPr>
            <a:r>
              <a:rPr lang="tr-TR" sz="3000" dirty="0" smtClean="0"/>
              <a:t>     Hastaneye yatış, kan transfüzyon hazırlığı..</a:t>
            </a:r>
          </a:p>
          <a:p>
            <a:r>
              <a:rPr lang="tr-TR" sz="3000" dirty="0" err="1" smtClean="0"/>
              <a:t>Hg</a:t>
            </a:r>
            <a:r>
              <a:rPr lang="tr-TR" sz="3000" dirty="0" smtClean="0"/>
              <a:t>&lt; 7gr/</a:t>
            </a:r>
            <a:r>
              <a:rPr lang="tr-TR" sz="3000" dirty="0" err="1" smtClean="0"/>
              <a:t>dl</a:t>
            </a:r>
            <a:r>
              <a:rPr lang="tr-TR" sz="3000" dirty="0" smtClean="0"/>
              <a:t> ise hastaneye yatır</a:t>
            </a:r>
          </a:p>
          <a:p>
            <a:r>
              <a:rPr lang="tr-TR" sz="3000" dirty="0" err="1" smtClean="0"/>
              <a:t>Hg</a:t>
            </a:r>
            <a:r>
              <a:rPr lang="tr-TR" sz="3000" dirty="0" smtClean="0"/>
              <a:t> &lt;10 gr/</a:t>
            </a:r>
            <a:r>
              <a:rPr lang="tr-TR" sz="3000" dirty="0" err="1" smtClean="0"/>
              <a:t>dl</a:t>
            </a:r>
            <a:r>
              <a:rPr lang="tr-TR" sz="3000" dirty="0" smtClean="0"/>
              <a:t> ise hastaneye yatabilir veya telefon ile sık kontrol                                </a:t>
            </a:r>
          </a:p>
          <a:p>
            <a:r>
              <a:rPr lang="tr-TR" sz="3000" dirty="0" err="1" smtClean="0"/>
              <a:t>Hemodinamik</a:t>
            </a:r>
            <a:r>
              <a:rPr lang="tr-TR" sz="3000" dirty="0" smtClean="0"/>
              <a:t> olarak </a:t>
            </a:r>
            <a:r>
              <a:rPr lang="tr-TR" sz="3000" dirty="0" err="1" smtClean="0"/>
              <a:t>stabl</a:t>
            </a:r>
            <a:r>
              <a:rPr lang="tr-TR" sz="3000" dirty="0" smtClean="0"/>
              <a:t> ise veya </a:t>
            </a:r>
            <a:r>
              <a:rPr lang="tr-TR" sz="3000" dirty="0" err="1" smtClean="0"/>
              <a:t>Hg</a:t>
            </a:r>
            <a:r>
              <a:rPr lang="tr-TR" sz="3000" dirty="0" smtClean="0"/>
              <a:t>&gt;10gr/</a:t>
            </a:r>
            <a:r>
              <a:rPr lang="tr-TR" sz="3000" dirty="0" err="1" smtClean="0"/>
              <a:t>dl</a:t>
            </a:r>
            <a:r>
              <a:rPr lang="tr-TR" sz="3000" dirty="0" smtClean="0"/>
              <a:t> ise ileri inceleme</a:t>
            </a:r>
          </a:p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478699" cy="770143"/>
          </a:xfrm>
        </p:spPr>
        <p:txBody>
          <a:bodyPr/>
          <a:lstStyle/>
          <a:p>
            <a:r>
              <a:rPr lang="tr-TR" dirty="0" smtClean="0"/>
              <a:t>Kanama Yoğunluğu</a:t>
            </a:r>
            <a:endParaRPr lang="en-US" dirty="0"/>
          </a:p>
        </p:txBody>
      </p:sp>
      <p:graphicFrame>
        <p:nvGraphicFramePr>
          <p:cNvPr id="5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46398763"/>
              </p:ext>
            </p:extLst>
          </p:nvPr>
        </p:nvGraphicFramePr>
        <p:xfrm>
          <a:off x="1031874" y="1646239"/>
          <a:ext cx="6704566" cy="438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1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58607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KATAGORİ (kanama)</a:t>
                      </a:r>
                    </a:p>
                    <a:p>
                      <a:endParaRPr lang="tr-T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  KLİNİK VE LAB. ÖZELLİK</a:t>
                      </a:r>
                      <a:endParaRPr lang="tr-TR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136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HAFİF</a:t>
                      </a:r>
                      <a:endParaRPr lang="tr-T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Anormal</a:t>
                      </a:r>
                      <a:r>
                        <a:rPr lang="tr-TR" baseline="0" dirty="0" smtClean="0"/>
                        <a:t> kanama dışında özellik yok. </a:t>
                      </a:r>
                      <a:r>
                        <a:rPr lang="tr-TR" baseline="0" dirty="0" err="1" smtClean="0"/>
                        <a:t>Hg</a:t>
                      </a:r>
                      <a:r>
                        <a:rPr lang="tr-TR" baseline="0" dirty="0" smtClean="0"/>
                        <a:t>&gt;12g/</a:t>
                      </a:r>
                      <a:r>
                        <a:rPr lang="tr-TR" baseline="0" dirty="0" err="1" smtClean="0"/>
                        <a:t>dl</a:t>
                      </a:r>
                      <a:endParaRPr lang="tr-TR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136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ORTA</a:t>
                      </a:r>
                      <a:endParaRPr lang="tr-T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baseline="0" dirty="0" smtClean="0"/>
                        <a:t>Hg:10-12g/dl , klinik </a:t>
                      </a:r>
                      <a:r>
                        <a:rPr lang="tr-TR" baseline="0" dirty="0" err="1" smtClean="0"/>
                        <a:t>stabl</a:t>
                      </a:r>
                      <a:endParaRPr lang="tr-TR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136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AĞIR</a:t>
                      </a:r>
                      <a:endParaRPr lang="tr-T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Hg: 8-10gr/dl, </a:t>
                      </a:r>
                      <a:r>
                        <a:rPr lang="tr-TR" dirty="0" err="1" smtClean="0"/>
                        <a:t>Hemodinamik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stabl</a:t>
                      </a:r>
                      <a:endParaRPr lang="tr-TR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136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ÇOK AĞIR</a:t>
                      </a:r>
                      <a:endParaRPr lang="tr-T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Hg&lt;7gr/dl , </a:t>
                      </a:r>
                      <a:r>
                        <a:rPr lang="tr-TR" dirty="0" err="1" smtClean="0"/>
                        <a:t>Hemodinami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anstabl</a:t>
                      </a:r>
                      <a:endParaRPr lang="tr-TR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556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646853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Laboratuvar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550" y="1325367"/>
            <a:ext cx="7658742" cy="48288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2400" dirty="0" smtClean="0"/>
              <a:t>Öykü ve Fizik Muayeneden elde edilen verilere göre </a:t>
            </a:r>
            <a:r>
              <a:rPr lang="tr-TR" sz="2400" dirty="0" err="1" smtClean="0"/>
              <a:t>Lab</a:t>
            </a:r>
            <a:r>
              <a:rPr lang="tr-TR" sz="2400" dirty="0" smtClean="0"/>
              <a:t> testi istenir</a:t>
            </a:r>
          </a:p>
          <a:p>
            <a:r>
              <a:rPr lang="tr-TR" sz="2400" dirty="0" smtClean="0"/>
              <a:t>Kanama fazla ise aneminin derecesi mutlaka acil değerlendirilmelidir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400" dirty="0" smtClean="0"/>
              <a:t>Ağır ve Çok ağır kanamalar ( Hg&lt;10gr/dl) hastaneye yatırılarak önce acil    tedavisi yapılmalı, sonra ya da eş zamanlı laboratuvar incelemeler   başlatılmalıdır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şağı Ok 3"/>
          <p:cNvSpPr/>
          <p:nvPr/>
        </p:nvSpPr>
        <p:spPr>
          <a:xfrm>
            <a:off x="3707904" y="2852936"/>
            <a:ext cx="979924" cy="1243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4480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Adolesan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Evreleri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3876131"/>
              </p:ext>
            </p:extLst>
          </p:nvPr>
        </p:nvGraphicFramePr>
        <p:xfrm>
          <a:off x="673224" y="1888233"/>
          <a:ext cx="7427168" cy="3484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584"/>
                <a:gridCol w="3713584"/>
              </a:tblGrid>
              <a:tr h="1161661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Erken </a:t>
                      </a:r>
                      <a:r>
                        <a:rPr lang="tr-TR" sz="2800" dirty="0" err="1" smtClean="0"/>
                        <a:t>Adolesan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11-14 yaş</a:t>
                      </a:r>
                      <a:endParaRPr lang="en-US" sz="2800" dirty="0"/>
                    </a:p>
                  </a:txBody>
                  <a:tcPr anchor="ctr"/>
                </a:tc>
              </a:tr>
              <a:tr h="1161661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Orta </a:t>
                      </a:r>
                      <a:r>
                        <a:rPr lang="tr-TR" sz="2800" dirty="0" err="1" smtClean="0"/>
                        <a:t>Adolesan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15-17 yaş</a:t>
                      </a:r>
                      <a:endParaRPr lang="en-US" sz="2800" dirty="0"/>
                    </a:p>
                  </a:txBody>
                  <a:tcPr anchor="ctr"/>
                </a:tc>
              </a:tr>
              <a:tr h="1161661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Geç</a:t>
                      </a:r>
                      <a:r>
                        <a:rPr lang="tr-TR" sz="2800" baseline="0" dirty="0" smtClean="0"/>
                        <a:t> </a:t>
                      </a:r>
                      <a:r>
                        <a:rPr lang="tr-TR" sz="2800" baseline="0" dirty="0" err="1" smtClean="0"/>
                        <a:t>Adolesan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18-20 yaş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98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678707"/>
            <a:ext cx="8496943" cy="55586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Cinsel aktif ise: Gebelik </a:t>
            </a:r>
            <a:r>
              <a:rPr lang="tr-TR" b="1" dirty="0"/>
              <a:t>testi</a:t>
            </a:r>
          </a:p>
          <a:p>
            <a:r>
              <a:rPr lang="tr-TR" b="1" dirty="0" smtClean="0"/>
              <a:t>Tam kan, </a:t>
            </a:r>
            <a:r>
              <a:rPr lang="tr-TR" b="1" dirty="0" err="1" smtClean="0"/>
              <a:t>periferik</a:t>
            </a:r>
            <a:r>
              <a:rPr lang="tr-TR" b="1" dirty="0" smtClean="0"/>
              <a:t> yayma</a:t>
            </a:r>
          </a:p>
          <a:p>
            <a:r>
              <a:rPr lang="tr-TR" b="1" dirty="0" smtClean="0"/>
              <a:t> </a:t>
            </a:r>
            <a:r>
              <a:rPr lang="tr-TR" b="1" dirty="0"/>
              <a:t>K</a:t>
            </a:r>
            <a:r>
              <a:rPr lang="tr-TR" b="1" dirty="0" smtClean="0"/>
              <a:t>anama </a:t>
            </a:r>
            <a:r>
              <a:rPr lang="tr-TR" b="1" dirty="0" err="1" smtClean="0"/>
              <a:t>diyatezi</a:t>
            </a:r>
            <a:r>
              <a:rPr lang="tr-TR" b="1" dirty="0" smtClean="0"/>
              <a:t> düşündürecek bulgu varsa veya ailede kanama </a:t>
            </a:r>
            <a:r>
              <a:rPr lang="tr-TR" b="1" dirty="0" err="1" smtClean="0"/>
              <a:t>diyatezi</a:t>
            </a:r>
            <a:r>
              <a:rPr lang="tr-TR" b="1" dirty="0" smtClean="0"/>
              <a:t> varsa: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     KZ, PT, PTT, </a:t>
            </a:r>
          </a:p>
          <a:p>
            <a:pPr marL="0" indent="0">
              <a:buNone/>
            </a:pPr>
            <a:r>
              <a:rPr lang="tr-TR" b="1" dirty="0" smtClean="0"/>
              <a:t>      </a:t>
            </a:r>
            <a:r>
              <a:rPr lang="tr-TR" b="1" dirty="0" err="1" smtClean="0"/>
              <a:t>vWF</a:t>
            </a:r>
            <a:r>
              <a:rPr lang="tr-TR" b="1" dirty="0" smtClean="0"/>
              <a:t> (</a:t>
            </a:r>
            <a:r>
              <a:rPr lang="tr-TR" b="1" dirty="0" smtClean="0">
                <a:solidFill>
                  <a:srgbClr val="002060"/>
                </a:solidFill>
              </a:rPr>
              <a:t>E2 </a:t>
            </a:r>
            <a:r>
              <a:rPr lang="tr-TR" b="1" dirty="0" err="1" smtClean="0">
                <a:solidFill>
                  <a:srgbClr val="002060"/>
                </a:solidFill>
              </a:rPr>
              <a:t>ted</a:t>
            </a:r>
            <a:r>
              <a:rPr lang="tr-TR" b="1" dirty="0" smtClean="0">
                <a:solidFill>
                  <a:srgbClr val="002060"/>
                </a:solidFill>
              </a:rPr>
              <a:t> alıyorsa kestikten 1 hafta sonra tetkik)</a:t>
            </a:r>
            <a:r>
              <a:rPr lang="tr-TR" b="1" dirty="0" smtClean="0"/>
              <a:t>…..Gerekirse hematoloji danışımı</a:t>
            </a:r>
            <a:endParaRPr lang="tr-TR" b="1" dirty="0"/>
          </a:p>
          <a:p>
            <a:r>
              <a:rPr lang="tr-TR" b="1" dirty="0"/>
              <a:t>Endokrin hastalık düşünülüyorsa;</a:t>
            </a:r>
            <a:endParaRPr lang="tr-TR" dirty="0"/>
          </a:p>
          <a:p>
            <a:pPr lvl="1"/>
            <a:r>
              <a:rPr lang="tr-TR" dirty="0" smtClean="0">
                <a:solidFill>
                  <a:srgbClr val="C00000"/>
                </a:solidFill>
              </a:rPr>
              <a:t>TSH,T3,T4: </a:t>
            </a:r>
            <a:r>
              <a:rPr lang="tr-TR" b="1" dirty="0" smtClean="0">
                <a:solidFill>
                  <a:srgbClr val="C00000"/>
                </a:solidFill>
              </a:rPr>
              <a:t>orta, ağır kanamada rutin bak</a:t>
            </a:r>
            <a:endParaRPr lang="tr-TR" b="1" dirty="0">
              <a:solidFill>
                <a:srgbClr val="C00000"/>
              </a:solidFill>
            </a:endParaRPr>
          </a:p>
          <a:p>
            <a:pPr lvl="1"/>
            <a:r>
              <a:rPr lang="tr-TR" sz="2100" b="1" dirty="0" err="1" smtClean="0"/>
              <a:t>Prolaktin</a:t>
            </a:r>
            <a:r>
              <a:rPr lang="tr-TR" sz="2100" b="1" dirty="0" smtClean="0"/>
              <a:t>; </a:t>
            </a:r>
            <a:r>
              <a:rPr lang="tr-TR" sz="2100" b="1" dirty="0" err="1" smtClean="0"/>
              <a:t>galaktore</a:t>
            </a:r>
            <a:r>
              <a:rPr lang="tr-TR" sz="2100" b="1" dirty="0" smtClean="0"/>
              <a:t> varsa</a:t>
            </a:r>
            <a:endParaRPr lang="tr-TR" sz="2100" b="1" dirty="0"/>
          </a:p>
          <a:p>
            <a:pPr lvl="1"/>
            <a:r>
              <a:rPr lang="tr-TR" sz="2100" b="1" dirty="0" smtClean="0"/>
              <a:t>Testosteron, 17 OHP, DHEA-S,LH-FSH : </a:t>
            </a:r>
            <a:r>
              <a:rPr lang="tr-TR" sz="2100" b="1" dirty="0" err="1" smtClean="0"/>
              <a:t>Hiperandrojenizm</a:t>
            </a:r>
            <a:r>
              <a:rPr lang="tr-TR" sz="2100" b="1" dirty="0" smtClean="0"/>
              <a:t> bulguları varsa </a:t>
            </a:r>
            <a:endParaRPr lang="tr-TR" sz="2100" b="1" dirty="0"/>
          </a:p>
          <a:p>
            <a:r>
              <a:rPr lang="tr-TR" dirty="0"/>
              <a:t> </a:t>
            </a:r>
            <a:r>
              <a:rPr lang="tr-TR" b="1" u="sng" dirty="0"/>
              <a:t>Enfeksiyöz etyoloji düşünülüyorsa</a:t>
            </a:r>
          </a:p>
          <a:p>
            <a:pPr marL="0" indent="0">
              <a:buNone/>
            </a:pPr>
            <a:r>
              <a:rPr lang="tr-TR" dirty="0"/>
              <a:t>     Kültür ve </a:t>
            </a:r>
            <a:r>
              <a:rPr lang="tr-TR" dirty="0" smtClean="0"/>
              <a:t>yayma…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Cinsel yolla bulaş: </a:t>
            </a:r>
            <a:r>
              <a:rPr lang="tr-TR" dirty="0" err="1" smtClean="0"/>
              <a:t>gonore</a:t>
            </a:r>
            <a:r>
              <a:rPr lang="tr-TR" dirty="0" smtClean="0"/>
              <a:t>, </a:t>
            </a:r>
            <a:r>
              <a:rPr lang="tr-TR" dirty="0" err="1" smtClean="0"/>
              <a:t>klamidya</a:t>
            </a:r>
            <a:r>
              <a:rPr lang="tr-TR" dirty="0" smtClean="0"/>
              <a:t>..</a:t>
            </a:r>
            <a:endParaRPr lang="tr-TR" dirty="0"/>
          </a:p>
          <a:p>
            <a:pPr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62356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Laboratuvar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7328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POLİKİSTİK </a:t>
            </a: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OVER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SENDROMU</a:t>
            </a:r>
            <a:r>
              <a:rPr lang="tr-T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tr-T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3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Adolesan</a:t>
            </a:r>
            <a:r>
              <a:rPr lang="tr-T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tanı kriterleri</a:t>
            </a:r>
            <a:br>
              <a:rPr lang="tr-T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(Amsterdam 2012) 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14450" lvl="2" indent="-514350">
              <a:lnSpc>
                <a:spcPct val="150000"/>
              </a:lnSpc>
              <a:buFont typeface="+mj-lt"/>
              <a:buAutoNum type="arabicParenR"/>
            </a:pPr>
            <a:endParaRPr lang="tr-TR" sz="2000" dirty="0" smtClean="0">
              <a:latin typeface="Comic Sans MS" panose="030F0702030302020204" pitchFamily="66" charset="0"/>
            </a:endParaRPr>
          </a:p>
          <a:p>
            <a:pPr marL="1314450" lvl="2" indent="-514350">
              <a:lnSpc>
                <a:spcPct val="150000"/>
              </a:lnSpc>
              <a:buNone/>
            </a:pPr>
            <a:r>
              <a:rPr lang="tr-TR" sz="2000" dirty="0" err="1" smtClean="0">
                <a:latin typeface="Comic Sans MS" panose="030F0702030302020204" pitchFamily="66" charset="0"/>
              </a:rPr>
              <a:t>Aşagıdaki</a:t>
            </a:r>
            <a:r>
              <a:rPr lang="tr-TR" sz="2000" dirty="0" smtClean="0">
                <a:latin typeface="Comic Sans MS" panose="030F0702030302020204" pitchFamily="66" charset="0"/>
              </a:rPr>
              <a:t> 3 bulgunun tamamı olmalı</a:t>
            </a:r>
          </a:p>
          <a:p>
            <a:pPr marL="1314450" lvl="2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err="1" smtClean="0">
                <a:latin typeface="Comic Sans MS" panose="030F0702030302020204" pitchFamily="66" charset="0"/>
              </a:rPr>
              <a:t>Oligo</a:t>
            </a:r>
            <a:r>
              <a:rPr lang="tr-TR" sz="2000" dirty="0" smtClean="0">
                <a:latin typeface="Comic Sans MS" panose="030F0702030302020204" pitchFamily="66" charset="0"/>
              </a:rPr>
              <a:t>- a</a:t>
            </a:r>
            <a:r>
              <a:rPr lang="en-US" sz="2000" dirty="0" err="1" smtClean="0">
                <a:latin typeface="Comic Sans MS" panose="030F0702030302020204" pitchFamily="66" charset="0"/>
              </a:rPr>
              <a:t>menore</a:t>
            </a:r>
            <a:r>
              <a:rPr lang="tr-TR" sz="2000" dirty="0" smtClean="0">
                <a:latin typeface="Comic Sans MS" panose="030F0702030302020204" pitchFamily="66" charset="0"/>
              </a:rPr>
              <a:t> (</a:t>
            </a:r>
            <a:r>
              <a:rPr lang="tr-TR" sz="2000" dirty="0" err="1" smtClean="0">
                <a:latin typeface="Comic Sans MS" panose="030F0702030302020204" pitchFamily="66" charset="0"/>
              </a:rPr>
              <a:t>Menarştan</a:t>
            </a:r>
            <a:r>
              <a:rPr lang="tr-TR" sz="2000" dirty="0" smtClean="0">
                <a:latin typeface="Comic Sans MS" panose="030F0702030302020204" pitchFamily="66" charset="0"/>
              </a:rPr>
              <a:t> 2 yıl sonraki dönemde)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1314450" lvl="2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Hiperandrojenik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bulgular</a:t>
            </a:r>
            <a:r>
              <a:rPr lang="tr-TR" sz="2000" dirty="0" smtClean="0">
                <a:latin typeface="Comic Sans MS" panose="030F0702030302020204" pitchFamily="66" charset="0"/>
              </a:rPr>
              <a:t>(Klinik ve </a:t>
            </a:r>
            <a:r>
              <a:rPr lang="tr-TR" sz="2000" dirty="0" err="1" smtClean="0">
                <a:latin typeface="Comic Sans MS" panose="030F0702030302020204" pitchFamily="66" charset="0"/>
              </a:rPr>
              <a:t>lab</a:t>
            </a:r>
            <a:r>
              <a:rPr lang="tr-TR" sz="2000" dirty="0" smtClean="0">
                <a:latin typeface="Comic Sans MS" panose="030F0702030302020204" pitchFamily="66" charset="0"/>
              </a:rPr>
              <a:t>. </a:t>
            </a:r>
            <a:r>
              <a:rPr lang="tr-TR" sz="2000" dirty="0" err="1" smtClean="0">
                <a:latin typeface="Comic Sans MS" panose="030F0702030302020204" pitchFamily="66" charset="0"/>
              </a:rPr>
              <a:t>Androjen</a:t>
            </a:r>
            <a:r>
              <a:rPr lang="tr-TR" sz="2000" dirty="0" smtClean="0">
                <a:latin typeface="Comic Sans MS" panose="030F0702030302020204" pitchFamily="66" charset="0"/>
              </a:rPr>
              <a:t> yüksek)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1314450" lvl="2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Ultrasoundda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overlerde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kistik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görünüm</a:t>
            </a:r>
            <a:r>
              <a:rPr lang="tr-TR" sz="2000" dirty="0" smtClean="0">
                <a:latin typeface="Comic Sans MS" panose="030F0702030302020204" pitchFamily="66" charset="0"/>
              </a:rPr>
              <a:t> veya en az bir </a:t>
            </a:r>
            <a:r>
              <a:rPr lang="tr-TR" sz="2000" dirty="0" err="1" smtClean="0">
                <a:latin typeface="Comic Sans MS" panose="030F0702030302020204" pitchFamily="66" charset="0"/>
              </a:rPr>
              <a:t>over</a:t>
            </a:r>
            <a:r>
              <a:rPr lang="tr-TR" sz="2000" dirty="0" smtClean="0">
                <a:latin typeface="Comic Sans MS" panose="030F0702030302020204" pitchFamily="66" charset="0"/>
              </a:rPr>
              <a:t> volümü &gt;10ml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http://www.nebraskamed.com/app_files/images/staywell/1261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143380"/>
            <a:ext cx="4500594" cy="2714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08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POLİKİSTİK </a:t>
            </a: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OVER SENDROMU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err="1" smtClean="0">
                <a:latin typeface="Comic Sans MS" panose="030F0702030302020204" pitchFamily="66" charset="0"/>
              </a:rPr>
              <a:t>Hirsutizmli</a:t>
            </a:r>
            <a:r>
              <a:rPr lang="tr-TR" sz="2400" dirty="0" smtClean="0">
                <a:latin typeface="Comic Sans MS" panose="030F0702030302020204" pitchFamily="66" charset="0"/>
              </a:rPr>
              <a:t> kadınların %70’inde neden PKOS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>
                <a:latin typeface="Comic Sans MS" panose="030F0702030302020204" pitchFamily="66" charset="0"/>
              </a:rPr>
              <a:t>Hirsutizmin</a:t>
            </a:r>
            <a:r>
              <a:rPr lang="tr-TR" sz="2400" dirty="0" smtClean="0">
                <a:latin typeface="Comic Sans MS" panose="030F0702030302020204" pitchFamily="66" charset="0"/>
              </a:rPr>
              <a:t> diğer nedenlerinin de dışlanması gerekir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Ayırıcı tanıda;</a:t>
            </a:r>
          </a:p>
          <a:p>
            <a:pPr lvl="1">
              <a:lnSpc>
                <a:spcPct val="150000"/>
              </a:lnSpc>
            </a:pPr>
            <a:r>
              <a:rPr lang="tr-TR" sz="2000" dirty="0" err="1" smtClean="0">
                <a:latin typeface="Comic Sans MS" panose="030F0702030302020204" pitchFamily="66" charset="0"/>
              </a:rPr>
              <a:t>Hipertrikozis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lvl="1">
              <a:lnSpc>
                <a:spcPct val="150000"/>
              </a:lnSpc>
            </a:pPr>
            <a:r>
              <a:rPr lang="tr-TR" sz="2000" dirty="0" err="1" smtClean="0">
                <a:latin typeface="Comic Sans MS" panose="030F0702030302020204" pitchFamily="66" charset="0"/>
              </a:rPr>
              <a:t>Non</a:t>
            </a:r>
            <a:r>
              <a:rPr lang="tr-TR" sz="2000" dirty="0" smtClean="0">
                <a:latin typeface="Comic Sans MS" panose="030F0702030302020204" pitchFamily="66" charset="0"/>
              </a:rPr>
              <a:t>-Klasik  KAH</a:t>
            </a:r>
          </a:p>
          <a:p>
            <a:pPr lvl="1">
              <a:lnSpc>
                <a:spcPct val="150000"/>
              </a:lnSpc>
            </a:pPr>
            <a:r>
              <a:rPr lang="tr-TR" sz="2000" dirty="0" err="1" smtClean="0">
                <a:latin typeface="Comic Sans MS" panose="030F0702030302020204" pitchFamily="66" charset="0"/>
              </a:rPr>
              <a:t>Cushing</a:t>
            </a:r>
            <a:r>
              <a:rPr lang="tr-TR" sz="2000" dirty="0" smtClean="0">
                <a:latin typeface="Comic Sans MS" panose="030F0702030302020204" pitchFamily="66" charset="0"/>
              </a:rPr>
              <a:t> sendromu</a:t>
            </a:r>
          </a:p>
          <a:p>
            <a:pPr lvl="1">
              <a:lnSpc>
                <a:spcPct val="150000"/>
              </a:lnSpc>
            </a:pPr>
            <a:r>
              <a:rPr lang="tr-TR" sz="2000" dirty="0" err="1" smtClean="0">
                <a:latin typeface="Comic Sans MS" panose="030F0702030302020204" pitchFamily="66" charset="0"/>
              </a:rPr>
              <a:t>Over</a:t>
            </a:r>
            <a:r>
              <a:rPr lang="tr-TR" sz="2000" dirty="0" smtClean="0">
                <a:latin typeface="Comic Sans MS" panose="030F0702030302020204" pitchFamily="66" charset="0"/>
              </a:rPr>
              <a:t> veya adrenalde </a:t>
            </a:r>
            <a:r>
              <a:rPr lang="tr-TR" sz="2000" dirty="0" err="1" smtClean="0">
                <a:latin typeface="Comic Sans MS" panose="030F0702030302020204" pitchFamily="66" charset="0"/>
              </a:rPr>
              <a:t>androjen</a:t>
            </a:r>
            <a:r>
              <a:rPr lang="tr-TR" sz="2000" dirty="0" smtClean="0">
                <a:latin typeface="Comic Sans MS" panose="030F0702030302020204" pitchFamily="66" charset="0"/>
              </a:rPr>
              <a:t> salgılayan </a:t>
            </a:r>
            <a:r>
              <a:rPr lang="tr-TR" sz="2000" dirty="0" err="1" smtClean="0">
                <a:latin typeface="Comic Sans MS" panose="030F0702030302020204" pitchFamily="66" charset="0"/>
              </a:rPr>
              <a:t>tümorler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://pcosboss.files.wordpress.com/2013/08/pcoscloud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317" y="3000373"/>
            <a:ext cx="3470715" cy="221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DİKKAT !!!</a:t>
            </a:r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857364"/>
            <a:ext cx="7605488" cy="452596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3-6 ay içinde hızlı ortaya çıkmış bir kıllanma artışı</a:t>
            </a:r>
          </a:p>
          <a:p>
            <a:pPr>
              <a:lnSpc>
                <a:spcPct val="20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2 farklı zamanda serum Testosteron&gt;200 </a:t>
            </a:r>
            <a:r>
              <a:rPr lang="tr-TR" sz="2400" dirty="0" err="1" smtClean="0">
                <a:latin typeface="Comic Sans MS" panose="030F0702030302020204" pitchFamily="66" charset="0"/>
              </a:rPr>
              <a:t>ng</a:t>
            </a:r>
            <a:r>
              <a:rPr lang="tr-TR" sz="2400" dirty="0" smtClean="0">
                <a:latin typeface="Comic Sans MS" panose="030F0702030302020204" pitchFamily="66" charset="0"/>
              </a:rPr>
              <a:t>/</a:t>
            </a:r>
            <a:r>
              <a:rPr lang="tr-TR" sz="2400" dirty="0" err="1" smtClean="0">
                <a:latin typeface="Comic Sans MS" panose="030F0702030302020204" pitchFamily="66" charset="0"/>
              </a:rPr>
              <a:t>dl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Karında ya da </a:t>
            </a:r>
            <a:r>
              <a:rPr lang="tr-TR" sz="2400" dirty="0" err="1" smtClean="0">
                <a:latin typeface="Comic Sans MS" panose="030F0702030302020204" pitchFamily="66" charset="0"/>
              </a:rPr>
              <a:t>pelvik</a:t>
            </a:r>
            <a:r>
              <a:rPr lang="tr-TR" sz="2400" dirty="0" smtClean="0">
                <a:latin typeface="Comic Sans MS" panose="030F0702030302020204" pitchFamily="66" charset="0"/>
              </a:rPr>
              <a:t> bölgede ele gelen kitle varlığında </a:t>
            </a:r>
          </a:p>
          <a:p>
            <a:pPr>
              <a:lnSpc>
                <a:spcPct val="20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Çok yüksek serum DHEAS &gt;700 </a:t>
            </a:r>
            <a:r>
              <a:rPr lang="el-GR" sz="2400" dirty="0" smtClean="0">
                <a:latin typeface="Comic Sans MS" panose="030F0702030302020204" pitchFamily="66" charset="0"/>
              </a:rPr>
              <a:t>μ</a:t>
            </a:r>
            <a:r>
              <a:rPr lang="tr-TR" sz="2400" dirty="0" smtClean="0">
                <a:latin typeface="Comic Sans MS" panose="030F0702030302020204" pitchFamily="66" charset="0"/>
              </a:rPr>
              <a:t>g/</a:t>
            </a:r>
            <a:r>
              <a:rPr lang="tr-TR" sz="2400" dirty="0" err="1" smtClean="0">
                <a:latin typeface="Comic Sans MS" panose="030F0702030302020204" pitchFamily="66" charset="0"/>
              </a:rPr>
              <a:t>dl</a:t>
            </a:r>
            <a:endParaRPr lang="tr-T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8086756" y="1700808"/>
            <a:ext cx="914400" cy="464347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smtClean="0">
                <a:solidFill>
                  <a:srgbClr val="FF0000"/>
                </a:solidFill>
              </a:rPr>
              <a:t>T</a:t>
            </a:r>
          </a:p>
          <a:p>
            <a:pPr algn="ctr"/>
            <a:r>
              <a:rPr lang="tr-TR" sz="5400" dirty="0" smtClean="0">
                <a:solidFill>
                  <a:srgbClr val="FF0000"/>
                </a:solidFill>
              </a:rPr>
              <a:t>Ü</a:t>
            </a:r>
          </a:p>
          <a:p>
            <a:pPr algn="ctr"/>
            <a:r>
              <a:rPr lang="tr-TR" sz="5400" dirty="0" smtClean="0">
                <a:solidFill>
                  <a:srgbClr val="FF0000"/>
                </a:solidFill>
              </a:rPr>
              <a:t>M</a:t>
            </a:r>
          </a:p>
          <a:p>
            <a:pPr algn="ctr"/>
            <a:r>
              <a:rPr lang="tr-TR" sz="5400" dirty="0" smtClean="0">
                <a:solidFill>
                  <a:srgbClr val="FF0000"/>
                </a:solidFill>
              </a:rPr>
              <a:t>Ö</a:t>
            </a:r>
          </a:p>
          <a:p>
            <a:pPr algn="ctr"/>
            <a:r>
              <a:rPr lang="tr-TR" sz="5400" dirty="0" smtClean="0">
                <a:solidFill>
                  <a:srgbClr val="FF0000"/>
                </a:solidFill>
              </a:rPr>
              <a:t>R</a:t>
            </a:r>
            <a:endParaRPr lang="tr-TR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 err="1" smtClean="0"/>
              <a:t>Adolesan</a:t>
            </a:r>
            <a:r>
              <a:rPr lang="tr-TR" sz="3800" b="1" dirty="0" smtClean="0"/>
              <a:t> Beslenme Davranışları</a:t>
            </a:r>
            <a:endParaRPr lang="tr-TR" sz="38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80431" y="1639957"/>
            <a:ext cx="7983141" cy="4752146"/>
          </a:xfrm>
        </p:spPr>
        <p:txBody>
          <a:bodyPr>
            <a:noAutofit/>
          </a:bodyPr>
          <a:lstStyle/>
          <a:p>
            <a:pPr>
              <a:spcBef>
                <a:spcPts val="1266"/>
              </a:spcBef>
            </a:pPr>
            <a:r>
              <a:rPr lang="tr-TR" sz="2100" dirty="0" smtClean="0"/>
              <a:t>Öğün atlama ( özellikle kahvaltı)</a:t>
            </a:r>
          </a:p>
          <a:p>
            <a:pPr>
              <a:spcBef>
                <a:spcPts val="1266"/>
              </a:spcBef>
            </a:pPr>
            <a:r>
              <a:rPr lang="tr-TR" sz="2100" dirty="0"/>
              <a:t>Düzensiz öğün, </a:t>
            </a:r>
            <a:r>
              <a:rPr lang="tr-TR" sz="2100" dirty="0" smtClean="0"/>
              <a:t>atıştırma</a:t>
            </a:r>
          </a:p>
          <a:p>
            <a:pPr>
              <a:spcBef>
                <a:spcPts val="1266"/>
              </a:spcBef>
            </a:pPr>
            <a:r>
              <a:rPr lang="tr-TR" sz="2100" dirty="0" smtClean="0"/>
              <a:t>Ev dışında yemek yeme alışkanlıkları</a:t>
            </a:r>
          </a:p>
          <a:p>
            <a:pPr>
              <a:spcBef>
                <a:spcPts val="1266"/>
              </a:spcBef>
            </a:pPr>
            <a:r>
              <a:rPr lang="tr-TR" sz="2100" dirty="0" smtClean="0"/>
              <a:t>Yüksek sodyum ve doymuş yağ içeren gıda tüketimi (fastfood)</a:t>
            </a:r>
          </a:p>
          <a:p>
            <a:pPr>
              <a:spcBef>
                <a:spcPts val="1266"/>
              </a:spcBef>
            </a:pPr>
            <a:r>
              <a:rPr lang="tr-TR" sz="2100" dirty="0" smtClean="0"/>
              <a:t>Yemek seçme eğilimi</a:t>
            </a:r>
          </a:p>
          <a:p>
            <a:pPr>
              <a:spcBef>
                <a:spcPts val="1266"/>
              </a:spcBef>
            </a:pPr>
            <a:r>
              <a:rPr lang="tr-TR" sz="2100" dirty="0" err="1" smtClean="0"/>
              <a:t>Aburcubur</a:t>
            </a:r>
            <a:r>
              <a:rPr lang="tr-TR" sz="2100" dirty="0" smtClean="0"/>
              <a:t> gıdalara düşkünlük</a:t>
            </a:r>
          </a:p>
          <a:p>
            <a:pPr>
              <a:spcBef>
                <a:spcPts val="1266"/>
              </a:spcBef>
            </a:pPr>
            <a:r>
              <a:rPr lang="tr-TR" sz="2100" dirty="0" smtClean="0"/>
              <a:t>Şekerli ve karbonhidratlı  yiyecek- içeceklere ilgi</a:t>
            </a:r>
          </a:p>
          <a:p>
            <a:pPr>
              <a:spcBef>
                <a:spcPts val="1266"/>
              </a:spcBef>
            </a:pPr>
            <a:r>
              <a:rPr lang="tr-TR" sz="2100" dirty="0" smtClean="0"/>
              <a:t>Kafein içeren içecek tüketimi</a:t>
            </a:r>
          </a:p>
          <a:p>
            <a:pPr>
              <a:spcBef>
                <a:spcPts val="1266"/>
              </a:spcBef>
            </a:pPr>
            <a:r>
              <a:rPr lang="tr-TR" sz="2100" dirty="0" smtClean="0"/>
              <a:t>Uygunsuz/ sağlıksız diyetler</a:t>
            </a:r>
          </a:p>
          <a:p>
            <a:pPr>
              <a:spcBef>
                <a:spcPts val="1266"/>
              </a:spcBef>
            </a:pPr>
            <a:r>
              <a:rPr lang="tr-TR" sz="2100" dirty="0" smtClean="0"/>
              <a:t>Alkol ve sigara tüketiminin başlaması</a:t>
            </a:r>
          </a:p>
        </p:txBody>
      </p:sp>
    </p:spTree>
    <p:extLst>
      <p:ext uri="{BB962C8B-B14F-4D97-AF65-F5344CB8AC3E}">
        <p14:creationId xmlns:p14="http://schemas.microsoft.com/office/powerpoint/2010/main" xmlns="" val="447378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26315" y="669133"/>
            <a:ext cx="5497582" cy="9031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/>
              </a:rPr>
              <a:t>Sosyoekonomik durum</a:t>
            </a:r>
          </a:p>
          <a:p>
            <a:pPr algn="ctr">
              <a:lnSpc>
                <a:spcPct val="100000"/>
              </a:lnSpc>
            </a:pPr>
            <a:r>
              <a:rPr lang="tr-TR" baseline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Besin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sağlanabirlirliği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üretimi</a:t>
            </a:r>
          </a:p>
          <a:p>
            <a:pPr algn="ctr">
              <a:lnSpc>
                <a:spcPct val="100000"/>
              </a:lnSpc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/>
              </a:rPr>
              <a:t>Ülkenin Sağlığı koruma politikaları….. </a:t>
            </a:r>
            <a:endParaRPr lang="tr-TR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61652" y="1882628"/>
            <a:ext cx="3920133" cy="22265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tr-TR" sz="2000" b="1" dirty="0" smtClean="0">
                <a:solidFill>
                  <a:schemeClr val="tx2">
                    <a:lumMod val="50000"/>
                  </a:schemeClr>
                </a:solidFill>
              </a:rPr>
              <a:t>Çevresel faktörler;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Ailedeki birey  sayısı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rgbClr val="002060"/>
                </a:solidFill>
              </a:rPr>
              <a:t>Ailenin beslenme alışkanlıkları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ilgi düzeyi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rgbClr val="002060"/>
                </a:solidFill>
              </a:rPr>
              <a:t>Arkadaşlar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Sosyokültürel değerler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002060"/>
                </a:solidFill>
              </a:rPr>
              <a:t>M</a:t>
            </a:r>
            <a:r>
              <a:rPr lang="tr-TR" sz="2000" b="1" dirty="0" smtClean="0">
                <a:solidFill>
                  <a:srgbClr val="002060"/>
                </a:solidFill>
              </a:rPr>
              <a:t>edya</a:t>
            </a:r>
            <a:endParaRPr lang="tr-TR" sz="20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97016" y="1882629"/>
            <a:ext cx="3920133" cy="22265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tr-TR" sz="2000" b="1" dirty="0" smtClean="0">
                <a:solidFill>
                  <a:schemeClr val="tx2">
                    <a:lumMod val="50000"/>
                  </a:schemeClr>
                </a:solidFill>
              </a:rPr>
              <a:t>Kişisel faktörler;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Fizyolojik özellikler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rgbClr val="002060"/>
                </a:solidFill>
              </a:rPr>
              <a:t>Vücut imajı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Kişisel değer yargıları, inanışlar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Besin tercihleri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Psikolojik  durum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Kronik hastalıklar </a:t>
            </a:r>
            <a:endParaRPr lang="tr-T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ağ Ayraç 5"/>
          <p:cNvSpPr/>
          <p:nvPr/>
        </p:nvSpPr>
        <p:spPr>
          <a:xfrm rot="5400000">
            <a:off x="4129980" y="1717167"/>
            <a:ext cx="571500" cy="5938242"/>
          </a:xfrm>
          <a:prstGeom prst="rightBrace">
            <a:avLst/>
          </a:prstGeom>
          <a:noFill/>
          <a:ln w="5715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88" tIns="32144" rIns="64288" bIns="32144" numCol="1" spcCol="26787" rtlCol="0" anchor="t">
            <a:noAutofit/>
          </a:bodyPr>
          <a:lstStyle/>
          <a:p>
            <a:pPr defTabSz="642882" latinLnBrk="1"/>
            <a:endParaRPr lang="tr-TR" sz="1300" dirty="0">
              <a:solidFill>
                <a:srgbClr val="00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619672" y="5141715"/>
            <a:ext cx="5976664" cy="1180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</a:rPr>
              <a:t>Yaşam tarzı</a:t>
            </a:r>
          </a:p>
          <a:p>
            <a:pPr algn="ctr"/>
            <a:r>
              <a:rPr lang="tr-TR" sz="3600" b="1" dirty="0" smtClean="0">
                <a:solidFill>
                  <a:srgbClr val="002060"/>
                </a:solidFill>
              </a:rPr>
              <a:t>Bireysel yeme davranışı</a:t>
            </a:r>
            <a:endParaRPr lang="tr-T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839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Yeme Bozuklukları</a:t>
            </a:r>
            <a:endParaRPr lang="tr-TR" cap="none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19696" y="1870769"/>
            <a:ext cx="7983141" cy="437554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1687"/>
              </a:spcBef>
            </a:pPr>
            <a:r>
              <a:rPr lang="tr-TR" dirty="0" smtClean="0"/>
              <a:t>Anormal yeme davranışı ile karakterize, yiyecekler ve vücut ağırlığı ile ilgili bilişsel bozukluklardır</a:t>
            </a:r>
          </a:p>
          <a:p>
            <a:pPr>
              <a:lnSpc>
                <a:spcPct val="150000"/>
              </a:lnSpc>
              <a:spcBef>
                <a:spcPts val="844"/>
              </a:spcBef>
            </a:pPr>
            <a:r>
              <a:rPr lang="tr-TR" altLang="tr-TR" dirty="0" err="1" smtClean="0"/>
              <a:t>Anoreksiya</a:t>
            </a:r>
            <a:r>
              <a:rPr lang="tr-TR" altLang="tr-TR" dirty="0" smtClean="0"/>
              <a:t> </a:t>
            </a:r>
            <a:r>
              <a:rPr lang="tr-TR" altLang="tr-TR" dirty="0" err="1"/>
              <a:t>nervoza</a:t>
            </a:r>
            <a:endParaRPr lang="tr-TR" altLang="tr-TR" dirty="0"/>
          </a:p>
          <a:p>
            <a:pPr>
              <a:lnSpc>
                <a:spcPct val="150000"/>
              </a:lnSpc>
              <a:spcBef>
                <a:spcPts val="844"/>
              </a:spcBef>
            </a:pPr>
            <a:r>
              <a:rPr lang="tr-TR" altLang="tr-TR" dirty="0" err="1"/>
              <a:t>Bulimya</a:t>
            </a:r>
            <a:r>
              <a:rPr lang="tr-TR" altLang="tr-TR" dirty="0"/>
              <a:t> </a:t>
            </a:r>
            <a:r>
              <a:rPr lang="tr-TR" altLang="tr-TR" dirty="0" err="1"/>
              <a:t>nervoza</a:t>
            </a:r>
            <a:r>
              <a:rPr lang="tr-TR" altLang="tr-TR" dirty="0"/>
              <a:t> </a:t>
            </a:r>
          </a:p>
          <a:p>
            <a:pPr>
              <a:lnSpc>
                <a:spcPct val="150000"/>
              </a:lnSpc>
              <a:spcBef>
                <a:spcPts val="844"/>
              </a:spcBef>
            </a:pPr>
            <a:r>
              <a:rPr lang="tr-TR" altLang="tr-TR" dirty="0" err="1"/>
              <a:t>Nonspesifik</a:t>
            </a:r>
            <a:r>
              <a:rPr lang="tr-TR" altLang="tr-TR" dirty="0"/>
              <a:t> yeme bozuklukları</a:t>
            </a:r>
          </a:p>
          <a:p>
            <a:pPr>
              <a:lnSpc>
                <a:spcPct val="150000"/>
              </a:lnSpc>
              <a:spcBef>
                <a:spcPts val="844"/>
              </a:spcBef>
            </a:pPr>
            <a:r>
              <a:rPr lang="tr-TR" altLang="tr-TR" dirty="0" err="1"/>
              <a:t>Binge</a:t>
            </a:r>
            <a:r>
              <a:rPr lang="tr-TR" altLang="tr-TR" dirty="0"/>
              <a:t> </a:t>
            </a:r>
            <a:r>
              <a:rPr lang="tr-TR" altLang="tr-TR" dirty="0" err="1"/>
              <a:t>Eating</a:t>
            </a:r>
            <a:r>
              <a:rPr lang="tr-TR" altLang="tr-TR" dirty="0"/>
              <a:t> “Oburluk”</a:t>
            </a:r>
          </a:p>
          <a:p>
            <a:pPr>
              <a:lnSpc>
                <a:spcPct val="150000"/>
              </a:lnSpc>
              <a:spcBef>
                <a:spcPts val="844"/>
              </a:spcBef>
            </a:pPr>
            <a:r>
              <a:rPr lang="tr-TR" altLang="tr-TR" dirty="0"/>
              <a:t>Akşam yeme sendromu</a:t>
            </a:r>
            <a:endParaRPr lang="en-US" altLang="tr-TR" dirty="0"/>
          </a:p>
          <a:p>
            <a:pPr>
              <a:spcBef>
                <a:spcPts val="1687"/>
              </a:spcBef>
            </a:pP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251" y="2828478"/>
            <a:ext cx="2377529" cy="33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947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4344" y="335382"/>
            <a:ext cx="4411266" cy="5953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r>
              <a:rPr lang="tr-TR" sz="3400" b="1" dirty="0" smtClean="0">
                <a:solidFill>
                  <a:srgbClr val="C00000"/>
                </a:solidFill>
              </a:rPr>
              <a:t>Epidemiyoloji</a:t>
            </a:r>
            <a:endParaRPr lang="tr-TR" sz="3400" b="1" dirty="0">
              <a:solidFill>
                <a:srgbClr val="C0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956" y="980749"/>
            <a:ext cx="6382494" cy="219000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57562" y="2744575"/>
            <a:ext cx="982266" cy="490938"/>
          </a:xfrm>
          <a:prstGeom prst="ellipse">
            <a:avLst/>
          </a:prstGeom>
          <a:noFill/>
          <a:ln w="381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>
              <a:lnSpc>
                <a:spcPct val="100000"/>
              </a:lnSpc>
            </a:pPr>
            <a:endParaRPr lang="tr-TR" dirty="0">
              <a:solidFill>
                <a:srgbClr val="F3F1DF"/>
              </a:solidFill>
              <a:effectLst/>
            </a:endParaRPr>
          </a:p>
        </p:txBody>
      </p:sp>
      <p:sp>
        <p:nvSpPr>
          <p:cNvPr id="6" name="Oval 5"/>
          <p:cNvSpPr/>
          <p:nvPr/>
        </p:nvSpPr>
        <p:spPr>
          <a:xfrm>
            <a:off x="5384601" y="2747639"/>
            <a:ext cx="982266" cy="490938"/>
          </a:xfrm>
          <a:prstGeom prst="ellipse">
            <a:avLst/>
          </a:prstGeom>
          <a:noFill/>
          <a:ln w="381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>
              <a:lnSpc>
                <a:spcPct val="100000"/>
              </a:lnSpc>
            </a:pPr>
            <a:endParaRPr lang="tr-TR" dirty="0">
              <a:solidFill>
                <a:srgbClr val="F3F1DF"/>
              </a:solidFill>
              <a:effectLst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64344" y="3866160"/>
            <a:ext cx="8349258" cy="2277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 marL="321440" indent="-321440">
              <a:spcBef>
                <a:spcPts val="1266"/>
              </a:spcBef>
              <a:buFont typeface="Arial" panose="020B0604020202020204" pitchFamily="34" charset="0"/>
              <a:buChar char="•"/>
            </a:pPr>
            <a:r>
              <a:rPr lang="tr-TR" sz="2000" dirty="0" smtClean="0"/>
              <a:t>Hollanda çalışmasında; tüm yeme bozukluklarının </a:t>
            </a:r>
            <a:r>
              <a:rPr lang="tr-TR" sz="2000" dirty="0" err="1" smtClean="0"/>
              <a:t>prevelansı</a:t>
            </a:r>
            <a:r>
              <a:rPr lang="tr-TR" sz="2000" dirty="0" smtClean="0"/>
              <a:t> kızlarda </a:t>
            </a:r>
            <a:r>
              <a:rPr lang="tr-TR" sz="2000" b="1" dirty="0" smtClean="0"/>
              <a:t>%5,7 </a:t>
            </a:r>
            <a:r>
              <a:rPr lang="tr-TR" sz="2000" dirty="0" smtClean="0"/>
              <a:t>erkeklerde </a:t>
            </a:r>
            <a:r>
              <a:rPr lang="tr-TR" sz="2000" b="1" dirty="0" smtClean="0"/>
              <a:t>%1,2</a:t>
            </a:r>
          </a:p>
          <a:p>
            <a:pPr marL="321440" indent="-321440">
              <a:spcBef>
                <a:spcPts val="1266"/>
              </a:spcBef>
              <a:buFont typeface="Arial" panose="020B0604020202020204" pitchFamily="34" charset="0"/>
              <a:buChar char="•"/>
            </a:pPr>
            <a:r>
              <a:rPr lang="tr-TR" sz="2000" dirty="0" smtClean="0"/>
              <a:t>İngiltere çalışmasında </a:t>
            </a:r>
            <a:r>
              <a:rPr lang="tr-TR" sz="2000" dirty="0" err="1" smtClean="0"/>
              <a:t>insidans</a:t>
            </a:r>
            <a:r>
              <a:rPr lang="tr-TR" sz="2000" dirty="0" smtClean="0"/>
              <a:t> </a:t>
            </a:r>
            <a:r>
              <a:rPr lang="tr-TR" sz="2000" b="1" dirty="0" smtClean="0"/>
              <a:t>37,2/100000</a:t>
            </a:r>
          </a:p>
          <a:p>
            <a:pPr marL="321440" indent="-321440">
              <a:spcBef>
                <a:spcPts val="1266"/>
              </a:spcBef>
              <a:buFont typeface="Arial" panose="020B0604020202020204" pitchFamily="34" charset="0"/>
              <a:buChar char="•"/>
            </a:pPr>
            <a:r>
              <a:rPr lang="tr-TR" sz="2000" dirty="0">
                <a:cs typeface="Times New Roman" charset="0"/>
              </a:rPr>
              <a:t>Erkek/kadın oran</a:t>
            </a:r>
            <a:r>
              <a:rPr lang="tr-TR" sz="2000" dirty="0">
                <a:cs typeface="Lucida Sans Unicode" charset="0"/>
              </a:rPr>
              <a:t>l</a:t>
            </a:r>
            <a:r>
              <a:rPr lang="tr-TR" sz="2000" dirty="0">
                <a:cs typeface="Times New Roman" charset="0"/>
              </a:rPr>
              <a:t>arı 1/6-1/10 </a:t>
            </a:r>
            <a:endParaRPr lang="tr-TR" sz="2000" b="1" dirty="0" smtClean="0"/>
          </a:p>
          <a:p>
            <a:pPr marL="321440" indent="-321440">
              <a:spcBef>
                <a:spcPts val="1266"/>
              </a:spcBef>
              <a:buFont typeface="Arial" panose="020B0604020202020204" pitchFamily="34" charset="0"/>
              <a:buChar char="•"/>
            </a:pPr>
            <a:r>
              <a:rPr lang="tr-TR" sz="2000" dirty="0" smtClean="0"/>
              <a:t>Orta ve düşük gelirli ülkelerde yapılmış </a:t>
            </a:r>
            <a:r>
              <a:rPr lang="tr-TR" sz="2000" dirty="0" err="1" smtClean="0"/>
              <a:t>prevelans</a:t>
            </a:r>
            <a:r>
              <a:rPr lang="tr-TR" sz="2000" dirty="0" smtClean="0"/>
              <a:t>/</a:t>
            </a:r>
            <a:r>
              <a:rPr lang="tr-TR" sz="2000" dirty="0" err="1" smtClean="0"/>
              <a:t>insidans</a:t>
            </a:r>
            <a:r>
              <a:rPr lang="tr-TR" sz="2000" dirty="0" smtClean="0"/>
              <a:t> çalışması yok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3464561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4345" y="745299"/>
            <a:ext cx="5223867" cy="5953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r>
              <a:rPr lang="tr-TR" sz="3400" b="1" dirty="0" err="1" smtClean="0">
                <a:solidFill>
                  <a:srgbClr val="C00000"/>
                </a:solidFill>
              </a:rPr>
              <a:t>Anoreksiya</a:t>
            </a:r>
            <a:r>
              <a:rPr lang="tr-TR" sz="3400" b="1" dirty="0" smtClean="0">
                <a:solidFill>
                  <a:srgbClr val="C00000"/>
                </a:solidFill>
              </a:rPr>
              <a:t> Nevroza</a:t>
            </a:r>
            <a:endParaRPr lang="tr-TR" sz="3400" b="1" dirty="0">
              <a:solidFill>
                <a:srgbClr val="C00000"/>
              </a:solidFill>
            </a:endParaRPr>
          </a:p>
        </p:txBody>
      </p:sp>
      <p:sp>
        <p:nvSpPr>
          <p:cNvPr id="3" name="Metin Yer Tutucusu 2"/>
          <p:cNvSpPr txBox="1">
            <a:spLocks/>
          </p:cNvSpPr>
          <p:nvPr/>
        </p:nvSpPr>
        <p:spPr>
          <a:xfrm>
            <a:off x="464344" y="1687712"/>
            <a:ext cx="5098852" cy="4652367"/>
          </a:xfrm>
          <a:prstGeom prst="rect">
            <a:avLst/>
          </a:prstGeom>
        </p:spPr>
        <p:txBody>
          <a:bodyPr lIns="64288" tIns="32144" rIns="64288" bIns="32144">
            <a:normAutofit/>
          </a:bodyPr>
          <a:lstStyle>
            <a:lvl1pPr marL="431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863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1295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1727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21590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2590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3022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3454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3886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321440" lvl="1" indent="-321440">
              <a:spcBef>
                <a:spcPts val="1266"/>
              </a:spcBef>
              <a:buFont typeface="Arial" panose="020B0604020202020204" pitchFamily="34" charset="0"/>
              <a:buChar char="•"/>
            </a:pPr>
            <a:r>
              <a:rPr lang="tr-TR" sz="2200" dirty="0" smtClean="0"/>
              <a:t>Anormal derecede düşük vücut ağırlığı (VKİ&lt;18,5)</a:t>
            </a:r>
          </a:p>
          <a:p>
            <a:pPr marL="321440" lvl="1" indent="-321440">
              <a:spcBef>
                <a:spcPts val="1266"/>
              </a:spcBef>
              <a:buFont typeface="Arial" panose="020B0604020202020204" pitchFamily="34" charset="0"/>
              <a:buChar char="•"/>
            </a:pPr>
            <a:r>
              <a:rPr lang="tr-TR" sz="2200" dirty="0" smtClean="0"/>
              <a:t>Düşük kiloya rağmen ciddi derecede kilo alma korkusu</a:t>
            </a:r>
          </a:p>
          <a:p>
            <a:pPr marL="321440" lvl="1" indent="-321440">
              <a:spcBef>
                <a:spcPts val="1266"/>
              </a:spcBef>
              <a:buFont typeface="Arial" panose="020B0604020202020204" pitchFamily="34" charset="0"/>
              <a:buChar char="•"/>
            </a:pPr>
            <a:r>
              <a:rPr lang="tr-TR" sz="2200" dirty="0" smtClean="0"/>
              <a:t>Kilo almayı engelleyen davranışlar </a:t>
            </a:r>
          </a:p>
          <a:p>
            <a:pPr marL="321440" lvl="1" indent="-321440">
              <a:spcBef>
                <a:spcPts val="1266"/>
              </a:spcBef>
              <a:buFont typeface="Arial" panose="020B0604020202020204" pitchFamily="34" charset="0"/>
              <a:buChar char="•"/>
            </a:pPr>
            <a:r>
              <a:rPr lang="tr-TR" sz="2200" dirty="0" smtClean="0"/>
              <a:t>Kilo ve vücut şekli hakkında algı bozukluğu</a:t>
            </a:r>
          </a:p>
          <a:p>
            <a:pPr marL="321440" lvl="1" indent="-321440">
              <a:spcBef>
                <a:spcPts val="1266"/>
              </a:spcBef>
              <a:buFont typeface="Arial" panose="020B0604020202020204" pitchFamily="34" charset="0"/>
              <a:buChar char="•"/>
            </a:pPr>
            <a:r>
              <a:rPr lang="tr-TR" sz="2200" dirty="0" smtClean="0"/>
              <a:t>Kilo azlığının tıbbi önemini reddetme</a:t>
            </a:r>
            <a:endParaRPr lang="tr-TR" sz="2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3197" y="2069455"/>
            <a:ext cx="2966889" cy="29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4132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01837" y="522058"/>
            <a:ext cx="5223867" cy="5953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r>
              <a:rPr lang="tr-TR" sz="3400" b="1" dirty="0" err="1" smtClean="0">
                <a:solidFill>
                  <a:srgbClr val="C00000"/>
                </a:solidFill>
              </a:rPr>
              <a:t>Blumia</a:t>
            </a:r>
            <a:r>
              <a:rPr lang="tr-TR" sz="3400" b="1" dirty="0" smtClean="0">
                <a:solidFill>
                  <a:srgbClr val="C00000"/>
                </a:solidFill>
              </a:rPr>
              <a:t> Nevroza</a:t>
            </a:r>
            <a:endParaRPr lang="tr-TR" sz="3400" b="1" dirty="0">
              <a:solidFill>
                <a:srgbClr val="C00000"/>
              </a:solidFill>
            </a:endParaRPr>
          </a:p>
        </p:txBody>
      </p:sp>
      <p:sp>
        <p:nvSpPr>
          <p:cNvPr id="3" name="Metin Yer Tutucusu 2"/>
          <p:cNvSpPr txBox="1">
            <a:spLocks/>
          </p:cNvSpPr>
          <p:nvPr/>
        </p:nvSpPr>
        <p:spPr>
          <a:xfrm>
            <a:off x="464344" y="1500188"/>
            <a:ext cx="5098852" cy="4839891"/>
          </a:xfrm>
          <a:prstGeom prst="rect">
            <a:avLst/>
          </a:prstGeom>
        </p:spPr>
        <p:txBody>
          <a:bodyPr lIns="64288" tIns="32144" rIns="64288" bIns="32144">
            <a:normAutofit fontScale="55000" lnSpcReduction="20000"/>
          </a:bodyPr>
          <a:lstStyle>
            <a:lvl1pPr marL="431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863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1295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1727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21590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2590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3022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3454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3886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>
              <a:lnSpc>
                <a:spcPct val="90000"/>
              </a:lnSpc>
            </a:pPr>
            <a:r>
              <a:rPr lang="tr-TR" dirty="0"/>
              <a:t>Tekrarlayan aşırı yeme </a:t>
            </a:r>
            <a:r>
              <a:rPr lang="tr-TR" dirty="0" smtClean="0"/>
              <a:t>dönemleri,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Bunu </a:t>
            </a:r>
            <a:r>
              <a:rPr lang="tr-TR" sz="2200" dirty="0"/>
              <a:t>engelleyememe ve beraberinde</a:t>
            </a:r>
          </a:p>
          <a:p>
            <a:pPr marL="0" lvl="1" indent="281260">
              <a:lnSpc>
                <a:spcPct val="90000"/>
              </a:lnSpc>
              <a:spcBef>
                <a:spcPts val="352"/>
              </a:spcBef>
              <a:buSzTx/>
              <a:buNone/>
              <a:defRPr sz="2300"/>
            </a:pPr>
            <a:r>
              <a:rPr lang="tr-TR" sz="2200" dirty="0"/>
              <a:t>psikiyatrik bozukluk olması</a:t>
            </a:r>
          </a:p>
          <a:p>
            <a:pPr lvl="2" indent="-241080">
              <a:spcBef>
                <a:spcPts val="281"/>
              </a:spcBef>
              <a:defRPr sz="2000"/>
            </a:pPr>
            <a:r>
              <a:rPr lang="tr-TR" dirty="0"/>
              <a:t>Aşırı/tıkınırcasına yeme (kontrol edemedikleri)</a:t>
            </a:r>
          </a:p>
          <a:p>
            <a:pPr lvl="2" indent="-241080">
              <a:spcBef>
                <a:spcPts val="281"/>
              </a:spcBef>
              <a:defRPr sz="2000"/>
            </a:pPr>
            <a:r>
              <a:rPr lang="tr-TR" dirty="0"/>
              <a:t>Uygun olmayan kilo engelleyici davranışlar (bilinçli kusma, </a:t>
            </a:r>
            <a:r>
              <a:rPr lang="tr-TR" dirty="0" err="1"/>
              <a:t>laksatif</a:t>
            </a:r>
            <a:r>
              <a:rPr lang="tr-TR" dirty="0"/>
              <a:t>, </a:t>
            </a:r>
            <a:r>
              <a:rPr lang="tr-TR" dirty="0" err="1"/>
              <a:t>diüretik</a:t>
            </a:r>
            <a:r>
              <a:rPr lang="tr-TR" dirty="0"/>
              <a:t> vb. kullanımı, uzun süre aç kalma, aşırı egzersiz)</a:t>
            </a:r>
          </a:p>
          <a:p>
            <a:r>
              <a:rPr lang="tr-TR" dirty="0"/>
              <a:t>En az 3 </a:t>
            </a:r>
            <a:r>
              <a:rPr lang="tr-TR" dirty="0" smtClean="0"/>
              <a:t>ay; </a:t>
            </a:r>
            <a:r>
              <a:rPr lang="tr-TR" b="1" dirty="0">
                <a:solidFill>
                  <a:schemeClr val="accent2"/>
                </a:solidFill>
              </a:rPr>
              <a:t>haftada en az 1 defa aşırı yeme dönemi </a:t>
            </a:r>
          </a:p>
          <a:p>
            <a:r>
              <a:rPr lang="tr-TR" dirty="0"/>
              <a:t>Vücut ağırlığı ve şekli konusunda aşırı endişe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5704" y="1679457"/>
            <a:ext cx="3060650" cy="224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8035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Adolesan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Evreleri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5739544"/>
              </p:ext>
            </p:extLst>
          </p:nvPr>
        </p:nvGraphicFramePr>
        <p:xfrm>
          <a:off x="457200" y="1600200"/>
          <a:ext cx="8229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3200" dirty="0" smtClean="0"/>
                        <a:t>ERKEK (yaş)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/>
                        <a:t>KIZ (yaş)</a:t>
                      </a:r>
                      <a:endParaRPr lang="en-US" sz="32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tr-TR" sz="3200" dirty="0" smtClean="0"/>
                        <a:t>Erken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3200" dirty="0" smtClean="0"/>
                        <a:t>14-16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3200" dirty="0" smtClean="0"/>
                        <a:t>12-14</a:t>
                      </a:r>
                      <a:endParaRPr lang="en-US" sz="3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tr-TR" sz="3200" dirty="0" smtClean="0"/>
                        <a:t>Orta 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3200" dirty="0" smtClean="0"/>
                        <a:t>16-20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3200" dirty="0" smtClean="0"/>
                        <a:t>15-18</a:t>
                      </a:r>
                      <a:endParaRPr lang="en-US" sz="3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tr-TR" sz="3200" dirty="0" smtClean="0"/>
                        <a:t>Geç 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3200" dirty="0" smtClean="0"/>
                        <a:t>20-25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3200" dirty="0" smtClean="0"/>
                        <a:t>18-23</a:t>
                      </a:r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35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67891" y="568224"/>
            <a:ext cx="8349258" cy="5030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Spesifik olmayan yeme bozuklukları (ENDOS)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3" name="Metin Yer Tutucusu 2"/>
          <p:cNvSpPr txBox="1">
            <a:spLocks/>
          </p:cNvSpPr>
          <p:nvPr/>
        </p:nvSpPr>
        <p:spPr>
          <a:xfrm>
            <a:off x="464344" y="1500188"/>
            <a:ext cx="8259961" cy="4839891"/>
          </a:xfrm>
          <a:prstGeom prst="rect">
            <a:avLst/>
          </a:prstGeom>
        </p:spPr>
        <p:txBody>
          <a:bodyPr lIns="64288" tIns="32144" rIns="64288" bIns="32144">
            <a:normAutofit fontScale="92500" lnSpcReduction="10000"/>
          </a:bodyPr>
          <a:lstStyle>
            <a:lvl1pPr marL="431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863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1295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1727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21590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2590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3022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3454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3886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r>
              <a:rPr lang="tr-TR" dirty="0" err="1" smtClean="0"/>
              <a:t>Anoreksiya</a:t>
            </a:r>
            <a:r>
              <a:rPr lang="tr-TR" dirty="0" smtClean="0"/>
              <a:t> nevroza ve </a:t>
            </a:r>
            <a:r>
              <a:rPr lang="tr-TR" dirty="0" err="1" smtClean="0"/>
              <a:t>blumia</a:t>
            </a:r>
            <a:r>
              <a:rPr lang="tr-TR" dirty="0" smtClean="0"/>
              <a:t> </a:t>
            </a:r>
            <a:r>
              <a:rPr lang="tr-TR" dirty="0" err="1" smtClean="0"/>
              <a:t>nevrozanın</a:t>
            </a:r>
            <a:r>
              <a:rPr lang="tr-TR" dirty="0"/>
              <a:t> </a:t>
            </a:r>
            <a:r>
              <a:rPr lang="tr-TR" dirty="0" smtClean="0"/>
              <a:t>bazı özelliklerini taşırlar</a:t>
            </a:r>
          </a:p>
          <a:p>
            <a:r>
              <a:rPr lang="tr-TR" dirty="0" smtClean="0"/>
              <a:t>Yeme bozukluğu olan bireylerin yaklaşık yarısı bu grupta yer alır</a:t>
            </a:r>
          </a:p>
          <a:p>
            <a:r>
              <a:rPr lang="tr-TR" dirty="0" smtClean="0"/>
              <a:t>Tedavi edilmezler ise </a:t>
            </a:r>
            <a:r>
              <a:rPr lang="tr-TR" dirty="0" err="1" smtClean="0"/>
              <a:t>anoreksiya</a:t>
            </a:r>
            <a:r>
              <a:rPr lang="tr-TR" dirty="0" smtClean="0"/>
              <a:t> nevroza  veya </a:t>
            </a:r>
            <a:r>
              <a:rPr lang="tr-TR" dirty="0" err="1" smtClean="0"/>
              <a:t>bulumia</a:t>
            </a:r>
            <a:r>
              <a:rPr lang="tr-TR" dirty="0" smtClean="0"/>
              <a:t> </a:t>
            </a:r>
            <a:r>
              <a:rPr lang="tr-TR" dirty="0" err="1" smtClean="0"/>
              <a:t>nevrozaya</a:t>
            </a:r>
            <a:r>
              <a:rPr lang="tr-TR" dirty="0" smtClean="0"/>
              <a:t> geçiş yapabilirler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676794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2"/>
          <p:cNvSpPr txBox="1">
            <a:spLocks/>
          </p:cNvSpPr>
          <p:nvPr/>
        </p:nvSpPr>
        <p:spPr>
          <a:xfrm>
            <a:off x="428626" y="1665387"/>
            <a:ext cx="3964781" cy="458093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lIns="64288" tIns="32144" rIns="64288" bIns="32144">
            <a:normAutofit fontScale="62500" lnSpcReduction="20000"/>
          </a:bodyPr>
          <a:lstStyle>
            <a:lvl1pPr marL="431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863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1295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1727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21590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2590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3022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3454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3886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>
              <a:spcBef>
                <a:spcPts val="844"/>
              </a:spcBef>
            </a:pPr>
            <a:r>
              <a:rPr lang="tr-TR" b="1" dirty="0" err="1" smtClean="0">
                <a:solidFill>
                  <a:schemeClr val="tx1"/>
                </a:solidFill>
              </a:rPr>
              <a:t>Anoreksiya</a:t>
            </a:r>
            <a:r>
              <a:rPr lang="tr-TR" b="1" dirty="0" smtClean="0">
                <a:solidFill>
                  <a:schemeClr val="tx1"/>
                </a:solidFill>
              </a:rPr>
              <a:t> nevroza</a:t>
            </a:r>
          </a:p>
          <a:p>
            <a:pPr>
              <a:spcBef>
                <a:spcPts val="422"/>
              </a:spcBef>
            </a:pPr>
            <a:r>
              <a:rPr lang="tr-TR" dirty="0" smtClean="0"/>
              <a:t>Kaşeksi</a:t>
            </a:r>
          </a:p>
          <a:p>
            <a:pPr>
              <a:spcBef>
                <a:spcPts val="422"/>
              </a:spcBef>
            </a:pPr>
            <a:r>
              <a:rPr lang="tr-TR" dirty="0" err="1" smtClean="0"/>
              <a:t>Hipotermi</a:t>
            </a:r>
            <a:endParaRPr lang="tr-TR" dirty="0" smtClean="0"/>
          </a:p>
          <a:p>
            <a:pPr>
              <a:spcBef>
                <a:spcPts val="422"/>
              </a:spcBef>
            </a:pPr>
            <a:r>
              <a:rPr lang="tr-TR" dirty="0" err="1" smtClean="0"/>
              <a:t>Bradikardi</a:t>
            </a:r>
            <a:r>
              <a:rPr lang="tr-TR" dirty="0" smtClean="0"/>
              <a:t>, hipotansiyon</a:t>
            </a:r>
          </a:p>
          <a:p>
            <a:pPr>
              <a:spcBef>
                <a:spcPts val="422"/>
              </a:spcBef>
            </a:pPr>
            <a:r>
              <a:rPr lang="tr-TR" dirty="0" err="1" smtClean="0"/>
              <a:t>Ortostatik</a:t>
            </a:r>
            <a:r>
              <a:rPr lang="tr-TR" dirty="0" smtClean="0"/>
              <a:t> </a:t>
            </a:r>
            <a:r>
              <a:rPr lang="tr-TR" dirty="0" err="1" smtClean="0"/>
              <a:t>vital</a:t>
            </a:r>
            <a:r>
              <a:rPr lang="tr-TR" dirty="0" smtClean="0"/>
              <a:t> bulgu değişikliği</a:t>
            </a:r>
          </a:p>
          <a:p>
            <a:pPr>
              <a:spcBef>
                <a:spcPts val="422"/>
              </a:spcBef>
            </a:pPr>
            <a:r>
              <a:rPr lang="tr-TR" dirty="0" err="1" smtClean="0"/>
              <a:t>Hipoaktif</a:t>
            </a:r>
            <a:r>
              <a:rPr lang="tr-TR" dirty="0" smtClean="0"/>
              <a:t> barsak sesleri</a:t>
            </a:r>
          </a:p>
          <a:p>
            <a:pPr>
              <a:spcBef>
                <a:spcPts val="422"/>
              </a:spcBef>
            </a:pPr>
            <a:r>
              <a:rPr lang="tr-TR" dirty="0" smtClean="0"/>
              <a:t>Kuru cilt</a:t>
            </a:r>
          </a:p>
          <a:p>
            <a:pPr>
              <a:spcBef>
                <a:spcPts val="422"/>
              </a:spcBef>
            </a:pPr>
            <a:r>
              <a:rPr lang="tr-TR" dirty="0" smtClean="0"/>
              <a:t>Kırılgan saç, tırnak</a:t>
            </a:r>
          </a:p>
          <a:p>
            <a:pPr>
              <a:spcBef>
                <a:spcPts val="422"/>
              </a:spcBef>
            </a:pPr>
            <a:r>
              <a:rPr lang="tr-TR" dirty="0" smtClean="0"/>
              <a:t>Sarı cilt</a:t>
            </a:r>
          </a:p>
          <a:p>
            <a:pPr>
              <a:spcBef>
                <a:spcPts val="422"/>
              </a:spcBef>
            </a:pPr>
            <a:r>
              <a:rPr lang="tr-TR" dirty="0" err="1" smtClean="0"/>
              <a:t>Siyanotik</a:t>
            </a:r>
            <a:r>
              <a:rPr lang="tr-TR" dirty="0" smtClean="0"/>
              <a:t> soğuk el ve ayaklar</a:t>
            </a:r>
          </a:p>
        </p:txBody>
      </p:sp>
      <p:sp>
        <p:nvSpPr>
          <p:cNvPr id="3" name="Metin Yer Tutucusu 2"/>
          <p:cNvSpPr txBox="1">
            <a:spLocks/>
          </p:cNvSpPr>
          <p:nvPr/>
        </p:nvSpPr>
        <p:spPr>
          <a:xfrm>
            <a:off x="4732735" y="1665387"/>
            <a:ext cx="3964781" cy="4594324"/>
          </a:xfrm>
          <a:prstGeom prst="rect">
            <a:avLst/>
          </a:prstGeom>
          <a:ln w="38100">
            <a:solidFill>
              <a:srgbClr val="C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5" tIns="35715" rIns="35715" bIns="35715" anchor="ctr">
            <a:normAutofit/>
          </a:bodyPr>
          <a:lstStyle>
            <a:lvl1pPr marL="431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863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1295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1727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21590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2590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3022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3454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3886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>
              <a:spcBef>
                <a:spcPts val="422"/>
              </a:spcBef>
            </a:pPr>
            <a:r>
              <a:rPr lang="tr-TR" sz="2200" b="1" dirty="0" err="1" smtClean="0">
                <a:solidFill>
                  <a:schemeClr val="tx1"/>
                </a:solidFill>
              </a:rPr>
              <a:t>Bulumia</a:t>
            </a:r>
            <a:r>
              <a:rPr lang="tr-TR" sz="2200" b="1" dirty="0" smtClean="0">
                <a:solidFill>
                  <a:schemeClr val="tx1"/>
                </a:solidFill>
              </a:rPr>
              <a:t> nevroza</a:t>
            </a:r>
          </a:p>
          <a:p>
            <a:pPr>
              <a:spcBef>
                <a:spcPts val="422"/>
              </a:spcBef>
            </a:pPr>
            <a:r>
              <a:rPr lang="tr-TR" sz="2200" dirty="0" err="1" smtClean="0"/>
              <a:t>Russell’s</a:t>
            </a:r>
            <a:r>
              <a:rPr lang="tr-TR" sz="2200" dirty="0" smtClean="0"/>
              <a:t> işareti</a:t>
            </a:r>
          </a:p>
          <a:p>
            <a:pPr>
              <a:spcBef>
                <a:spcPts val="422"/>
              </a:spcBef>
            </a:pPr>
            <a:r>
              <a:rPr lang="tr-TR" sz="2200" dirty="0" smtClean="0"/>
              <a:t>Diş minesinde erozyon</a:t>
            </a:r>
          </a:p>
          <a:p>
            <a:pPr>
              <a:spcBef>
                <a:spcPts val="422"/>
              </a:spcBef>
            </a:pPr>
            <a:r>
              <a:rPr lang="tr-TR" sz="2200" dirty="0" smtClean="0"/>
              <a:t>Diş çürükleri</a:t>
            </a:r>
          </a:p>
          <a:p>
            <a:pPr>
              <a:spcBef>
                <a:spcPts val="422"/>
              </a:spcBef>
            </a:pPr>
            <a:r>
              <a:rPr lang="tr-TR" sz="2200" dirty="0" err="1" smtClean="0"/>
              <a:t>Tükrük</a:t>
            </a:r>
            <a:r>
              <a:rPr lang="tr-TR" sz="2200" dirty="0" smtClean="0"/>
              <a:t> bezlerinde </a:t>
            </a:r>
            <a:r>
              <a:rPr lang="tr-TR" sz="2200" dirty="0" err="1" smtClean="0"/>
              <a:t>hipertrofi</a:t>
            </a:r>
            <a:endParaRPr lang="tr-TR" sz="2200" dirty="0" smtClean="0"/>
          </a:p>
          <a:p>
            <a:pPr>
              <a:spcBef>
                <a:spcPts val="422"/>
              </a:spcBef>
            </a:pPr>
            <a:r>
              <a:rPr lang="tr-TR" sz="2200" dirty="0" smtClean="0"/>
              <a:t>Yüzde </a:t>
            </a:r>
            <a:r>
              <a:rPr lang="tr-TR" sz="2200" dirty="0" err="1" smtClean="0"/>
              <a:t>peteşi</a:t>
            </a:r>
            <a:endParaRPr lang="tr-TR" sz="2200" dirty="0" smtClean="0"/>
          </a:p>
          <a:p>
            <a:pPr>
              <a:spcBef>
                <a:spcPts val="422"/>
              </a:spcBef>
            </a:pPr>
            <a:r>
              <a:rPr lang="tr-TR" sz="2200" dirty="0" err="1" smtClean="0"/>
              <a:t>Perioral</a:t>
            </a:r>
            <a:r>
              <a:rPr lang="tr-TR" sz="2200" dirty="0" smtClean="0"/>
              <a:t> </a:t>
            </a:r>
            <a:r>
              <a:rPr lang="tr-TR" sz="2200" dirty="0" err="1" smtClean="0"/>
              <a:t>irritasyon</a:t>
            </a:r>
            <a:endParaRPr lang="tr-TR" sz="2200" dirty="0" smtClean="0"/>
          </a:p>
          <a:p>
            <a:pPr>
              <a:spcBef>
                <a:spcPts val="422"/>
              </a:spcBef>
            </a:pPr>
            <a:r>
              <a:rPr lang="tr-TR" sz="2200" dirty="0" err="1" smtClean="0"/>
              <a:t>Hematemez</a:t>
            </a:r>
            <a:endParaRPr lang="tr-TR" sz="2200" dirty="0" smtClean="0"/>
          </a:p>
          <a:p>
            <a:pPr>
              <a:spcBef>
                <a:spcPts val="422"/>
              </a:spcBef>
            </a:pPr>
            <a:r>
              <a:rPr lang="tr-TR" sz="2200" dirty="0" smtClean="0"/>
              <a:t>Kardiyak aritmi</a:t>
            </a:r>
          </a:p>
          <a:p>
            <a:pPr>
              <a:spcBef>
                <a:spcPts val="422"/>
              </a:spcBef>
            </a:pPr>
            <a:endParaRPr lang="tr-TR" sz="2200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1973462" y="495269"/>
            <a:ext cx="5223867" cy="5953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r>
              <a:rPr lang="tr-TR" sz="3400" b="1" dirty="0" smtClean="0">
                <a:solidFill>
                  <a:srgbClr val="C00000"/>
                </a:solidFill>
              </a:rPr>
              <a:t>Fizik muayene</a:t>
            </a:r>
            <a:endParaRPr lang="tr-TR" sz="3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476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4345" y="459550"/>
            <a:ext cx="5223867" cy="5953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r>
              <a:rPr lang="tr-TR" sz="3400" b="1" dirty="0" smtClean="0">
                <a:solidFill>
                  <a:srgbClr val="C00000"/>
                </a:solidFill>
              </a:rPr>
              <a:t>Komplikasyonlar</a:t>
            </a:r>
            <a:endParaRPr lang="tr-TR" sz="3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5030321"/>
              </p:ext>
            </p:extLst>
          </p:nvPr>
        </p:nvGraphicFramePr>
        <p:xfrm>
          <a:off x="589359" y="1839515"/>
          <a:ext cx="8090297" cy="365045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93094"/>
                <a:gridCol w="6197203"/>
              </a:tblGrid>
              <a:tr h="912614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KVS</a:t>
                      </a:r>
                      <a:endParaRPr lang="tr-TR" sz="17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tr-TR" sz="1700" b="1" dirty="0" err="1" smtClean="0">
                          <a:solidFill>
                            <a:srgbClr val="C00000"/>
                          </a:solidFill>
                        </a:rPr>
                        <a:t>Bradikardi</a:t>
                      </a:r>
                      <a:r>
                        <a:rPr lang="tr-TR" sz="17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tr-TR" sz="1700" b="1" dirty="0" err="1" smtClean="0">
                          <a:solidFill>
                            <a:srgbClr val="C00000"/>
                          </a:solidFill>
                        </a:rPr>
                        <a:t>hipotansion</a:t>
                      </a:r>
                      <a:r>
                        <a:rPr lang="tr-TR" sz="17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tr-TR" sz="1700" b="1" dirty="0" err="1" smtClean="0">
                          <a:solidFill>
                            <a:srgbClr val="C00000"/>
                          </a:solidFill>
                        </a:rPr>
                        <a:t>postural</a:t>
                      </a:r>
                      <a:r>
                        <a:rPr lang="tr-TR" sz="1700" b="1" dirty="0" smtClean="0">
                          <a:solidFill>
                            <a:srgbClr val="C00000"/>
                          </a:solidFill>
                        </a:rPr>
                        <a:t> taşikardi, </a:t>
                      </a:r>
                      <a:r>
                        <a:rPr lang="tr-TR" sz="1700" b="1" dirty="0" err="1" smtClean="0">
                          <a:solidFill>
                            <a:srgbClr val="C00000"/>
                          </a:solidFill>
                        </a:rPr>
                        <a:t>ventriküler</a:t>
                      </a:r>
                      <a:r>
                        <a:rPr lang="tr-TR" sz="17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1700" b="1" dirty="0" err="1" smtClean="0">
                          <a:solidFill>
                            <a:srgbClr val="C00000"/>
                          </a:solidFill>
                        </a:rPr>
                        <a:t>taşikardisenkop</a:t>
                      </a:r>
                      <a:r>
                        <a:rPr lang="tr-TR" sz="1700" b="1" dirty="0" smtClean="0">
                          <a:solidFill>
                            <a:srgbClr val="C00000"/>
                          </a:solidFill>
                        </a:rPr>
                        <a:t>, MVP, uzun QT</a:t>
                      </a:r>
                      <a:r>
                        <a:rPr lang="tr-TR" sz="1700" b="1" baseline="0" dirty="0" smtClean="0">
                          <a:solidFill>
                            <a:srgbClr val="C00000"/>
                          </a:solidFill>
                        </a:rPr>
                        <a:t> sendromu, aritmi, ani ölüm </a:t>
                      </a:r>
                      <a:endParaRPr lang="tr-TR" sz="17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64294" marR="64294" marT="32147" marB="32147"/>
                </a:tc>
              </a:tr>
              <a:tr h="912614">
                <a:tc>
                  <a:txBody>
                    <a:bodyPr/>
                    <a:lstStyle/>
                    <a:p>
                      <a:r>
                        <a:rPr lang="tr-TR" sz="1700" b="1" dirty="0" smtClean="0"/>
                        <a:t>GİS</a:t>
                      </a:r>
                      <a:endParaRPr lang="tr-TR" sz="1700" b="1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GÖR, </a:t>
                      </a:r>
                      <a:r>
                        <a:rPr lang="tr-TR" sz="1700" dirty="0" err="1" smtClean="0"/>
                        <a:t>hematemez</a:t>
                      </a:r>
                      <a:r>
                        <a:rPr lang="tr-TR" sz="1700" dirty="0" smtClean="0"/>
                        <a:t>, gecikmiş mide boşalması, </a:t>
                      </a:r>
                      <a:r>
                        <a:rPr lang="tr-TR" sz="1700" dirty="0" err="1" smtClean="0"/>
                        <a:t>konstipasyon</a:t>
                      </a:r>
                      <a:r>
                        <a:rPr lang="tr-TR" sz="1700" dirty="0" smtClean="0"/>
                        <a:t>, şişkinlik, karaciğer yetmezliği</a:t>
                      </a:r>
                      <a:endParaRPr lang="tr-TR" sz="1700" dirty="0"/>
                    </a:p>
                  </a:txBody>
                  <a:tcPr marL="64294" marR="64294" marT="32147" marB="32147"/>
                </a:tc>
              </a:tr>
              <a:tr h="912614">
                <a:tc>
                  <a:txBody>
                    <a:bodyPr/>
                    <a:lstStyle/>
                    <a:p>
                      <a:r>
                        <a:rPr lang="tr-TR" sz="1700" b="1" dirty="0" smtClean="0"/>
                        <a:t>GÜS</a:t>
                      </a:r>
                      <a:endParaRPr lang="tr-TR" sz="1700" b="1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tr-TR" sz="1700" dirty="0" err="1" smtClean="0"/>
                        <a:t>Oligüri</a:t>
                      </a:r>
                      <a:r>
                        <a:rPr lang="tr-TR" sz="1700" dirty="0" smtClean="0"/>
                        <a:t>, </a:t>
                      </a:r>
                      <a:r>
                        <a:rPr lang="tr-TR" sz="1700" dirty="0" err="1" smtClean="0"/>
                        <a:t>poliüri</a:t>
                      </a:r>
                      <a:r>
                        <a:rPr lang="tr-TR" sz="1700" dirty="0" smtClean="0"/>
                        <a:t>, </a:t>
                      </a:r>
                      <a:r>
                        <a:rPr lang="tr-TR" sz="1700" dirty="0" err="1" smtClean="0"/>
                        <a:t>kreatinim</a:t>
                      </a:r>
                      <a:r>
                        <a:rPr lang="tr-TR" sz="1700" baseline="0" dirty="0" smtClean="0"/>
                        <a:t> artışı, üremi, </a:t>
                      </a:r>
                      <a:r>
                        <a:rPr lang="tr-TR" sz="1700" baseline="0" dirty="0" err="1" smtClean="0"/>
                        <a:t>nefrolitiyazis</a:t>
                      </a:r>
                      <a:r>
                        <a:rPr lang="tr-TR" sz="1700" baseline="0" dirty="0" smtClean="0"/>
                        <a:t>, </a:t>
                      </a:r>
                      <a:r>
                        <a:rPr lang="tr-TR" sz="1700" baseline="0" dirty="0" err="1" smtClean="0"/>
                        <a:t>hipovolemik</a:t>
                      </a:r>
                      <a:r>
                        <a:rPr lang="tr-TR" sz="1700" baseline="0" dirty="0" smtClean="0"/>
                        <a:t> </a:t>
                      </a:r>
                      <a:r>
                        <a:rPr lang="tr-TR" sz="1700" baseline="0" dirty="0" err="1" smtClean="0"/>
                        <a:t>nefropati</a:t>
                      </a:r>
                      <a:r>
                        <a:rPr lang="tr-TR" sz="1700" baseline="0" dirty="0" smtClean="0"/>
                        <a:t>, </a:t>
                      </a:r>
                      <a:endParaRPr lang="tr-TR" sz="1700" dirty="0"/>
                    </a:p>
                  </a:txBody>
                  <a:tcPr marL="64294" marR="64294" marT="32147" marB="32147"/>
                </a:tc>
              </a:tr>
              <a:tr h="912614">
                <a:tc>
                  <a:txBody>
                    <a:bodyPr/>
                    <a:lstStyle/>
                    <a:p>
                      <a:r>
                        <a:rPr lang="tr-TR" sz="1700" b="1" dirty="0" smtClean="0"/>
                        <a:t>Hematolojik</a:t>
                      </a:r>
                      <a:endParaRPr lang="tr-TR" sz="1700" b="1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Anemi</a:t>
                      </a:r>
                      <a:r>
                        <a:rPr lang="tr-TR" sz="1700" baseline="0" dirty="0" smtClean="0"/>
                        <a:t>, </a:t>
                      </a:r>
                      <a:r>
                        <a:rPr lang="tr-TR" sz="1700" baseline="0" dirty="0" err="1" smtClean="0"/>
                        <a:t>lökopeni</a:t>
                      </a:r>
                      <a:r>
                        <a:rPr lang="tr-TR" sz="1700" baseline="0" dirty="0" smtClean="0"/>
                        <a:t>, </a:t>
                      </a:r>
                      <a:r>
                        <a:rPr lang="tr-TR" sz="1700" baseline="0" dirty="0" err="1" smtClean="0"/>
                        <a:t>nötropeni</a:t>
                      </a:r>
                      <a:r>
                        <a:rPr lang="tr-TR" sz="1700" baseline="0" dirty="0" smtClean="0"/>
                        <a:t> , </a:t>
                      </a:r>
                      <a:r>
                        <a:rPr lang="tr-TR" sz="1700" baseline="0" dirty="0" err="1" smtClean="0"/>
                        <a:t>trombositopeni</a:t>
                      </a:r>
                      <a:r>
                        <a:rPr lang="tr-TR" sz="1700" baseline="0" dirty="0" smtClean="0"/>
                        <a:t>, kemik iliği baskılanması, artmış enfeksiyon riski</a:t>
                      </a:r>
                      <a:endParaRPr lang="tr-TR" sz="1700" dirty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0068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4345" y="459550"/>
            <a:ext cx="5223867" cy="5953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r>
              <a:rPr lang="tr-TR" sz="3400" b="1" dirty="0" smtClean="0">
                <a:solidFill>
                  <a:srgbClr val="C00000"/>
                </a:solidFill>
              </a:rPr>
              <a:t>Komplikasyonlar</a:t>
            </a:r>
            <a:endParaRPr lang="tr-TR" sz="3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8081762"/>
              </p:ext>
            </p:extLst>
          </p:nvPr>
        </p:nvGraphicFramePr>
        <p:xfrm>
          <a:off x="562570" y="1562695"/>
          <a:ext cx="8090297" cy="45630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93094"/>
                <a:gridCol w="6197203"/>
              </a:tblGrid>
              <a:tr h="912614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Endokrin</a:t>
                      </a:r>
                      <a:r>
                        <a:rPr lang="tr-TR" sz="1700" baseline="0" dirty="0" smtClean="0"/>
                        <a:t> </a:t>
                      </a:r>
                      <a:endParaRPr lang="tr-TR" sz="17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tr-TR" sz="1700" b="1" dirty="0" smtClean="0">
                          <a:solidFill>
                            <a:srgbClr val="C00000"/>
                          </a:solidFill>
                        </a:rPr>
                        <a:t>İkincil seks karakterlerinin gelişmemesi, </a:t>
                      </a:r>
                      <a:r>
                        <a:rPr lang="tr-TR" sz="1700" b="1" dirty="0" err="1" smtClean="0">
                          <a:solidFill>
                            <a:srgbClr val="C00000"/>
                          </a:solidFill>
                        </a:rPr>
                        <a:t>amenore</a:t>
                      </a:r>
                      <a:r>
                        <a:rPr lang="tr-TR" sz="1700" b="1" dirty="0" smtClean="0">
                          <a:solidFill>
                            <a:srgbClr val="C00000"/>
                          </a:solidFill>
                        </a:rPr>
                        <a:t>, hipoglisemi, anormal </a:t>
                      </a:r>
                      <a:r>
                        <a:rPr lang="tr-TR" sz="1700" b="1" dirty="0" err="1" smtClean="0">
                          <a:solidFill>
                            <a:srgbClr val="C00000"/>
                          </a:solidFill>
                        </a:rPr>
                        <a:t>tiroid</a:t>
                      </a:r>
                      <a:r>
                        <a:rPr lang="tr-TR" sz="1700" b="1" dirty="0" smtClean="0">
                          <a:solidFill>
                            <a:srgbClr val="C00000"/>
                          </a:solidFill>
                        </a:rPr>
                        <a:t> fonksiyon testleri, büyümede duraksama</a:t>
                      </a:r>
                    </a:p>
                  </a:txBody>
                  <a:tcPr marL="64294" marR="64294" marT="32147" marB="32147"/>
                </a:tc>
              </a:tr>
              <a:tr h="912614">
                <a:tc>
                  <a:txBody>
                    <a:bodyPr/>
                    <a:lstStyle/>
                    <a:p>
                      <a:r>
                        <a:rPr lang="tr-TR" sz="1700" b="1" dirty="0" smtClean="0"/>
                        <a:t>Nörolojik</a:t>
                      </a:r>
                      <a:endParaRPr lang="tr-TR" sz="1700" b="1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tr-TR" sz="1700" dirty="0" err="1" smtClean="0"/>
                        <a:t>Apati</a:t>
                      </a:r>
                      <a:r>
                        <a:rPr lang="tr-TR" sz="1700" dirty="0" smtClean="0"/>
                        <a:t>, zayıf konsantrasyon, kas güçsüzlüğü, kramplar </a:t>
                      </a:r>
                      <a:r>
                        <a:rPr lang="tr-TR" sz="1700" dirty="0" err="1" smtClean="0"/>
                        <a:t>konvülzyon</a:t>
                      </a:r>
                      <a:endParaRPr lang="tr-TR" sz="1700" dirty="0"/>
                    </a:p>
                  </a:txBody>
                  <a:tcPr marL="64294" marR="64294" marT="32147" marB="32147"/>
                </a:tc>
              </a:tr>
              <a:tr h="912614">
                <a:tc>
                  <a:txBody>
                    <a:bodyPr/>
                    <a:lstStyle/>
                    <a:p>
                      <a:r>
                        <a:rPr lang="tr-TR" sz="1700" b="1" dirty="0" smtClean="0"/>
                        <a:t>Psikolojik</a:t>
                      </a:r>
                      <a:r>
                        <a:rPr lang="tr-TR" sz="1700" b="1" baseline="0" dirty="0" smtClean="0"/>
                        <a:t> </a:t>
                      </a:r>
                      <a:endParaRPr lang="tr-TR" sz="1700" b="1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Depresyon, uyku düzensizliği,</a:t>
                      </a:r>
                      <a:r>
                        <a:rPr lang="tr-TR" sz="1700" baseline="0" dirty="0" smtClean="0"/>
                        <a:t> </a:t>
                      </a:r>
                      <a:r>
                        <a:rPr lang="tr-TR" sz="1700" baseline="0" dirty="0" err="1" smtClean="0"/>
                        <a:t>anksiyete</a:t>
                      </a:r>
                      <a:r>
                        <a:rPr lang="tr-TR" sz="1700" baseline="0" dirty="0" smtClean="0"/>
                        <a:t>, düşük özsaygı</a:t>
                      </a:r>
                      <a:endParaRPr lang="tr-TR" sz="1700" dirty="0"/>
                    </a:p>
                  </a:txBody>
                  <a:tcPr marL="64294" marR="64294" marT="32147" marB="32147"/>
                </a:tc>
              </a:tr>
              <a:tr h="912614">
                <a:tc>
                  <a:txBody>
                    <a:bodyPr/>
                    <a:lstStyle/>
                    <a:p>
                      <a:r>
                        <a:rPr lang="tr-TR" sz="1700" b="1" dirty="0" smtClean="0"/>
                        <a:t>Kas iskelet</a:t>
                      </a:r>
                      <a:endParaRPr lang="tr-TR" sz="1700" b="1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Yorgunluk, kas kütlesinde</a:t>
                      </a:r>
                      <a:r>
                        <a:rPr lang="tr-TR" sz="1700" baseline="0" dirty="0" smtClean="0"/>
                        <a:t> kayıp, osteoporoz ( kırık riskinde 2 kat artış)</a:t>
                      </a:r>
                      <a:endParaRPr lang="tr-TR" sz="1700" dirty="0"/>
                    </a:p>
                  </a:txBody>
                  <a:tcPr marL="64294" marR="64294" marT="32147" marB="32147"/>
                </a:tc>
              </a:tr>
              <a:tr h="912614">
                <a:tc>
                  <a:txBody>
                    <a:bodyPr/>
                    <a:lstStyle/>
                    <a:p>
                      <a:r>
                        <a:rPr lang="tr-TR" sz="1700" b="1" dirty="0" smtClean="0"/>
                        <a:t>Elektrolit bozuklukları</a:t>
                      </a:r>
                      <a:endParaRPr lang="tr-TR" sz="1700" b="1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tr-TR" sz="1700" dirty="0" err="1" smtClean="0"/>
                        <a:t>Hipokalsemi</a:t>
                      </a:r>
                      <a:r>
                        <a:rPr lang="tr-TR" sz="1700" dirty="0" smtClean="0"/>
                        <a:t>, </a:t>
                      </a:r>
                      <a:r>
                        <a:rPr lang="tr-TR" sz="1700" dirty="0" err="1" smtClean="0"/>
                        <a:t>hiponatremi</a:t>
                      </a:r>
                      <a:r>
                        <a:rPr lang="tr-TR" sz="1700" dirty="0" smtClean="0"/>
                        <a:t>, </a:t>
                      </a:r>
                      <a:r>
                        <a:rPr lang="tr-TR" sz="1700" dirty="0" err="1" smtClean="0"/>
                        <a:t>hipokalemi</a:t>
                      </a:r>
                      <a:r>
                        <a:rPr lang="tr-TR" sz="1700" dirty="0" smtClean="0"/>
                        <a:t>, </a:t>
                      </a:r>
                      <a:r>
                        <a:rPr lang="tr-TR" sz="1700" dirty="0" err="1" smtClean="0"/>
                        <a:t>hipomagnezemi</a:t>
                      </a:r>
                      <a:r>
                        <a:rPr lang="tr-TR" sz="1700" dirty="0" smtClean="0"/>
                        <a:t>, </a:t>
                      </a:r>
                      <a:r>
                        <a:rPr lang="tr-TR" sz="1700" dirty="0" err="1" smtClean="0"/>
                        <a:t>hipofosfatemi</a:t>
                      </a:r>
                      <a:endParaRPr lang="tr-TR" sz="1700" dirty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1187649" y="3490984"/>
            <a:ext cx="6732984" cy="62612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tr-TR" dirty="0" err="1" smtClean="0">
                <a:solidFill>
                  <a:srgbClr val="F3F1DF"/>
                </a:solidFill>
                <a:effectLst/>
              </a:rPr>
              <a:t>Mortalite</a:t>
            </a:r>
            <a:r>
              <a:rPr lang="tr-TR" dirty="0" smtClean="0">
                <a:solidFill>
                  <a:srgbClr val="F3F1DF"/>
                </a:solidFill>
                <a:effectLst/>
              </a:rPr>
              <a:t> </a:t>
            </a:r>
            <a:r>
              <a:rPr lang="tr-TR" dirty="0" err="1">
                <a:solidFill>
                  <a:srgbClr val="F3F1DF"/>
                </a:solidFill>
                <a:effectLst/>
              </a:rPr>
              <a:t>a</a:t>
            </a:r>
            <a:r>
              <a:rPr lang="tr-TR" dirty="0" err="1" smtClean="0">
                <a:solidFill>
                  <a:srgbClr val="F3F1DF"/>
                </a:solidFill>
                <a:effectLst/>
              </a:rPr>
              <a:t>noreksiya</a:t>
            </a:r>
            <a:r>
              <a:rPr lang="tr-TR" dirty="0" smtClean="0">
                <a:solidFill>
                  <a:srgbClr val="F3F1DF"/>
                </a:solidFill>
                <a:effectLst/>
              </a:rPr>
              <a:t> </a:t>
            </a:r>
            <a:r>
              <a:rPr lang="tr-TR" dirty="0" err="1" smtClean="0">
                <a:solidFill>
                  <a:srgbClr val="F3F1DF"/>
                </a:solidFill>
                <a:effectLst/>
              </a:rPr>
              <a:t>nevrozada</a:t>
            </a:r>
            <a:r>
              <a:rPr lang="tr-TR" dirty="0" smtClean="0">
                <a:solidFill>
                  <a:srgbClr val="F3F1DF"/>
                </a:solidFill>
                <a:effectLst/>
              </a:rPr>
              <a:t> 5,9 kat, </a:t>
            </a:r>
            <a:r>
              <a:rPr lang="tr-TR" dirty="0" err="1" smtClean="0">
                <a:solidFill>
                  <a:srgbClr val="F3F1DF"/>
                </a:solidFill>
                <a:effectLst/>
              </a:rPr>
              <a:t>bulumia</a:t>
            </a:r>
            <a:r>
              <a:rPr lang="tr-TR" dirty="0" smtClean="0">
                <a:solidFill>
                  <a:srgbClr val="F3F1DF"/>
                </a:solidFill>
                <a:effectLst/>
              </a:rPr>
              <a:t> </a:t>
            </a:r>
            <a:r>
              <a:rPr lang="tr-TR" dirty="0" err="1" smtClean="0">
                <a:solidFill>
                  <a:srgbClr val="F3F1DF"/>
                </a:solidFill>
                <a:effectLst/>
              </a:rPr>
              <a:t>nevrozada</a:t>
            </a:r>
            <a:r>
              <a:rPr lang="tr-TR" dirty="0" smtClean="0">
                <a:solidFill>
                  <a:srgbClr val="F3F1DF"/>
                </a:solidFill>
                <a:effectLst/>
              </a:rPr>
              <a:t> 1,9 kat artmıştır</a:t>
            </a:r>
            <a:endParaRPr lang="tr-TR" dirty="0">
              <a:solidFill>
                <a:srgbClr val="F3F1D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321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817192" y="539917"/>
            <a:ext cx="5223867" cy="5953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r>
              <a:rPr lang="tr-TR" sz="3400" b="1" dirty="0" smtClean="0">
                <a:solidFill>
                  <a:srgbClr val="C00000"/>
                </a:solidFill>
              </a:rPr>
              <a:t>Tedavi</a:t>
            </a:r>
            <a:endParaRPr lang="tr-TR" sz="3400" b="1" dirty="0">
              <a:solidFill>
                <a:srgbClr val="C0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115616" y="1777834"/>
            <a:ext cx="6260306" cy="288828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tr-TR" sz="3200" b="1" dirty="0" err="1"/>
              <a:t>Multidisipliner</a:t>
            </a:r>
            <a:r>
              <a:rPr lang="tr-TR" altLang="tr-TR" sz="3200" b="1" dirty="0"/>
              <a:t> </a:t>
            </a:r>
            <a:r>
              <a:rPr lang="tr-TR" altLang="tr-TR" sz="3200" b="1" dirty="0" smtClean="0"/>
              <a:t>yaklaşım</a:t>
            </a:r>
          </a:p>
          <a:p>
            <a:pPr>
              <a:lnSpc>
                <a:spcPct val="150000"/>
              </a:lnSpc>
            </a:pPr>
            <a:r>
              <a:rPr lang="tr-TR" altLang="tr-TR" b="1" dirty="0" smtClean="0"/>
              <a:t>Yatak istirahati</a:t>
            </a:r>
            <a:endParaRPr lang="tr-TR" altLang="tr-TR" b="1" dirty="0"/>
          </a:p>
          <a:p>
            <a:pPr>
              <a:lnSpc>
                <a:spcPct val="150000"/>
              </a:lnSpc>
            </a:pPr>
            <a:r>
              <a:rPr lang="tr-TR" altLang="tr-TR" b="1" dirty="0" err="1"/>
              <a:t>Nutrisyonel</a:t>
            </a:r>
            <a:r>
              <a:rPr lang="tr-TR" altLang="tr-TR" b="1" dirty="0"/>
              <a:t> </a:t>
            </a:r>
            <a:r>
              <a:rPr lang="tr-TR" altLang="tr-TR" b="1" dirty="0" smtClean="0"/>
              <a:t>danışmanlık</a:t>
            </a:r>
          </a:p>
          <a:p>
            <a:pPr>
              <a:lnSpc>
                <a:spcPct val="150000"/>
              </a:lnSpc>
            </a:pPr>
            <a:r>
              <a:rPr lang="tr-TR" altLang="tr-TR" b="1" dirty="0" smtClean="0"/>
              <a:t>NG tüp/ iv beslenme</a:t>
            </a:r>
            <a:endParaRPr lang="tr-TR" altLang="tr-TR" b="1" dirty="0"/>
          </a:p>
          <a:p>
            <a:pPr>
              <a:lnSpc>
                <a:spcPct val="150000"/>
              </a:lnSpc>
            </a:pPr>
            <a:r>
              <a:rPr lang="tr-TR" altLang="tr-TR" b="1" dirty="0" smtClean="0"/>
              <a:t>Psikoterapi (</a:t>
            </a:r>
            <a:r>
              <a:rPr lang="tr-TR" altLang="tr-TR" b="1" dirty="0" err="1" smtClean="0"/>
              <a:t>aile+birey</a:t>
            </a:r>
            <a:r>
              <a:rPr lang="tr-TR" altLang="tr-TR" b="1" dirty="0" smtClean="0"/>
              <a:t>)</a:t>
            </a:r>
            <a:endParaRPr lang="tr-TR" altLang="tr-TR" b="1" dirty="0"/>
          </a:p>
          <a:p>
            <a:pPr>
              <a:lnSpc>
                <a:spcPct val="150000"/>
              </a:lnSpc>
            </a:pPr>
            <a:r>
              <a:rPr lang="tr-TR" altLang="tr-TR" b="1" dirty="0" smtClean="0"/>
              <a:t>Medikal </a:t>
            </a:r>
            <a:r>
              <a:rPr lang="tr-TR" altLang="tr-TR" b="1" dirty="0"/>
              <a:t>tedavi</a:t>
            </a:r>
            <a:endParaRPr lang="en-US" altLang="tr-TR" b="1" dirty="0"/>
          </a:p>
        </p:txBody>
      </p:sp>
    </p:spTree>
    <p:extLst>
      <p:ext uri="{BB962C8B-B14F-4D97-AF65-F5344CB8AC3E}">
        <p14:creationId xmlns:p14="http://schemas.microsoft.com/office/powerpoint/2010/main" xmlns="" val="103200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817192" y="405972"/>
            <a:ext cx="5223867" cy="5953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r>
              <a:rPr lang="tr-TR" sz="3400" b="1" dirty="0" smtClean="0">
                <a:solidFill>
                  <a:srgbClr val="C00000"/>
                </a:solidFill>
              </a:rPr>
              <a:t>Tedavi</a:t>
            </a:r>
            <a:endParaRPr lang="tr-TR" sz="3400" b="1" dirty="0">
              <a:solidFill>
                <a:srgbClr val="C0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36240" y="2085350"/>
            <a:ext cx="7811245" cy="33407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 marL="321440" indent="-321440"/>
            <a:r>
              <a:rPr lang="tr-TR" b="1" dirty="0" smtClean="0">
                <a:solidFill>
                  <a:srgbClr val="002060"/>
                </a:solidFill>
              </a:rPr>
              <a:t>     Yüksek riskli hastalar </a:t>
            </a:r>
            <a:r>
              <a:rPr lang="tr-TR" b="1" dirty="0" err="1" smtClean="0">
                <a:solidFill>
                  <a:srgbClr val="002060"/>
                </a:solidFill>
              </a:rPr>
              <a:t>hastayene</a:t>
            </a:r>
            <a:r>
              <a:rPr lang="tr-TR" b="1" dirty="0" smtClean="0">
                <a:solidFill>
                  <a:srgbClr val="002060"/>
                </a:solidFill>
              </a:rPr>
              <a:t> yatırılarak tedavi edilmeli:</a:t>
            </a:r>
          </a:p>
          <a:p>
            <a:pPr marL="321440" lvl="3" indent="-32144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b="1" dirty="0"/>
              <a:t>Kalp atım </a:t>
            </a:r>
            <a:r>
              <a:rPr lang="en-US" altLang="tr-TR" b="1" dirty="0"/>
              <a:t>&lt;</a:t>
            </a:r>
            <a:r>
              <a:rPr lang="tr-TR" altLang="tr-TR" b="1" dirty="0"/>
              <a:t> </a:t>
            </a:r>
            <a:r>
              <a:rPr lang="tr-TR" altLang="tr-TR" b="1" dirty="0" smtClean="0"/>
              <a:t>50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vuru</a:t>
            </a:r>
            <a:r>
              <a:rPr lang="en-US" altLang="tr-TR" b="1" dirty="0" smtClean="0"/>
              <a:t>/</a:t>
            </a:r>
            <a:r>
              <a:rPr lang="en-US" altLang="tr-TR" b="1" dirty="0" err="1" smtClean="0"/>
              <a:t>dak</a:t>
            </a:r>
            <a:r>
              <a:rPr lang="tr-TR" altLang="tr-TR" b="1" dirty="0"/>
              <a:t> </a:t>
            </a:r>
            <a:endParaRPr lang="tr-TR" altLang="tr-TR" b="1" dirty="0" smtClean="0"/>
          </a:p>
          <a:p>
            <a:pPr marL="321440" lvl="2" indent="-32144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b="1" dirty="0"/>
              <a:t>A</a:t>
            </a:r>
            <a:r>
              <a:rPr lang="tr-TR" altLang="tr-TR" b="1" dirty="0" smtClean="0"/>
              <a:t>ritmi</a:t>
            </a:r>
          </a:p>
          <a:p>
            <a:pPr marL="321440" indent="-32144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b="1" dirty="0" err="1" smtClean="0"/>
              <a:t>Postural</a:t>
            </a:r>
            <a:r>
              <a:rPr lang="tr-TR" altLang="tr-TR" b="1" dirty="0" smtClean="0"/>
              <a:t> taşikardi (&gt;20 atım/</a:t>
            </a:r>
            <a:r>
              <a:rPr lang="tr-TR" altLang="tr-TR" b="1" dirty="0" err="1" smtClean="0"/>
              <a:t>dk</a:t>
            </a:r>
            <a:r>
              <a:rPr lang="tr-TR" altLang="tr-TR" b="1" dirty="0" smtClean="0"/>
              <a:t>)</a:t>
            </a:r>
            <a:endParaRPr lang="tr-TR" altLang="tr-TR" b="1" dirty="0"/>
          </a:p>
          <a:p>
            <a:pPr marL="321440" indent="-32144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b="1" dirty="0"/>
              <a:t>Kan basıncı </a:t>
            </a:r>
            <a:r>
              <a:rPr lang="en-US" altLang="tr-TR" b="1" dirty="0"/>
              <a:t>&lt; 80/50 </a:t>
            </a:r>
            <a:r>
              <a:rPr lang="en-US" altLang="tr-TR" b="1" dirty="0" smtClean="0"/>
              <a:t>mmHg</a:t>
            </a:r>
            <a:r>
              <a:rPr lang="tr-TR" altLang="tr-TR" b="1" dirty="0" smtClean="0"/>
              <a:t>, </a:t>
            </a:r>
            <a:r>
              <a:rPr lang="tr-TR" altLang="tr-TR" b="1" dirty="0" err="1" smtClean="0"/>
              <a:t>Postural</a:t>
            </a:r>
            <a:r>
              <a:rPr lang="tr-TR" altLang="tr-TR" b="1" dirty="0" smtClean="0"/>
              <a:t> hipotansiyon (&gt;20 </a:t>
            </a:r>
            <a:r>
              <a:rPr lang="tr-TR" altLang="tr-TR" b="1" dirty="0" err="1" smtClean="0"/>
              <a:t>mmHg</a:t>
            </a:r>
            <a:r>
              <a:rPr lang="tr-TR" altLang="tr-TR" b="1" dirty="0" smtClean="0"/>
              <a:t>)</a:t>
            </a:r>
            <a:endParaRPr lang="en-US" altLang="tr-TR" b="1" dirty="0" smtClean="0"/>
          </a:p>
          <a:p>
            <a:pPr marL="321440" indent="-32144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b="1" dirty="0" smtClean="0"/>
              <a:t>İdeal vücut ağırlığının </a:t>
            </a:r>
            <a:r>
              <a:rPr lang="en-US" altLang="tr-TR" b="1" dirty="0" smtClean="0"/>
              <a:t>&lt;%75</a:t>
            </a:r>
            <a:r>
              <a:rPr lang="tr-TR" altLang="tr-TR" b="1" dirty="0" smtClean="0"/>
              <a:t>, hızlı kilo kaybı</a:t>
            </a:r>
            <a:endParaRPr lang="en-US" altLang="tr-TR" b="1" dirty="0" smtClean="0"/>
          </a:p>
          <a:p>
            <a:pPr marL="321440" indent="-32144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b="1" dirty="0" smtClean="0"/>
              <a:t>Uzun </a:t>
            </a:r>
            <a:r>
              <a:rPr lang="tr-TR" altLang="tr-TR" b="1" dirty="0" err="1" smtClean="0"/>
              <a:t>QTc</a:t>
            </a:r>
            <a:endParaRPr lang="tr-TR" altLang="tr-TR" b="1" dirty="0" smtClean="0"/>
          </a:p>
          <a:p>
            <a:pPr marL="321440" indent="-32144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b="1" dirty="0" err="1" smtClean="0"/>
              <a:t>Nötropeni</a:t>
            </a:r>
            <a:endParaRPr lang="tr-TR" altLang="tr-TR" b="1" dirty="0"/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tr-TR" b="1" dirty="0" err="1" smtClean="0"/>
              <a:t>hipokalemi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564251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0766" y="1733666"/>
            <a:ext cx="8224242" cy="2973404"/>
          </a:xfrm>
          <a:prstGeom prst="rect">
            <a:avLst/>
          </a:prstGeom>
        </p:spPr>
        <p:txBody>
          <a:bodyPr wrap="square" lIns="64288" tIns="32144" rIns="64288" bIns="32144">
            <a:spAutoFit/>
          </a:bodyPr>
          <a:lstStyle/>
          <a:p>
            <a:pPr marL="321440" indent="-3214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b="1" dirty="0"/>
              <a:t>Hedef kilo </a:t>
            </a:r>
            <a:r>
              <a:rPr lang="tr-TR" altLang="tr-TR" b="1" dirty="0" smtClean="0"/>
              <a:t>belirlenir, Haftada 0.5 -1 kg alımı hedeflenir</a:t>
            </a:r>
          </a:p>
          <a:p>
            <a:pPr marL="321440" indent="-3214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altLang="tr-TR" b="1" dirty="0"/>
          </a:p>
          <a:p>
            <a:pPr marL="321440" indent="-3214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b="1" dirty="0" smtClean="0"/>
              <a:t>Başlangıçta </a:t>
            </a:r>
            <a:r>
              <a:rPr lang="tr-TR" altLang="tr-TR" b="1" dirty="0"/>
              <a:t>günlük 800 – 1000 </a:t>
            </a:r>
            <a:r>
              <a:rPr lang="tr-TR" altLang="tr-TR" b="1" dirty="0" err="1"/>
              <a:t>kcal</a:t>
            </a:r>
            <a:r>
              <a:rPr lang="en-US" altLang="tr-TR" b="1" dirty="0"/>
              <a:t>/g</a:t>
            </a:r>
            <a:r>
              <a:rPr lang="tr-TR" altLang="tr-TR" b="1" dirty="0"/>
              <a:t>ün, her üç – dört günde  bir 200 – 300 </a:t>
            </a:r>
            <a:r>
              <a:rPr lang="tr-TR" altLang="tr-TR" b="1" dirty="0" err="1"/>
              <a:t>kcal</a:t>
            </a:r>
            <a:r>
              <a:rPr lang="en-US" altLang="tr-TR" b="1" dirty="0"/>
              <a:t>/g</a:t>
            </a:r>
            <a:r>
              <a:rPr lang="tr-TR" altLang="tr-TR" b="1" dirty="0"/>
              <a:t>ün, Hedef ağırlık için günlük 3000 – 3500 </a:t>
            </a:r>
            <a:r>
              <a:rPr lang="tr-TR" altLang="tr-TR" b="1" dirty="0" err="1"/>
              <a:t>kcal</a:t>
            </a:r>
            <a:r>
              <a:rPr lang="tr-TR" altLang="tr-TR" b="1" dirty="0"/>
              <a:t> </a:t>
            </a:r>
            <a:r>
              <a:rPr lang="en-US" altLang="tr-TR" b="1" dirty="0"/>
              <a:t>/g</a:t>
            </a:r>
            <a:r>
              <a:rPr lang="tr-TR" altLang="tr-TR" b="1" dirty="0"/>
              <a:t>ün ye ulaşılır</a:t>
            </a:r>
            <a:r>
              <a:rPr lang="tr-TR" altLang="tr-TR" b="1" dirty="0" smtClean="0"/>
              <a:t>.</a:t>
            </a:r>
          </a:p>
          <a:p>
            <a:pPr marL="321440" indent="-3214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altLang="tr-TR" b="1" dirty="0" smtClean="0"/>
          </a:p>
          <a:p>
            <a:pPr marL="321440" indent="-3214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b="1" dirty="0" smtClean="0"/>
              <a:t>Yeniden beslenme (</a:t>
            </a:r>
            <a:r>
              <a:rPr lang="tr-TR" altLang="tr-TR" b="1" dirty="0" err="1" smtClean="0"/>
              <a:t>Refeeding</a:t>
            </a:r>
            <a:r>
              <a:rPr lang="tr-TR" altLang="tr-TR" b="1" dirty="0" smtClean="0"/>
              <a:t>) </a:t>
            </a:r>
            <a:r>
              <a:rPr lang="tr-TR" altLang="tr-TR" b="1" dirty="0" err="1" smtClean="0"/>
              <a:t>sendromunı</a:t>
            </a:r>
            <a:r>
              <a:rPr lang="tr-TR" altLang="tr-TR" b="1" dirty="0" smtClean="0"/>
              <a:t> önlemek için kademeli tedavi ve dikkatli izlem yapılmalıdır</a:t>
            </a:r>
            <a:endParaRPr lang="en-US" altLang="tr-TR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1817192" y="539917"/>
            <a:ext cx="5223867" cy="5953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r>
              <a:rPr lang="tr-TR" sz="3400" b="1" dirty="0" smtClean="0">
                <a:solidFill>
                  <a:srgbClr val="C00000"/>
                </a:solidFill>
              </a:rPr>
              <a:t>Kalori ihtiyacı</a:t>
            </a:r>
            <a:endParaRPr lang="tr-TR" sz="3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800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3242" y="431375"/>
            <a:ext cx="8804672" cy="5491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r>
              <a:rPr lang="tr-TR" sz="3100" b="1" dirty="0" smtClean="0">
                <a:solidFill>
                  <a:srgbClr val="C00000"/>
                </a:solidFill>
              </a:rPr>
              <a:t>Yeniden beslenme (</a:t>
            </a:r>
            <a:r>
              <a:rPr lang="tr-TR" sz="3100" b="1" dirty="0" err="1" smtClean="0">
                <a:solidFill>
                  <a:srgbClr val="C00000"/>
                </a:solidFill>
              </a:rPr>
              <a:t>refeeding</a:t>
            </a:r>
            <a:r>
              <a:rPr lang="tr-TR" sz="3100" b="1" dirty="0" smtClean="0">
                <a:solidFill>
                  <a:srgbClr val="C00000"/>
                </a:solidFill>
              </a:rPr>
              <a:t>) sendromu</a:t>
            </a:r>
            <a:endParaRPr lang="tr-TR" sz="3100" b="1" dirty="0">
              <a:solidFill>
                <a:srgbClr val="C0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10766" y="1128766"/>
            <a:ext cx="8224242" cy="3550485"/>
          </a:xfrm>
          <a:prstGeom prst="rect">
            <a:avLst/>
          </a:prstGeom>
        </p:spPr>
        <p:txBody>
          <a:bodyPr wrap="square" lIns="64288" tIns="32144" rIns="64288" bIns="32144">
            <a:spAutoFit/>
          </a:bodyPr>
          <a:lstStyle/>
          <a:p>
            <a:pPr marL="321440" indent="-3214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000" dirty="0" smtClean="0"/>
              <a:t>Uzun süre yetersiz beslenme sonucu meydana gelen </a:t>
            </a:r>
            <a:r>
              <a:rPr lang="tr-TR" altLang="tr-TR" sz="2000" dirty="0" err="1" smtClean="0"/>
              <a:t>katabolik</a:t>
            </a:r>
            <a:r>
              <a:rPr lang="tr-TR" altLang="tr-TR" sz="2000" dirty="0" smtClean="0"/>
              <a:t> süreçten, </a:t>
            </a:r>
            <a:r>
              <a:rPr lang="tr-TR" altLang="tr-TR" sz="2000" dirty="0" err="1" smtClean="0"/>
              <a:t>anabolik</a:t>
            </a:r>
            <a:r>
              <a:rPr lang="tr-TR" altLang="tr-TR" sz="2000" dirty="0" smtClean="0"/>
              <a:t> sürece hızlı geçiş nedeni ile ortaya çıkan ölümcül bir tedavi komplikasyonudur</a:t>
            </a:r>
            <a:endParaRPr lang="tr-TR" altLang="tr-TR" sz="2000" dirty="0"/>
          </a:p>
          <a:p>
            <a:pPr marL="321440" indent="-3214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000" b="1" dirty="0" smtClean="0"/>
              <a:t>Yüksek riskli hastalar; </a:t>
            </a:r>
          </a:p>
          <a:p>
            <a:pPr lvl="1" algn="just">
              <a:lnSpc>
                <a:spcPct val="150000"/>
              </a:lnSpc>
            </a:pPr>
            <a:r>
              <a:rPr lang="tr-TR" altLang="tr-TR" sz="2000" dirty="0" smtClean="0"/>
              <a:t>	</a:t>
            </a:r>
            <a:r>
              <a:rPr lang="tr-TR" altLang="tr-TR" sz="1700" b="1" dirty="0" smtClean="0">
                <a:solidFill>
                  <a:srgbClr val="C00000"/>
                </a:solidFill>
              </a:rPr>
              <a:t>VKİ&lt;16 kg/m²</a:t>
            </a:r>
          </a:p>
          <a:p>
            <a:pPr algn="just">
              <a:lnSpc>
                <a:spcPct val="150000"/>
              </a:lnSpc>
            </a:pPr>
            <a:r>
              <a:rPr lang="tr-TR" altLang="tr-TR" sz="1700" b="1" dirty="0" smtClean="0">
                <a:solidFill>
                  <a:srgbClr val="C00000"/>
                </a:solidFill>
              </a:rPr>
              <a:t>	3-6 ay içerisinde </a:t>
            </a:r>
            <a:r>
              <a:rPr lang="tr-TR" altLang="tr-TR" sz="1700" b="1" dirty="0" err="1" smtClean="0">
                <a:solidFill>
                  <a:srgbClr val="C00000"/>
                </a:solidFill>
              </a:rPr>
              <a:t>VA’da</a:t>
            </a:r>
            <a:r>
              <a:rPr lang="tr-TR" altLang="tr-TR" sz="1700" b="1" dirty="0" smtClean="0">
                <a:solidFill>
                  <a:srgbClr val="C00000"/>
                </a:solidFill>
              </a:rPr>
              <a:t> &gt;%15 kayıp</a:t>
            </a:r>
          </a:p>
          <a:p>
            <a:pPr algn="just">
              <a:lnSpc>
                <a:spcPct val="150000"/>
              </a:lnSpc>
            </a:pPr>
            <a:r>
              <a:rPr lang="tr-TR" altLang="tr-TR" sz="1700" b="1" dirty="0" smtClean="0">
                <a:solidFill>
                  <a:srgbClr val="C00000"/>
                </a:solidFill>
              </a:rPr>
              <a:t>	&gt;10 gün aşırı düşük besin alımı</a:t>
            </a:r>
          </a:p>
          <a:p>
            <a:pPr algn="just">
              <a:lnSpc>
                <a:spcPct val="150000"/>
              </a:lnSpc>
            </a:pPr>
            <a:r>
              <a:rPr lang="tr-TR" altLang="tr-TR" sz="1700" b="1" dirty="0" smtClean="0">
                <a:solidFill>
                  <a:srgbClr val="C00000"/>
                </a:solidFill>
              </a:rPr>
              <a:t>	Tanı anında </a:t>
            </a:r>
            <a:r>
              <a:rPr lang="tr-TR" altLang="tr-TR" sz="1700" b="1" dirty="0" err="1" smtClean="0">
                <a:solidFill>
                  <a:srgbClr val="C00000"/>
                </a:solidFill>
              </a:rPr>
              <a:t>hipokalemi</a:t>
            </a:r>
            <a:r>
              <a:rPr lang="tr-TR" altLang="tr-TR" sz="1700" b="1" dirty="0" smtClean="0">
                <a:solidFill>
                  <a:srgbClr val="C00000"/>
                </a:solidFill>
              </a:rPr>
              <a:t>, </a:t>
            </a:r>
            <a:r>
              <a:rPr lang="tr-TR" altLang="tr-TR" sz="1700" b="1" dirty="0" err="1" smtClean="0">
                <a:solidFill>
                  <a:srgbClr val="C00000"/>
                </a:solidFill>
              </a:rPr>
              <a:t>hipofosfatemi</a:t>
            </a:r>
            <a:r>
              <a:rPr lang="tr-TR" altLang="tr-TR" sz="1700" b="1" dirty="0" smtClean="0">
                <a:solidFill>
                  <a:srgbClr val="C00000"/>
                </a:solidFill>
              </a:rPr>
              <a:t>, </a:t>
            </a:r>
            <a:r>
              <a:rPr lang="tr-TR" altLang="tr-TR" sz="1700" b="1" dirty="0" err="1" smtClean="0">
                <a:solidFill>
                  <a:srgbClr val="C00000"/>
                </a:solidFill>
              </a:rPr>
              <a:t>hipomagnezemi</a:t>
            </a:r>
            <a:endParaRPr lang="en-US" altLang="tr-TR" sz="1700" b="1" dirty="0">
              <a:solidFill>
                <a:srgbClr val="C00000"/>
              </a:solidFill>
            </a:endParaRPr>
          </a:p>
        </p:txBody>
      </p:sp>
      <p:sp>
        <p:nvSpPr>
          <p:cNvPr id="7" name="Sağ Ok 6"/>
          <p:cNvSpPr/>
          <p:nvPr/>
        </p:nvSpPr>
        <p:spPr>
          <a:xfrm>
            <a:off x="5600079" y="3589499"/>
            <a:ext cx="1615691" cy="693526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>
              <a:lnSpc>
                <a:spcPct val="100000"/>
              </a:lnSpc>
            </a:pPr>
            <a:endParaRPr lang="tr-TR" dirty="0">
              <a:solidFill>
                <a:srgbClr val="F3F1DF"/>
              </a:solidFill>
              <a:effectLst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094637" y="3656184"/>
            <a:ext cx="1643063" cy="626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Herhangi bir tanesi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12603" y="4840448"/>
            <a:ext cx="4927245" cy="1634576"/>
          </a:xfrm>
          <a:prstGeom prst="rect">
            <a:avLst/>
          </a:prstGeom>
        </p:spPr>
        <p:txBody>
          <a:bodyPr wrap="square" lIns="64288" tIns="32144" rIns="64288" bIns="32144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tr-TR" altLang="tr-TR" sz="1700" b="1" dirty="0" smtClean="0">
                <a:solidFill>
                  <a:srgbClr val="7030A0"/>
                </a:solidFill>
              </a:rPr>
              <a:t>VKİ&lt;18,5  </a:t>
            </a:r>
            <a:r>
              <a:rPr lang="tr-TR" altLang="tr-TR" sz="1700" b="1" dirty="0">
                <a:solidFill>
                  <a:srgbClr val="7030A0"/>
                </a:solidFill>
              </a:rPr>
              <a:t>kg/m²</a:t>
            </a:r>
          </a:p>
          <a:p>
            <a:pPr algn="just">
              <a:lnSpc>
                <a:spcPct val="150000"/>
              </a:lnSpc>
            </a:pPr>
            <a:r>
              <a:rPr lang="tr-TR" altLang="tr-TR" sz="1700" b="1" dirty="0" smtClean="0">
                <a:solidFill>
                  <a:srgbClr val="7030A0"/>
                </a:solidFill>
              </a:rPr>
              <a:t>3-6 </a:t>
            </a:r>
            <a:r>
              <a:rPr lang="tr-TR" altLang="tr-TR" sz="1700" b="1" dirty="0">
                <a:solidFill>
                  <a:srgbClr val="7030A0"/>
                </a:solidFill>
              </a:rPr>
              <a:t>ay içerisinde </a:t>
            </a:r>
            <a:r>
              <a:rPr lang="tr-TR" altLang="tr-TR" sz="1700" b="1" dirty="0" err="1">
                <a:solidFill>
                  <a:srgbClr val="7030A0"/>
                </a:solidFill>
              </a:rPr>
              <a:t>VA’da</a:t>
            </a:r>
            <a:r>
              <a:rPr lang="tr-TR" altLang="tr-TR" sz="1700" b="1" dirty="0">
                <a:solidFill>
                  <a:srgbClr val="7030A0"/>
                </a:solidFill>
              </a:rPr>
              <a:t> &gt;%</a:t>
            </a:r>
            <a:r>
              <a:rPr lang="tr-TR" altLang="tr-TR" sz="1700" b="1" dirty="0" smtClean="0">
                <a:solidFill>
                  <a:srgbClr val="7030A0"/>
                </a:solidFill>
              </a:rPr>
              <a:t>10 </a:t>
            </a:r>
            <a:r>
              <a:rPr lang="tr-TR" altLang="tr-TR" sz="1700" b="1" dirty="0">
                <a:solidFill>
                  <a:srgbClr val="7030A0"/>
                </a:solidFill>
              </a:rPr>
              <a:t>kayıp</a:t>
            </a:r>
          </a:p>
          <a:p>
            <a:pPr algn="just">
              <a:lnSpc>
                <a:spcPct val="150000"/>
              </a:lnSpc>
            </a:pPr>
            <a:r>
              <a:rPr lang="tr-TR" altLang="tr-TR" sz="1700" b="1" dirty="0" smtClean="0">
                <a:solidFill>
                  <a:srgbClr val="7030A0"/>
                </a:solidFill>
              </a:rPr>
              <a:t>&gt;5 </a:t>
            </a:r>
            <a:r>
              <a:rPr lang="tr-TR" altLang="tr-TR" sz="1700" b="1" dirty="0">
                <a:solidFill>
                  <a:srgbClr val="7030A0"/>
                </a:solidFill>
              </a:rPr>
              <a:t>gün aşırı düşük besin </a:t>
            </a:r>
            <a:r>
              <a:rPr lang="tr-TR" altLang="tr-TR" sz="1700" b="1" dirty="0" smtClean="0">
                <a:solidFill>
                  <a:srgbClr val="7030A0"/>
                </a:solidFill>
              </a:rPr>
              <a:t>alımı</a:t>
            </a:r>
          </a:p>
          <a:p>
            <a:pPr algn="just">
              <a:lnSpc>
                <a:spcPct val="150000"/>
              </a:lnSpc>
            </a:pPr>
            <a:r>
              <a:rPr lang="tr-TR" altLang="tr-TR" sz="1700" b="1" dirty="0" smtClean="0">
                <a:solidFill>
                  <a:srgbClr val="7030A0"/>
                </a:solidFill>
              </a:rPr>
              <a:t>Alkol veya uyuşturucu bağımlılığı öyküsü</a:t>
            </a:r>
            <a:endParaRPr lang="tr-TR" altLang="tr-TR" sz="1700" b="1" dirty="0">
              <a:solidFill>
                <a:srgbClr val="7030A0"/>
              </a:solidFill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823710" y="5291745"/>
            <a:ext cx="1270927" cy="693526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>
              <a:lnSpc>
                <a:spcPct val="100000"/>
              </a:lnSpc>
            </a:pPr>
            <a:endParaRPr lang="tr-TR" dirty="0">
              <a:solidFill>
                <a:srgbClr val="F3F1DF"/>
              </a:solidFill>
              <a:effectLst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063384" y="5325444"/>
            <a:ext cx="1643063" cy="626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Herhangi iki tanesi</a:t>
            </a:r>
            <a:endParaRPr lang="tr-T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50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Ortopedik problemler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4300" b="1" dirty="0" err="1" smtClean="0">
                <a:solidFill>
                  <a:srgbClr val="C00000"/>
                </a:solidFill>
              </a:rPr>
              <a:t>Skolyoz</a:t>
            </a:r>
            <a:r>
              <a:rPr lang="tr-TR" sz="4300" b="1" dirty="0" smtClean="0">
                <a:solidFill>
                  <a:srgbClr val="C00000"/>
                </a:solidFill>
              </a:rPr>
              <a:t> : </a:t>
            </a:r>
            <a:r>
              <a:rPr lang="tr-TR" sz="4300" b="1" dirty="0" err="1" smtClean="0">
                <a:solidFill>
                  <a:srgbClr val="C00000"/>
                </a:solidFill>
              </a:rPr>
              <a:t>Adolesan</a:t>
            </a:r>
            <a:r>
              <a:rPr lang="tr-TR" sz="4300" b="1" dirty="0" smtClean="0">
                <a:solidFill>
                  <a:srgbClr val="C00000"/>
                </a:solidFill>
              </a:rPr>
              <a:t> muayenesinde rutin</a:t>
            </a:r>
          </a:p>
          <a:p>
            <a:r>
              <a:rPr lang="tr-TR" b="1" dirty="0" err="1" smtClean="0"/>
              <a:t>Osgood</a:t>
            </a:r>
            <a:r>
              <a:rPr lang="tr-TR" b="1" dirty="0" smtClean="0"/>
              <a:t> </a:t>
            </a:r>
            <a:r>
              <a:rPr lang="tr-TR" b="1" dirty="0" err="1" smtClean="0">
                <a:latin typeface="Comic Sans MS" panose="030F0702030302020204" pitchFamily="66" charset="0"/>
              </a:rPr>
              <a:t>Schlatter</a:t>
            </a:r>
            <a:r>
              <a:rPr lang="tr-TR" b="1" dirty="0" smtClean="0"/>
              <a:t> </a:t>
            </a:r>
          </a:p>
          <a:p>
            <a:r>
              <a:rPr lang="tr-TR" b="1" dirty="0" smtClean="0"/>
              <a:t>Sırt ve Bel ağrısı (%75 </a:t>
            </a:r>
            <a:r>
              <a:rPr lang="tr-TR" b="1" dirty="0" err="1" smtClean="0"/>
              <a:t>nonspesifik</a:t>
            </a:r>
            <a:r>
              <a:rPr lang="tr-TR" b="1" dirty="0" smtClean="0"/>
              <a:t>)</a:t>
            </a:r>
          </a:p>
          <a:p>
            <a:r>
              <a:rPr lang="tr-TR" b="1" dirty="0" smtClean="0"/>
              <a:t>Diz ve ayak sorunları</a:t>
            </a:r>
          </a:p>
          <a:p>
            <a:r>
              <a:rPr lang="tr-TR" b="1" dirty="0" smtClean="0"/>
              <a:t>Kas iskelet sistemi enfeksiyonları</a:t>
            </a:r>
          </a:p>
          <a:p>
            <a:r>
              <a:rPr lang="tr-TR" b="1" dirty="0" err="1" smtClean="0"/>
              <a:t>Neoplaziler</a:t>
            </a:r>
            <a:r>
              <a:rPr lang="tr-TR" b="1" dirty="0" smtClean="0"/>
              <a:t> (</a:t>
            </a:r>
            <a:r>
              <a:rPr lang="tr-TR" b="1" dirty="0" err="1" smtClean="0"/>
              <a:t>osteosarkom</a:t>
            </a:r>
            <a:r>
              <a:rPr lang="tr-TR" b="1" dirty="0" smtClean="0"/>
              <a:t>)</a:t>
            </a:r>
          </a:p>
          <a:p>
            <a:r>
              <a:rPr lang="tr-TR" b="1" dirty="0" smtClean="0"/>
              <a:t>Geçiş kırıkları</a:t>
            </a:r>
          </a:p>
          <a:p>
            <a:r>
              <a:rPr lang="tr-TR" b="1" dirty="0" smtClean="0"/>
              <a:t>Aksama- Topallama</a:t>
            </a:r>
          </a:p>
          <a:p>
            <a:pPr>
              <a:buNone/>
            </a:pPr>
            <a:r>
              <a:rPr lang="tr-TR" b="1" dirty="0" smtClean="0"/>
              <a:t>            </a:t>
            </a:r>
            <a:r>
              <a:rPr lang="tr-TR" sz="2400" b="1" dirty="0" smtClean="0"/>
              <a:t>Gelişimsel kalça </a:t>
            </a:r>
            <a:r>
              <a:rPr lang="tr-TR" sz="2400" b="1" dirty="0" err="1" smtClean="0"/>
              <a:t>diplazisi</a:t>
            </a:r>
            <a:endParaRPr lang="tr-TR" sz="2400" b="1" dirty="0" smtClean="0"/>
          </a:p>
          <a:p>
            <a:pPr>
              <a:buNone/>
            </a:pPr>
            <a:r>
              <a:rPr lang="tr-TR" sz="2400" b="1" dirty="0" smtClean="0"/>
              <a:t>                 </a:t>
            </a:r>
            <a:r>
              <a:rPr lang="tr-TR" sz="2400" b="1" dirty="0" err="1" smtClean="0"/>
              <a:t>Femur</a:t>
            </a:r>
            <a:r>
              <a:rPr lang="tr-TR" sz="2400" b="1" dirty="0" smtClean="0"/>
              <a:t> başı </a:t>
            </a:r>
            <a:r>
              <a:rPr lang="tr-TR" sz="2400" b="1" dirty="0" err="1" smtClean="0"/>
              <a:t>epifiz</a:t>
            </a:r>
            <a:r>
              <a:rPr lang="tr-TR" sz="2400" b="1" dirty="0" smtClean="0"/>
              <a:t> kayması</a:t>
            </a:r>
            <a:endParaRPr lang="tr-TR" b="1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Skolyoz</a:t>
            </a:r>
            <a:r>
              <a:rPr lang="tr-TR" dirty="0" smtClean="0"/>
              <a:t> Tanı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Muayene ile saptanabilir </a:t>
            </a:r>
          </a:p>
          <a:p>
            <a:pPr>
              <a:buNone/>
            </a:pPr>
            <a:r>
              <a:rPr lang="tr-TR" dirty="0" smtClean="0"/>
              <a:t>Çıplak omurgaya karşıdan bakıldığında orta hattaki asimetri fark edilebilir</a:t>
            </a:r>
          </a:p>
          <a:p>
            <a:pPr>
              <a:buNone/>
            </a:pPr>
            <a:r>
              <a:rPr lang="tr-TR" dirty="0" smtClean="0"/>
              <a:t>Ergen öne eğildiğinde bir tarafa eğilme ve eğriliğin olduğu diğer tarafta kaburga kabarıklığı göze çarpar</a:t>
            </a:r>
          </a:p>
          <a:p>
            <a:pPr>
              <a:buNone/>
            </a:pPr>
            <a:r>
              <a:rPr lang="tr-TR" dirty="0" smtClean="0"/>
              <a:t>Direk </a:t>
            </a:r>
            <a:r>
              <a:rPr lang="tr-TR" dirty="0" err="1" smtClean="0"/>
              <a:t>Grafi</a:t>
            </a:r>
            <a:r>
              <a:rPr lang="tr-TR" dirty="0" smtClean="0"/>
              <a:t> ; Ortopedi konsültasyonu</a:t>
            </a:r>
          </a:p>
          <a:p>
            <a:pPr>
              <a:buNone/>
            </a:pPr>
            <a:r>
              <a:rPr lang="tr-TR" dirty="0" smtClean="0">
                <a:latin typeface="Comic Sans MS" panose="030F0702030302020204" pitchFamily="66" charset="0"/>
              </a:rPr>
              <a:t>       </a:t>
            </a:r>
            <a:r>
              <a:rPr lang="tr-T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%80-85 </a:t>
            </a:r>
            <a:r>
              <a:rPr lang="tr-TR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adolesan</a:t>
            </a:r>
            <a:r>
              <a:rPr lang="tr-T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başlangıçlı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Erken </a:t>
            </a:r>
            <a:r>
              <a:rPr lang="tr-TR" dirty="0" err="1" smtClean="0">
                <a:solidFill>
                  <a:srgbClr val="C00000"/>
                </a:solidFill>
              </a:rPr>
              <a:t>Adolesan</a:t>
            </a:r>
            <a:r>
              <a:rPr lang="tr-TR" dirty="0" smtClean="0">
                <a:solidFill>
                  <a:srgbClr val="C00000"/>
                </a:solidFill>
              </a:rPr>
              <a:t> Dönem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En belirgin özellik: </a:t>
            </a:r>
            <a:r>
              <a:rPr lang="tr-TR" b="1" dirty="0" err="1" smtClean="0">
                <a:solidFill>
                  <a:srgbClr val="C00000"/>
                </a:solidFill>
              </a:rPr>
              <a:t>Pubertede</a:t>
            </a:r>
            <a:r>
              <a:rPr lang="tr-TR" b="1" dirty="0" smtClean="0">
                <a:solidFill>
                  <a:srgbClr val="C00000"/>
                </a:solidFill>
              </a:rPr>
              <a:t> ortaya çıkan bedensel değişikliklere uyum ve </a:t>
            </a:r>
            <a:r>
              <a:rPr lang="tr-TR" b="1" dirty="0" err="1" smtClean="0">
                <a:solidFill>
                  <a:srgbClr val="C00000"/>
                </a:solidFill>
              </a:rPr>
              <a:t>başetme</a:t>
            </a:r>
            <a:r>
              <a:rPr lang="tr-TR" b="1" dirty="0" smtClean="0">
                <a:solidFill>
                  <a:srgbClr val="C00000"/>
                </a:solidFill>
              </a:rPr>
              <a:t> çabasıdır</a:t>
            </a:r>
          </a:p>
          <a:p>
            <a:r>
              <a:rPr lang="tr-TR" b="1" dirty="0" smtClean="0">
                <a:solidFill>
                  <a:srgbClr val="002060"/>
                </a:solidFill>
              </a:rPr>
              <a:t>Duygu ve düşüncelerini ifade ederken aşırılıklar ve duygusal dalgalanmalar yaşar</a:t>
            </a:r>
          </a:p>
          <a:p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Erkek veya kız olarak bir beden imgesi edinir ve ayna karşısında fazla zaman geçirir</a:t>
            </a:r>
          </a:p>
          <a:p>
            <a:r>
              <a:rPr lang="tr-TR" b="1" dirty="0" smtClean="0"/>
              <a:t>Aileden uzaklaşma başlar,  aktivitelere az katılır</a:t>
            </a:r>
          </a:p>
          <a:p>
            <a:r>
              <a:rPr lang="tr-TR" b="1" dirty="0" smtClean="0"/>
              <a:t>Aynı cinsiyetteki kişilerle arkadaşlık eder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Somut düşünceden soyut düşünmeye geçer</a:t>
            </a:r>
          </a:p>
          <a:p>
            <a:endParaRPr lang="tr-TR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Adolesan</a:t>
            </a:r>
            <a:r>
              <a:rPr lang="tr-TR" dirty="0" smtClean="0"/>
              <a:t> dönem fizyolojik, </a:t>
            </a:r>
            <a:r>
              <a:rPr lang="tr-TR" dirty="0" err="1" smtClean="0"/>
              <a:t>psikoso</a:t>
            </a:r>
            <a:r>
              <a:rPr lang="tr-TR" dirty="0" smtClean="0"/>
              <a:t>-sosyal değişimleri içeren uzun bir süreç</a:t>
            </a:r>
          </a:p>
          <a:p>
            <a:r>
              <a:rPr lang="tr-TR" dirty="0" smtClean="0"/>
              <a:t>Sürecin doğru yönetilmesinde ergen ile işbirliği ve aile yaklaşımı önemli</a:t>
            </a:r>
          </a:p>
          <a:p>
            <a:r>
              <a:rPr lang="tr-TR" dirty="0" err="1" smtClean="0"/>
              <a:t>Adolesanın</a:t>
            </a:r>
            <a:r>
              <a:rPr lang="tr-TR" dirty="0" smtClean="0"/>
              <a:t> </a:t>
            </a:r>
            <a:r>
              <a:rPr lang="tr-TR" dirty="0" err="1" smtClean="0"/>
              <a:t>psikososyal</a:t>
            </a:r>
            <a:r>
              <a:rPr lang="tr-TR" dirty="0" smtClean="0"/>
              <a:t> sorunlarında ve çözümlerinde aile yaklaşımı önemli</a:t>
            </a:r>
          </a:p>
          <a:p>
            <a:r>
              <a:rPr lang="tr-TR" dirty="0" err="1" smtClean="0"/>
              <a:t>Adolesanda</a:t>
            </a:r>
            <a:r>
              <a:rPr lang="tr-TR" dirty="0" smtClean="0"/>
              <a:t> </a:t>
            </a:r>
            <a:r>
              <a:rPr lang="tr-TR" dirty="0" err="1" smtClean="0"/>
              <a:t>pekçok</a:t>
            </a:r>
            <a:r>
              <a:rPr lang="tr-TR" dirty="0" smtClean="0"/>
              <a:t> </a:t>
            </a:r>
            <a:r>
              <a:rPr lang="tr-TR" dirty="0" err="1" smtClean="0"/>
              <a:t>psikososyal</a:t>
            </a:r>
            <a:r>
              <a:rPr lang="tr-TR" dirty="0" smtClean="0"/>
              <a:t> ve organik sorunlar olabilmekte</a:t>
            </a:r>
          </a:p>
          <a:p>
            <a:r>
              <a:rPr lang="tr-TR" dirty="0" smtClean="0"/>
              <a:t>Tedavide </a:t>
            </a:r>
            <a:r>
              <a:rPr lang="tr-TR" dirty="0" err="1" smtClean="0"/>
              <a:t>multidisipliner</a:t>
            </a:r>
            <a:r>
              <a:rPr lang="tr-TR" dirty="0" smtClean="0"/>
              <a:t> yaklaşım gerekli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18518157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2382</TotalTime>
  <Words>3517</Words>
  <Application>Microsoft Office PowerPoint</Application>
  <PresentationFormat>Ekran Gösterisi (4:3)</PresentationFormat>
  <Paragraphs>686</Paragraphs>
  <Slides>90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90</vt:i4>
      </vt:variant>
    </vt:vector>
  </HeadingPairs>
  <TitlesOfParts>
    <vt:vector size="92" baseType="lpstr">
      <vt:lpstr>Ofis Teması</vt:lpstr>
      <vt:lpstr>CorelDRAW</vt:lpstr>
      <vt:lpstr>ADOLESAN DÖNEM  VE SORUNLARI</vt:lpstr>
      <vt:lpstr>AMAÇ</vt:lpstr>
      <vt:lpstr>ÖĞRENİM HEDEFLERİ</vt:lpstr>
      <vt:lpstr>Slayt 4</vt:lpstr>
      <vt:lpstr>Slayt 5</vt:lpstr>
      <vt:lpstr>Adolesan</vt:lpstr>
      <vt:lpstr>Adolesan Evreleri</vt:lpstr>
      <vt:lpstr>Adolesan Evreleri</vt:lpstr>
      <vt:lpstr>Erken Adolesan Dönem</vt:lpstr>
      <vt:lpstr>Orta Adolesan Dönem</vt:lpstr>
      <vt:lpstr>Geç Adolesan Dönem</vt:lpstr>
      <vt:lpstr>Adolesan Görüşmesinde Dikkat Edilecek Kurallar</vt:lpstr>
      <vt:lpstr>Adolesan Görüşmesi</vt:lpstr>
      <vt:lpstr>H (Home)</vt:lpstr>
      <vt:lpstr> E(Educations) </vt:lpstr>
      <vt:lpstr>A(Activity) </vt:lpstr>
      <vt:lpstr>D(Drugs) </vt:lpstr>
      <vt:lpstr>S(Sexuality) </vt:lpstr>
      <vt:lpstr>S(Suicid) </vt:lpstr>
      <vt:lpstr>Görüşme sonunda bulguları yorumla!! </vt:lpstr>
      <vt:lpstr>Adolesan dönemdeki psikososyal problemler </vt:lpstr>
      <vt:lpstr>Adolesan dönemdeki psikososyal problemler </vt:lpstr>
      <vt:lpstr>Adolesan Dönemdeki Fizyolojik Sorunlar</vt:lpstr>
      <vt:lpstr>Adolesan Dönemde Boy kısalıkları  </vt:lpstr>
      <vt:lpstr>Boy Kısalığı</vt:lpstr>
      <vt:lpstr>Yapısal Boy Kısalığı</vt:lpstr>
      <vt:lpstr>Ailesel Boy Kısalığı</vt:lpstr>
      <vt:lpstr> Pubertal Sorunlar  Gecikmiş puberte  </vt:lpstr>
      <vt:lpstr>Slayt 29</vt:lpstr>
      <vt:lpstr>Tanner Marshall Sınıflandırmasına Göre Kızlarda ve Erkeklerde Pubertal Evrelendirme</vt:lpstr>
      <vt:lpstr>Pubertede fiziksel değişiklikler</vt:lpstr>
      <vt:lpstr>Puberte Evreleme-Kız</vt:lpstr>
      <vt:lpstr>Slayt 33</vt:lpstr>
      <vt:lpstr>Slayt 34</vt:lpstr>
      <vt:lpstr>Slayt 35</vt:lpstr>
      <vt:lpstr>GECİKMİŞ PUBERTE</vt:lpstr>
      <vt:lpstr>GECİKMİŞ PUBERTE NEDENLERİ</vt:lpstr>
      <vt:lpstr>Slayt 38</vt:lpstr>
      <vt:lpstr>YAPISAL PUBERTE GECİKMESİ (Yapısal puberte ve büyüme gecikmesi)</vt:lpstr>
      <vt:lpstr>Jinekomasti</vt:lpstr>
      <vt:lpstr>Jinekomasti</vt:lpstr>
      <vt:lpstr>Jinekomasti</vt:lpstr>
      <vt:lpstr>Slayt 43</vt:lpstr>
      <vt:lpstr>Slayt 44</vt:lpstr>
      <vt:lpstr>Jinekomasti Nedenleri</vt:lpstr>
      <vt:lpstr>Jinekomasti Tedavi</vt:lpstr>
      <vt:lpstr>AKNE</vt:lpstr>
      <vt:lpstr>AKNE</vt:lpstr>
      <vt:lpstr>Slayt 49</vt:lpstr>
      <vt:lpstr>Slayt 50</vt:lpstr>
      <vt:lpstr>Slayt 51</vt:lpstr>
      <vt:lpstr>Ferriman-Galleway Puanlama  8 puan üzeri : Hirsutimz  </vt:lpstr>
      <vt:lpstr>Slayt 53</vt:lpstr>
      <vt:lpstr>MEME HASTALIKLARI</vt:lpstr>
      <vt:lpstr>ASİMETRİK MEME GELİŞİMİ</vt:lpstr>
      <vt:lpstr>ASİMETRİK MEME GELİŞİMİ</vt:lpstr>
      <vt:lpstr>Aplazi</vt:lpstr>
      <vt:lpstr>Ateli</vt:lpstr>
      <vt:lpstr>Meme Başı Akıntıları</vt:lpstr>
      <vt:lpstr>Meme Başından Akıntı Nedenleri</vt:lpstr>
      <vt:lpstr>Slayt 61</vt:lpstr>
      <vt:lpstr>Slayt 62</vt:lpstr>
      <vt:lpstr>AMENORE</vt:lpstr>
      <vt:lpstr>Anormal Uterin Kanamalar</vt:lpstr>
      <vt:lpstr>       Anormal Uterin Kanama</vt:lpstr>
      <vt:lpstr>         Anovulatuar Uterin Kanama</vt:lpstr>
      <vt:lpstr>AUK- İlk Değerlendirme</vt:lpstr>
      <vt:lpstr>Kanama Yoğunluğu</vt:lpstr>
      <vt:lpstr>Laboratuvar</vt:lpstr>
      <vt:lpstr>Laboratuvar</vt:lpstr>
      <vt:lpstr>POLİKİSTİK OVER SENDROMU Adolesan tanı kriterleri (Amsterdam 2012) </vt:lpstr>
      <vt:lpstr>POLİKİSTİK OVER SENDROMU</vt:lpstr>
      <vt:lpstr>DİKKAT !!!</vt:lpstr>
      <vt:lpstr>Adolesan Beslenme Davranışları</vt:lpstr>
      <vt:lpstr>Slayt 75</vt:lpstr>
      <vt:lpstr>Yeme Bozuklukları</vt:lpstr>
      <vt:lpstr>Slayt 77</vt:lpstr>
      <vt:lpstr>Slayt 78</vt:lpstr>
      <vt:lpstr>Slayt 79</vt:lpstr>
      <vt:lpstr>Slayt 80</vt:lpstr>
      <vt:lpstr>Slayt 81</vt:lpstr>
      <vt:lpstr>Slayt 82</vt:lpstr>
      <vt:lpstr>Slayt 83</vt:lpstr>
      <vt:lpstr>Slayt 84</vt:lpstr>
      <vt:lpstr>Slayt 85</vt:lpstr>
      <vt:lpstr>Slayt 86</vt:lpstr>
      <vt:lpstr>Slayt 87</vt:lpstr>
      <vt:lpstr>Ortopedik problemler</vt:lpstr>
      <vt:lpstr>Skolyoz Tanı</vt:lpstr>
      <vt:lpstr>ÖZET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Adolesan dönem ve sorunları</dc:title>
  <dc:creator>pramo01</dc:creator>
  <cp:lastModifiedBy>user</cp:lastModifiedBy>
  <cp:revision>228</cp:revision>
  <dcterms:created xsi:type="dcterms:W3CDTF">2015-04-27T11:14:28Z</dcterms:created>
  <dcterms:modified xsi:type="dcterms:W3CDTF">2019-11-13T12:46:37Z</dcterms:modified>
</cp:coreProperties>
</file>