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bg2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physics.stackexchange.com/questions/232020/exact-differentials-and-state-func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oht.info/page/function" TargetMode="External"/><Relationship Id="rId5" Type="http://schemas.openxmlformats.org/officeDocument/2006/relationships/hyperlink" Target="http://www.eoht.info/page/mathematical+thermodynamics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hyperlink" Target="http://www.eoht.info/page/exact+differentia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://www.eoht.info/page/partial+derivativ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88640"/>
            <a:ext cx="78488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BASIC DERIVATIVES </a:t>
            </a:r>
            <a:endParaRPr kumimoji="0" lang="tr-TR" sz="24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11000"/>
          </a:blip>
          <a:srcRect/>
          <a:stretch>
            <a:fillRect/>
          </a:stretch>
        </p:blipFill>
        <p:spPr bwMode="auto">
          <a:xfrm>
            <a:off x="251520" y="980728"/>
            <a:ext cx="389896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04048" y="476672"/>
            <a:ext cx="2088232" cy="76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4249162" y="1268760"/>
            <a:ext cx="4931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isobaric</a:t>
            </a:r>
            <a:r>
              <a:rPr kumimoji="0" lang="tr-TR" sz="24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thermal</a:t>
            </a:r>
            <a:r>
              <a:rPr kumimoji="0" lang="tr-TR" sz="24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expansion</a:t>
            </a:r>
            <a:r>
              <a:rPr kumimoji="0" lang="tr-TR" sz="24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coefficient</a:t>
            </a:r>
            <a:endParaRPr kumimoji="0" lang="tr-T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9" name="Picture 1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427984" y="2492896"/>
            <a:ext cx="3272554" cy="82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3923928" y="3573016"/>
            <a:ext cx="4863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İsothermal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compressibility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MBX12"/>
              </a:rPr>
              <a:t>coefficient</a:t>
            </a:r>
            <a:endParaRPr kumimoji="0" lang="tr-T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2780928"/>
            <a:ext cx="3799287" cy="4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3573016"/>
            <a:ext cx="1512168" cy="68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Picture 19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4725144"/>
            <a:ext cx="482140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Picture 20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5877272"/>
            <a:ext cx="3466340" cy="7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5" name="Picture 21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08104" y="4653136"/>
            <a:ext cx="2880320" cy="165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23528" y="332656"/>
            <a:ext cx="4860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400" dirty="0">
                <a:hlinkClick r:id="rId2"/>
              </a:rPr>
              <a:t>Exact differentials and state functions</a:t>
            </a:r>
            <a:endParaRPr lang="en-US" sz="2400" b="1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763717"/>
            <a:ext cx="8784976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Consequently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for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process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which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goes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from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state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 1 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state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 2 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change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in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state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function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 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aa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 can be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evaluated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simply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242729"/>
                </a:solidFill>
                <a:effectLst/>
                <a:cs typeface="Arial" pitchFamily="34" charset="0"/>
              </a:rPr>
              <a:t> as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79512" y="3068960"/>
            <a:ext cx="81003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/>
              <a:t>And </a:t>
            </a:r>
            <a:r>
              <a:rPr lang="en-US" sz="2400" dirty="0"/>
              <a:t>for a state function </a:t>
            </a:r>
            <a:r>
              <a:rPr lang="en-US" sz="2400" dirty="0" err="1"/>
              <a:t>aa</a:t>
            </a:r>
            <a:r>
              <a:rPr lang="en-US" sz="2400" dirty="0"/>
              <a:t> in a thermodynamic cycle</a:t>
            </a:r>
            <a:endParaRPr lang="tr-TR" sz="2400" dirty="0">
              <a:solidFill>
                <a:srgbClr val="242729"/>
              </a:solidFill>
              <a:cs typeface="Arial" pitchFamily="34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1382" y="1988840"/>
            <a:ext cx="248150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17622" y="3573016"/>
            <a:ext cx="169448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2555776" y="3861048"/>
            <a:ext cx="4372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Condition for an exact differential</a:t>
            </a:r>
            <a:endParaRPr lang="tr-TR" sz="2400" dirty="0"/>
          </a:p>
        </p:txBody>
      </p:sp>
      <p:sp>
        <p:nvSpPr>
          <p:cNvPr id="11" name="10 Dikdörtgen"/>
          <p:cNvSpPr/>
          <p:nvPr/>
        </p:nvSpPr>
        <p:spPr>
          <a:xfrm>
            <a:off x="251520" y="486916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In </a:t>
            </a:r>
            <a:r>
              <a:rPr lang="en-US" sz="2400" dirty="0">
                <a:hlinkClick r:id="rId5"/>
              </a:rPr>
              <a:t>mathematical thermodynamics</a:t>
            </a:r>
            <a:r>
              <a:rPr lang="en-US" sz="2400" dirty="0"/>
              <a:t>, the condition for an exact differential is that given some </a:t>
            </a:r>
            <a:r>
              <a:rPr lang="en-US" sz="2400" dirty="0">
                <a:hlinkClick r:id="rId6"/>
              </a:rPr>
              <a:t>function</a:t>
            </a:r>
            <a:r>
              <a:rPr lang="en-US" sz="2400" dirty="0"/>
              <a:t> </a:t>
            </a:r>
            <a:r>
              <a:rPr lang="en-US" sz="2400" i="1" dirty="0"/>
              <a:t>u</a:t>
            </a:r>
            <a:r>
              <a:rPr lang="en-US" sz="2400" dirty="0"/>
              <a:t> of two or more variables, such as: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95536" y="260648"/>
            <a:ext cx="2520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i="1" dirty="0"/>
              <a:t>du = P </a:t>
            </a:r>
            <a:r>
              <a:rPr lang="fr-FR" sz="2400" i="1" dirty="0" err="1"/>
              <a:t>dx</a:t>
            </a:r>
            <a:r>
              <a:rPr lang="fr-FR" sz="2400" i="1" dirty="0"/>
              <a:t> + Q </a:t>
            </a:r>
            <a:r>
              <a:rPr lang="fr-FR" sz="2400" i="1" dirty="0" err="1"/>
              <a:t>dy</a:t>
            </a: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3095328" y="188640"/>
            <a:ext cx="604867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the expression on the right side of the equation </a:t>
            </a:r>
            <a:r>
              <a:rPr lang="en-US" sz="2400" i="1" dirty="0" err="1"/>
              <a:t>Pdx</a:t>
            </a:r>
            <a:r>
              <a:rPr lang="en-US" sz="2400" i="1" dirty="0"/>
              <a:t> + </a:t>
            </a:r>
            <a:r>
              <a:rPr lang="en-US" sz="2400" i="1" dirty="0" err="1"/>
              <a:t>Qdy</a:t>
            </a:r>
            <a:r>
              <a:rPr lang="en-US" sz="2400" i="1" dirty="0"/>
              <a:t> </a:t>
            </a:r>
            <a:r>
              <a:rPr lang="en-US" sz="2400" dirty="0"/>
              <a:t>is an </a:t>
            </a:r>
            <a:r>
              <a:rPr lang="en-US" sz="2400" dirty="0">
                <a:hlinkClick r:id="rId2"/>
              </a:rPr>
              <a:t>exact differential</a:t>
            </a:r>
            <a:r>
              <a:rPr lang="en-US" sz="2400" dirty="0"/>
              <a:t> only when </a:t>
            </a:r>
            <a:r>
              <a:rPr lang="en-US" sz="2400" i="1" dirty="0"/>
              <a:t>P</a:t>
            </a:r>
            <a:r>
              <a:rPr lang="en-US" sz="2400" dirty="0"/>
              <a:t> and </a:t>
            </a:r>
            <a:r>
              <a:rPr lang="en-US" sz="2400" i="1" dirty="0"/>
              <a:t>Q</a:t>
            </a:r>
            <a:r>
              <a:rPr lang="en-US" sz="2400" dirty="0"/>
              <a:t> satisfy the following condition or criterion:</a:t>
            </a:r>
            <a:endParaRPr lang="tr-TR" sz="2400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hen </a:t>
            </a:r>
            <a:r>
              <a:rPr kumimoji="0" lang="tr-TR" sz="1100" b="0" i="1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P</a:t>
            </a: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and </a:t>
            </a:r>
            <a:r>
              <a:rPr kumimoji="0" lang="tr-TR" sz="1100" b="0" i="1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Q</a:t>
            </a: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satisfy the following condition or criterion:</a:t>
            </a:r>
            <a:r>
              <a:rPr kumimoji="0" lang="tr-T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tr-T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tr-TR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\left( \frac{\partial P}{\partial y} \right)_{x} = \left( \frac{\partial Q}{\partial x} \right)_{y}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1340768"/>
            <a:ext cx="2652295" cy="936104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251520" y="2420888"/>
            <a:ext cx="8712968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meaning that the </a:t>
            </a:r>
            <a:r>
              <a:rPr lang="en-US" sz="2400" dirty="0">
                <a:hlinkClick r:id="rId4"/>
              </a:rPr>
              <a:t>partial derivative</a:t>
            </a:r>
            <a:r>
              <a:rPr lang="en-US" sz="2400" dirty="0"/>
              <a:t> of the function </a:t>
            </a:r>
            <a:r>
              <a:rPr lang="en-US" sz="2400" i="1" dirty="0"/>
              <a:t>P</a:t>
            </a:r>
            <a:r>
              <a:rPr lang="en-US" sz="2400" dirty="0"/>
              <a:t> with respect to </a:t>
            </a:r>
            <a:r>
              <a:rPr lang="en-US" sz="2400" i="1" dirty="0"/>
              <a:t>y</a:t>
            </a:r>
            <a:r>
              <a:rPr lang="en-US" sz="2400" dirty="0"/>
              <a:t> at constant </a:t>
            </a:r>
            <a:r>
              <a:rPr lang="en-US" sz="2400" i="1" dirty="0"/>
              <a:t>x</a:t>
            </a:r>
            <a:r>
              <a:rPr lang="en-US" sz="2400" dirty="0"/>
              <a:t> equals the partial derivative of the function </a:t>
            </a:r>
            <a:r>
              <a:rPr lang="en-US" sz="2400" i="1" dirty="0"/>
              <a:t>P</a:t>
            </a:r>
            <a:r>
              <a:rPr lang="en-US" sz="2400" dirty="0"/>
              <a:t> with respect to </a:t>
            </a:r>
            <a:r>
              <a:rPr lang="en-US" sz="2400" i="1" dirty="0"/>
              <a:t>x</a:t>
            </a:r>
            <a:r>
              <a:rPr lang="en-US" sz="2400" dirty="0"/>
              <a:t> at constant </a:t>
            </a:r>
            <a:r>
              <a:rPr lang="en-US" sz="2400" i="1" dirty="0"/>
              <a:t>y</a:t>
            </a:r>
            <a:r>
              <a:rPr lang="en-US" sz="2400" dirty="0"/>
              <a:t>.</a:t>
            </a:r>
            <a:endParaRPr lang="tr-TR" sz="2400" dirty="0"/>
          </a:p>
        </p:txBody>
      </p:sp>
      <p:pic>
        <p:nvPicPr>
          <p:cNvPr id="19468" name="Picture 12" descr="du = \left( \frac{\partial u}{\partial x} \right)_{y} dx + \left( \frac{\partial u}{\partial y} \right)_{x} dy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4221088"/>
            <a:ext cx="4162329" cy="928786"/>
          </a:xfrm>
          <a:prstGeom prst="rect">
            <a:avLst/>
          </a:prstGeom>
          <a:noFill/>
        </p:spPr>
      </p:pic>
      <p:pic>
        <p:nvPicPr>
          <p:cNvPr id="19470" name="Picture 14" descr="Q = \left( \frac{\partial u}{\partial y} \right)_{x} 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83768" y="5805264"/>
            <a:ext cx="1368152" cy="684076"/>
          </a:xfrm>
          <a:prstGeom prst="rect">
            <a:avLst/>
          </a:prstGeom>
          <a:noFill/>
        </p:spPr>
      </p:pic>
      <p:sp>
        <p:nvSpPr>
          <p:cNvPr id="21" name="20 Dikdörtgen"/>
          <p:cNvSpPr/>
          <p:nvPr/>
        </p:nvSpPr>
        <p:spPr>
          <a:xfrm>
            <a:off x="179512" y="522920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hence, by comparison of these two expressions, we find that:</a:t>
            </a:r>
            <a:endParaRPr lang="tr-TR" sz="2400" dirty="0"/>
          </a:p>
        </p:txBody>
      </p:sp>
      <p:pic>
        <p:nvPicPr>
          <p:cNvPr id="19471" name="Picture 15" descr="P = \left( \frac{\partial u}{\partial x} \right)_{y} 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5805264"/>
            <a:ext cx="1360151" cy="720080"/>
          </a:xfrm>
          <a:prstGeom prst="rect">
            <a:avLst/>
          </a:prstGeom>
          <a:noFill/>
        </p:spPr>
      </p:pic>
      <p:sp>
        <p:nvSpPr>
          <p:cNvPr id="24" name="23 Dikdörtgen"/>
          <p:cNvSpPr/>
          <p:nvPr/>
        </p:nvSpPr>
        <p:spPr>
          <a:xfrm>
            <a:off x="1691680" y="5949280"/>
            <a:ext cx="699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>
                <a:solidFill>
                  <a:prstClr val="black"/>
                </a:solidFill>
                <a:latin typeface="inherit"/>
              </a:rPr>
              <a:t>and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\left( \frac{\partial^2 u}{\partial x \partial y} \right) = \left( \frac{\partial^2 u}{\partial y \partial x} \right) 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9552" y="2955580"/>
            <a:ext cx="3312368" cy="999591"/>
          </a:xfrm>
          <a:prstGeom prst="rect">
            <a:avLst/>
          </a:prstGeom>
          <a:noFill/>
        </p:spPr>
      </p:pic>
      <p:pic>
        <p:nvPicPr>
          <p:cNvPr id="20484" name="Picture 4" descr="\left( \frac{\partial P}{\partial y} \right)_{x} = \left( \frac{\partial Q}{\partial x} \right)_{y}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83567" y="4670076"/>
            <a:ext cx="2808313" cy="991171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51520" y="26064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Differentiating the first of these with respect to </a:t>
            </a:r>
            <a:r>
              <a:rPr lang="en-US" sz="2400" i="1" dirty="0" smtClean="0"/>
              <a:t>y</a:t>
            </a:r>
            <a:r>
              <a:rPr lang="en-US" sz="2400" dirty="0" smtClean="0"/>
              <a:t>, and the second with respect to </a:t>
            </a:r>
            <a:r>
              <a:rPr lang="en-US" sz="2400" i="1" dirty="0" smtClean="0"/>
              <a:t>x</a:t>
            </a:r>
            <a:r>
              <a:rPr lang="en-US" sz="2400" dirty="0" smtClean="0"/>
              <a:t>, we have: </a:t>
            </a:r>
            <a:endParaRPr lang="tr-TR" sz="2400" dirty="0"/>
          </a:p>
        </p:txBody>
      </p:sp>
      <p:grpSp>
        <p:nvGrpSpPr>
          <p:cNvPr id="7" name="6 Grup"/>
          <p:cNvGrpSpPr/>
          <p:nvPr/>
        </p:nvGrpSpPr>
        <p:grpSpPr>
          <a:xfrm>
            <a:off x="323528" y="1556792"/>
            <a:ext cx="5400600" cy="936104"/>
            <a:chOff x="467544" y="6165304"/>
            <a:chExt cx="3377151" cy="522026"/>
          </a:xfrm>
        </p:grpSpPr>
        <p:pic>
          <p:nvPicPr>
            <p:cNvPr id="8" name="Picture 17" descr="\left( \frac{\partial P}{\partial y} \right)_{x} = \left( \frac{\partial^2 u}{\partial y \partial x} \right) 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467544" y="6165304"/>
              <a:ext cx="1533525" cy="485775"/>
            </a:xfrm>
            <a:prstGeom prst="rect">
              <a:avLst/>
            </a:prstGeom>
            <a:noFill/>
          </p:spPr>
        </p:pic>
        <p:pic>
          <p:nvPicPr>
            <p:cNvPr id="9" name="Picture 19" descr="\left( \frac{\partial Q}{\partial x} \right)_{y} = \left( \frac{\partial^2 u}{\partial x \partial y} \right) 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330220" y="6172979"/>
              <a:ext cx="1514475" cy="51435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79</Words>
  <Application>Microsoft Office PowerPoint</Application>
  <PresentationFormat>Ekran Gösterisi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acer</cp:lastModifiedBy>
  <cp:revision>13</cp:revision>
  <dcterms:created xsi:type="dcterms:W3CDTF">2018-03-28T15:25:05Z</dcterms:created>
  <dcterms:modified xsi:type="dcterms:W3CDTF">2018-03-31T21:57:01Z</dcterms:modified>
</cp:coreProperties>
</file>