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62" r:id="rId4"/>
    <p:sldId id="259" r:id="rId5"/>
    <p:sldId id="263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D76D945-395B-489B-8103-D330A9924622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2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97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3773CD3-375B-4485-8C74-EC175F1005F5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4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34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3F44046-F86C-438F-A71F-CEAF85FC2618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7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317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B72E27C-E8CE-4FEF-80E6-B581A69DA310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8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193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 dirty="0">
                <a:latin typeface="Garamond" panose="02020404030301010803" pitchFamily="18" charset="0"/>
              </a:rPr>
              <a:t>Yönetimin İşlevleri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352" y="1549377"/>
            <a:ext cx="11846255" cy="4900612"/>
          </a:xfrm>
        </p:spPr>
        <p:txBody>
          <a:bodyPr anchor="ctr"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800" b="1" dirty="0">
                <a:latin typeface="Garamond" panose="02020404030301010803" pitchFamily="18" charset="0"/>
              </a:rPr>
              <a:t>PLANLAMA</a:t>
            </a:r>
          </a:p>
          <a:p>
            <a:pPr marL="817563" lvl="1" indent="-457200" algn="just"/>
            <a:r>
              <a:rPr lang="tr-TR" altLang="tr-TR" sz="3200" i="1" dirty="0">
                <a:latin typeface="Garamond" panose="02020404030301010803" pitchFamily="18" charset="0"/>
              </a:rPr>
              <a:t>Amaçlar, Planlar, Karar Verme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b="1" dirty="0">
                <a:latin typeface="Garamond" panose="02020404030301010803" pitchFamily="18" charset="0"/>
              </a:rPr>
              <a:t>ÖRGÜTLEME (Organize Etme)</a:t>
            </a:r>
          </a:p>
          <a:p>
            <a:pPr marL="817563" lvl="1" indent="-457200" algn="just"/>
            <a:r>
              <a:rPr lang="tr-TR" altLang="tr-TR" sz="3200" i="1" dirty="0">
                <a:latin typeface="Garamond" panose="02020404030301010803" pitchFamily="18" charset="0"/>
              </a:rPr>
              <a:t>İşbölümü, Emir Komuta, Bölümlere Ayırma (Departmanlaşma)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b="1" dirty="0">
                <a:latin typeface="Garamond" panose="02020404030301010803" pitchFamily="18" charset="0"/>
              </a:rPr>
              <a:t>YÖNELTME</a:t>
            </a:r>
          </a:p>
          <a:p>
            <a:pPr marL="817563" lvl="1" indent="-457200" algn="just"/>
            <a:r>
              <a:rPr lang="tr-TR" altLang="tr-TR" sz="3200" i="1" dirty="0">
                <a:latin typeface="Garamond" panose="02020404030301010803" pitchFamily="18" charset="0"/>
              </a:rPr>
              <a:t>Liderlik, Motivasyon, İletişim, vb.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b="1" dirty="0">
                <a:latin typeface="Garamond" panose="02020404030301010803" pitchFamily="18" charset="0"/>
              </a:rPr>
              <a:t>KONTROL</a:t>
            </a:r>
          </a:p>
          <a:p>
            <a:pPr marL="817563" lvl="1" indent="-457200" algn="just"/>
            <a:r>
              <a:rPr lang="tr-TR" altLang="tr-TR" sz="3200" i="1" dirty="0">
                <a:latin typeface="Garamond" panose="02020404030301010803" pitchFamily="18" charset="0"/>
              </a:rPr>
              <a:t>Yönetim Kontrol Sistemleri, </a:t>
            </a:r>
            <a:r>
              <a:rPr lang="tr-TR" altLang="tr-TR" sz="3200" i="1" dirty="0" err="1">
                <a:latin typeface="Garamond" panose="02020404030301010803" pitchFamily="18" charset="0"/>
              </a:rPr>
              <a:t>Operasyonel</a:t>
            </a:r>
            <a:r>
              <a:rPr lang="tr-TR" altLang="tr-TR" sz="3200" i="1" dirty="0">
                <a:latin typeface="Garamond" panose="02020404030301010803" pitchFamily="18" charset="0"/>
              </a:rPr>
              <a:t> Kontrol Sistemleri, Finansal Kontrol Sistemleri</a:t>
            </a:r>
          </a:p>
        </p:txBody>
      </p:sp>
    </p:spTree>
    <p:extLst>
      <p:ext uri="{BB962C8B-B14F-4D97-AF65-F5344CB8AC3E}">
        <p14:creationId xmlns:p14="http://schemas.microsoft.com/office/powerpoint/2010/main" val="84082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3A73FD1-D1BE-425A-BEB7-CDA6140EE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E4634A-C9F6-44A2-B8C9-57EEA5E93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sz="2800" b="1" dirty="0">
                <a:latin typeface="Garamond" panose="02020404030301010803" pitchFamily="18" charset="0"/>
              </a:rPr>
              <a:t>YÖNELTME</a:t>
            </a:r>
          </a:p>
          <a:p>
            <a:pPr marL="817563" lvl="1" indent="-457200" algn="just"/>
            <a:r>
              <a:rPr lang="tr-TR" altLang="tr-TR" sz="3200" i="1" dirty="0">
                <a:latin typeface="Garamond" panose="02020404030301010803" pitchFamily="18" charset="0"/>
              </a:rPr>
              <a:t>Liderlik, Motivasyon, İletişim, vb.</a:t>
            </a:r>
          </a:p>
          <a:p>
            <a:pPr algn="just"/>
            <a:r>
              <a:rPr lang="tr-TR" altLang="tr-TR" sz="2800" b="1" dirty="0">
                <a:latin typeface="Garamond" panose="02020404030301010803" pitchFamily="18" charset="0"/>
              </a:rPr>
              <a:t>KONTROL</a:t>
            </a:r>
          </a:p>
          <a:p>
            <a:pPr marL="817563" lvl="1" indent="-457200" algn="just"/>
            <a:r>
              <a:rPr lang="tr-TR" altLang="tr-TR" sz="3200" i="1" dirty="0">
                <a:latin typeface="Garamond" panose="02020404030301010803" pitchFamily="18" charset="0"/>
              </a:rPr>
              <a:t>Yönetim Kontrol Sistemleri, </a:t>
            </a:r>
            <a:r>
              <a:rPr lang="tr-TR" altLang="tr-TR" sz="3200" i="1" dirty="0" err="1">
                <a:latin typeface="Garamond" panose="02020404030301010803" pitchFamily="18" charset="0"/>
              </a:rPr>
              <a:t>Operasyonel</a:t>
            </a:r>
            <a:r>
              <a:rPr lang="tr-TR" altLang="tr-TR" sz="3200" i="1" dirty="0">
                <a:latin typeface="Garamond" panose="02020404030301010803" pitchFamily="18" charset="0"/>
              </a:rPr>
              <a:t> Kontrol Sistemleri, Finansal Kontrol Sistemleri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2851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>
                <a:latin typeface="Garamond" panose="02020404030301010803" pitchFamily="18" charset="0"/>
              </a:rPr>
              <a:t>Yönetimin İşlevleri – Planlama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376" y="1917867"/>
            <a:ext cx="10065533" cy="1505856"/>
          </a:xfrm>
        </p:spPr>
        <p:txBody>
          <a:bodyPr anchor="ctr"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600" b="1" dirty="0">
                <a:latin typeface="Garamond" panose="02020404030301010803" pitchFamily="18" charset="0"/>
              </a:rPr>
              <a:t>PLANLAMA</a:t>
            </a:r>
          </a:p>
          <a:p>
            <a:pPr marL="817563" lvl="1" indent="-457200" algn="just"/>
            <a:r>
              <a:rPr lang="tr-TR" altLang="tr-TR" sz="3600" i="1" dirty="0">
                <a:latin typeface="Garamond" panose="02020404030301010803" pitchFamily="18" charset="0"/>
              </a:rPr>
              <a:t>Organizasyonun amaçlarını (hedeflerini) ve bu amaç ve hedefleri gerçekleştirme biçimlerini belirleme</a:t>
            </a:r>
          </a:p>
        </p:txBody>
      </p:sp>
      <p:sp>
        <p:nvSpPr>
          <p:cNvPr id="15364" name="Rectangle 4"/>
          <p:cNvSpPr>
            <a:spLocks/>
          </p:cNvSpPr>
          <p:nvPr/>
        </p:nvSpPr>
        <p:spPr bwMode="auto">
          <a:xfrm>
            <a:off x="1280899" y="3751270"/>
            <a:ext cx="3810000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400"/>
              </a:spcBef>
              <a:buClr>
                <a:srgbClr val="E48312"/>
              </a:buClr>
              <a:buSzPct val="68000"/>
            </a:pPr>
            <a:r>
              <a:rPr lang="tr-TR" altLang="tr-TR" sz="2600" b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AMAÇLAR</a:t>
            </a:r>
            <a:endParaRPr lang="en-US" altLang="tr-TR" sz="2600" b="1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</a:pPr>
            <a:endParaRPr lang="en-US" altLang="tr-TR" sz="160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sz="2300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Stratejik Amaçlar</a:t>
            </a: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sz="2300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Taktik Amaçlar</a:t>
            </a: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sz="2300" i="1" dirty="0" err="1">
                <a:solidFill>
                  <a:srgbClr val="000000"/>
                </a:solidFill>
                <a:latin typeface="Lucida Sans Unicode" panose="020B0602030504020204" pitchFamily="34" charset="0"/>
              </a:rPr>
              <a:t>Operasyonel</a:t>
            </a:r>
            <a:r>
              <a:rPr lang="tr-TR" altLang="tr-TR" sz="2300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 Amaçlar</a:t>
            </a:r>
            <a:endParaRPr lang="en-US" altLang="tr-TR" sz="2300" i="1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5365" name="Rectangle 6"/>
          <p:cNvSpPr>
            <a:spLocks/>
          </p:cNvSpPr>
          <p:nvPr/>
        </p:nvSpPr>
        <p:spPr bwMode="auto">
          <a:xfrm>
            <a:off x="6705909" y="3751270"/>
            <a:ext cx="3810000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400"/>
              </a:spcBef>
              <a:buClr>
                <a:srgbClr val="E48312"/>
              </a:buClr>
              <a:buSzPct val="68000"/>
            </a:pPr>
            <a:r>
              <a:rPr lang="tr-TR" altLang="tr-TR" sz="2600" b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PLANLAR</a:t>
            </a:r>
            <a:endParaRPr lang="en-US" altLang="tr-TR" sz="2600" b="1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</a:pPr>
            <a:endParaRPr lang="en-US" altLang="tr-TR" sz="160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sz="2300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Stratejik Planlar</a:t>
            </a: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sz="2300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Taktik Planlar</a:t>
            </a: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sz="2300" i="1" dirty="0" err="1">
                <a:solidFill>
                  <a:srgbClr val="000000"/>
                </a:solidFill>
                <a:latin typeface="Lucida Sans Unicode" panose="020B0602030504020204" pitchFamily="34" charset="0"/>
              </a:rPr>
              <a:t>Operasyonel</a:t>
            </a:r>
            <a:r>
              <a:rPr lang="tr-TR" altLang="tr-TR" sz="2300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 Planlar</a:t>
            </a:r>
            <a:endParaRPr lang="en-US" altLang="tr-TR" sz="2300" i="1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880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E211A77-E2B5-480F-AE94-C3D37693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8C1B37-8742-4B9A-99A1-84CE24CB8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ts val="400"/>
              </a:spcBef>
              <a:buClr>
                <a:srgbClr val="E48312"/>
              </a:buClr>
              <a:buSzPct val="68000"/>
            </a:pPr>
            <a:r>
              <a:rPr lang="tr-TR" altLang="tr-TR" sz="2400" b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PLANLAR</a:t>
            </a:r>
            <a:endParaRPr lang="en-US" altLang="tr-TR" sz="2400" b="1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</a:pPr>
            <a:endParaRPr lang="en-US" altLang="tr-TR" sz="140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Stratejik Planlar</a:t>
            </a: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Taktik Planlar</a:t>
            </a: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i="1" dirty="0" err="1">
                <a:solidFill>
                  <a:srgbClr val="000000"/>
                </a:solidFill>
                <a:latin typeface="Lucida Sans Unicode" panose="020B0602030504020204" pitchFamily="34" charset="0"/>
              </a:rPr>
              <a:t>Operasyonel</a:t>
            </a:r>
            <a:r>
              <a:rPr lang="tr-TR" altLang="tr-TR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 Planlar</a:t>
            </a:r>
            <a:endParaRPr lang="en-US" altLang="tr-TR" i="1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1080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6DCF74-D450-470A-B844-38B7EA39D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36FFE7-D86C-445D-A817-F011ABE75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89087A7-9003-4A39-A2E6-761457DEBD61}"/>
              </a:ext>
            </a:extLst>
          </p:cNvPr>
          <p:cNvSpPr/>
          <p:nvPr/>
        </p:nvSpPr>
        <p:spPr>
          <a:xfrm>
            <a:off x="1550503" y="2618522"/>
            <a:ext cx="9806609" cy="1620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400"/>
              </a:spcBef>
              <a:buClr>
                <a:srgbClr val="E48312"/>
              </a:buClr>
              <a:buSzPct val="68000"/>
            </a:pPr>
            <a:r>
              <a:rPr lang="tr-TR" altLang="tr-TR" sz="2000" b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AMAÇLAR</a:t>
            </a:r>
            <a:endParaRPr lang="en-US" altLang="tr-TR" sz="2000" b="1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</a:pPr>
            <a:endParaRPr lang="en-US" altLang="tr-TR" sz="120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Stratejik Amaçlar</a:t>
            </a: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Taktik Amaçlar</a:t>
            </a:r>
          </a:p>
          <a:p>
            <a:pPr>
              <a:spcBef>
                <a:spcPts val="400"/>
              </a:spcBef>
              <a:buClr>
                <a:srgbClr val="E48312"/>
              </a:buClr>
              <a:buSzPct val="68000"/>
              <a:buFont typeface="Wingdings 3" panose="05040102010807070707" pitchFamily="18" charset="2"/>
              <a:buChar char=""/>
            </a:pPr>
            <a:r>
              <a:rPr lang="tr-TR" altLang="tr-TR" i="1" dirty="0" err="1">
                <a:solidFill>
                  <a:srgbClr val="000000"/>
                </a:solidFill>
                <a:latin typeface="Lucida Sans Unicode" panose="020B0602030504020204" pitchFamily="34" charset="0"/>
              </a:rPr>
              <a:t>Operasyonel</a:t>
            </a:r>
            <a:r>
              <a:rPr lang="tr-TR" altLang="tr-TR" i="1" dirty="0">
                <a:solidFill>
                  <a:srgbClr val="000000"/>
                </a:solidFill>
                <a:latin typeface="Lucida Sans Unicode" panose="020B0602030504020204" pitchFamily="34" charset="0"/>
              </a:rPr>
              <a:t> Amaçlar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145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 dirty="0">
                <a:latin typeface="Garamond" panose="02020404030301010803" pitchFamily="18" charset="0"/>
              </a:rPr>
              <a:t>Yönetimin İşlevleri – Örgütleme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948" y="1481139"/>
            <a:ext cx="11505063" cy="2840795"/>
          </a:xfrm>
        </p:spPr>
        <p:txBody>
          <a:bodyPr anchor="ctr"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</a:pPr>
            <a:endParaRPr lang="tr-TR" altLang="tr-TR" sz="3000" b="1" dirty="0">
              <a:latin typeface="Garamond" panose="02020404030301010803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000" b="1" dirty="0">
                <a:latin typeface="Garamond" panose="02020404030301010803" pitchFamily="18" charset="0"/>
              </a:rPr>
              <a:t>ÖRGÜTLEME</a:t>
            </a:r>
          </a:p>
          <a:p>
            <a:pPr marL="817563" lvl="1" indent="-457200" algn="just"/>
            <a:r>
              <a:rPr lang="tr-TR" altLang="tr-TR" sz="3500" i="1" dirty="0">
                <a:latin typeface="Garamond" panose="02020404030301010803" pitchFamily="18" charset="0"/>
              </a:rPr>
              <a:t>Organizasyonun amaçlarına ulaşmak üzere faaliyetleri gruplama ve yapılandırma, kişilerin işlerini, görevlerini, belirleme, işleri, çalışmaları ve çalışanları koordine etme süreci</a:t>
            </a:r>
          </a:p>
          <a:p>
            <a:pPr marL="817563" lvl="1" indent="-457200" algn="just"/>
            <a:endParaRPr lang="tr-TR" altLang="tr-TR" sz="2100" i="1" dirty="0">
              <a:latin typeface="Garamond" panose="02020404030301010803" pitchFamily="18" charset="0"/>
            </a:endParaRPr>
          </a:p>
          <a:p>
            <a:pPr marL="817563" lvl="1" indent="-457200" algn="ctr">
              <a:buNone/>
            </a:pPr>
            <a:r>
              <a:rPr lang="tr-TR" altLang="tr-TR" sz="3000" i="1" dirty="0">
                <a:latin typeface="Garamond" panose="02020404030301010803" pitchFamily="18" charset="0"/>
              </a:rPr>
              <a:t>ÖRGÜTLEME İLKELERİ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1676684" y="4321934"/>
            <a:ext cx="3810000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tabLst>
                <a:tab pos="265113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60363" indent="-179388" eaLnBrk="0" hangingPunct="0">
              <a:tabLst>
                <a:tab pos="265113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265113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265113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265113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113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113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113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113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Uzmanlaşma / İşbölümü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Hiyerarşik yapı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Amaç birliği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Emir-komuta birliği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Kontrol alanı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Yetki ve sorumluluk denkliği</a:t>
            </a:r>
          </a:p>
        </p:txBody>
      </p:sp>
      <p:sp>
        <p:nvSpPr>
          <p:cNvPr id="15365" name="Rectangle 6"/>
          <p:cNvSpPr>
            <a:spLocks/>
          </p:cNvSpPr>
          <p:nvPr/>
        </p:nvSpPr>
        <p:spPr bwMode="auto">
          <a:xfrm>
            <a:off x="6566231" y="4144513"/>
            <a:ext cx="3810000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algn="just"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srgbClr val="000000"/>
                </a:solidFill>
                <a:latin typeface="Arial" pitchFamily="34" charset="0"/>
              </a:rPr>
              <a:t>Yetki devri</a:t>
            </a:r>
          </a:p>
          <a:p>
            <a:pPr marL="265113" indent="-265113" algn="just"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srgbClr val="000000"/>
                </a:solidFill>
                <a:latin typeface="Arial" charset="0"/>
                <a:cs typeface="Arial" charset="0"/>
              </a:rPr>
              <a:t>İstisna</a:t>
            </a:r>
          </a:p>
          <a:p>
            <a:pPr marL="265113" indent="-265113" algn="just"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srgbClr val="000000"/>
                </a:solidFill>
                <a:latin typeface="Arial" charset="0"/>
                <a:cs typeface="Arial" charset="0"/>
              </a:rPr>
              <a:t>Denge</a:t>
            </a:r>
          </a:p>
          <a:p>
            <a:pPr marL="265113" indent="-265113" algn="just"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srgbClr val="000000"/>
                </a:solidFill>
                <a:latin typeface="Arial" charset="0"/>
                <a:cs typeface="Arial" charset="0"/>
              </a:rPr>
              <a:t>Verimlilik</a:t>
            </a:r>
          </a:p>
          <a:p>
            <a:pPr marL="265113" indent="-265113" algn="just"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srgbClr val="000000"/>
                </a:solidFill>
                <a:latin typeface="Arial" charset="0"/>
                <a:cs typeface="Arial" charset="0"/>
              </a:rPr>
              <a:t>Basit ve anlaşılırlık</a:t>
            </a:r>
          </a:p>
          <a:p>
            <a:pPr marL="265113" indent="-265113" algn="just"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srgbClr val="000000"/>
                </a:solidFill>
                <a:latin typeface="Arial" charset="0"/>
                <a:cs typeface="Arial" charset="0"/>
              </a:rPr>
              <a:t>Değişebilirlik</a:t>
            </a:r>
          </a:p>
          <a:p>
            <a:pPr marL="265113" indent="-265113" algn="just">
              <a:buFont typeface="Arial" pitchFamily="34" charset="0"/>
              <a:buChar char="•"/>
              <a:defRPr/>
            </a:pPr>
            <a:r>
              <a:rPr lang="tr-TR" sz="2000" dirty="0">
                <a:solidFill>
                  <a:srgbClr val="000000"/>
                </a:solidFill>
                <a:latin typeface="Arial" charset="0"/>
                <a:cs typeface="Arial" charset="0"/>
              </a:rPr>
              <a:t>Açıklama</a:t>
            </a:r>
          </a:p>
          <a:p>
            <a:pPr marL="365125" indent="-255588" algn="ctr" eaLnBrk="0" hangingPunct="0">
              <a:spcBef>
                <a:spcPts val="400"/>
              </a:spcBef>
              <a:buClr>
                <a:srgbClr val="E48312"/>
              </a:buClr>
              <a:buSzPct val="68000"/>
              <a:defRPr/>
            </a:pPr>
            <a:endParaRPr lang="en-US" sz="2600" b="1" dirty="0">
              <a:solidFill>
                <a:srgbClr val="000000"/>
              </a:solidFill>
              <a:latin typeface="Lucida Sans Unicode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77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>
                <a:latin typeface="Garamond" panose="02020404030301010803" pitchFamily="18" charset="0"/>
              </a:rPr>
              <a:t>Yönetimin İşlevleri – Yürütme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9" y="1481139"/>
            <a:ext cx="8569325" cy="5043487"/>
          </a:xfrm>
        </p:spPr>
        <p:txBody>
          <a:bodyPr anchor="ctr"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800" b="1" dirty="0">
                <a:latin typeface="Garamond" panose="02020404030301010803" pitchFamily="18" charset="0"/>
              </a:rPr>
              <a:t>YÖNELTME (YÜRÜTME)</a:t>
            </a:r>
          </a:p>
          <a:p>
            <a:pPr marL="817563" lvl="1" indent="-457200" algn="just"/>
            <a:r>
              <a:rPr lang="tr-TR" altLang="tr-TR" sz="3200" i="1" dirty="0">
                <a:latin typeface="Garamond" panose="02020404030301010803" pitchFamily="18" charset="0"/>
              </a:rPr>
              <a:t>Organizasyonun amaçlarını gerçekleştirmek üzere çalışanların yönlendirilmesi süreci</a:t>
            </a:r>
          </a:p>
          <a:p>
            <a:pPr marL="817563" lvl="1" indent="-457200" algn="just">
              <a:buNone/>
            </a:pPr>
            <a:endParaRPr lang="tr-TR" altLang="tr-TR" sz="2400" i="1" dirty="0">
              <a:latin typeface="Garamond" panose="02020404030301010803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tr-TR" sz="4000" b="1" dirty="0">
                <a:solidFill>
                  <a:srgbClr val="FF99FF"/>
                </a:solidFill>
                <a:latin typeface="Garamond" panose="02020404030301010803" pitchFamily="18" charset="0"/>
              </a:rPr>
              <a:t>Yöneltme Konuları</a:t>
            </a:r>
          </a:p>
          <a:p>
            <a:pPr marL="817563" lvl="1" indent="-457200" algn="just"/>
            <a:r>
              <a:rPr lang="tr-TR" altLang="tr-TR" sz="3200" dirty="0">
                <a:latin typeface="Garamond" panose="02020404030301010803" pitchFamily="18" charset="0"/>
              </a:rPr>
              <a:t>İnsanı anlamak</a:t>
            </a:r>
          </a:p>
          <a:p>
            <a:pPr marL="817563" lvl="1" indent="-457200"/>
            <a:r>
              <a:rPr lang="tr-TR" altLang="tr-TR" sz="3200" dirty="0">
                <a:latin typeface="Garamond" panose="02020404030301010803" pitchFamily="18" charset="0"/>
              </a:rPr>
              <a:t>Liderlik</a:t>
            </a:r>
          </a:p>
          <a:p>
            <a:pPr marL="817563" lvl="1" indent="-457200"/>
            <a:r>
              <a:rPr lang="tr-TR" altLang="tr-TR" sz="3200" dirty="0">
                <a:latin typeface="Garamond" panose="02020404030301010803" pitchFamily="18" charset="0"/>
              </a:rPr>
              <a:t>Motivasyon</a:t>
            </a:r>
          </a:p>
          <a:p>
            <a:pPr marL="817563" lvl="1" indent="-457200"/>
            <a:r>
              <a:rPr lang="tr-TR" altLang="tr-TR" sz="3200" dirty="0">
                <a:latin typeface="Garamond" panose="02020404030301010803" pitchFamily="18" charset="0"/>
              </a:rPr>
              <a:t>İletişim</a:t>
            </a:r>
          </a:p>
        </p:txBody>
      </p:sp>
    </p:spTree>
    <p:extLst>
      <p:ext uri="{BB962C8B-B14F-4D97-AF65-F5344CB8AC3E}">
        <p14:creationId xmlns:p14="http://schemas.microsoft.com/office/powerpoint/2010/main" val="751656482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196</Words>
  <Application>Microsoft Office PowerPoint</Application>
  <PresentationFormat>Geniş ekran</PresentationFormat>
  <Paragraphs>69</Paragraphs>
  <Slides>8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Garamond</vt:lpstr>
      <vt:lpstr>Lucida Sans Unicode</vt:lpstr>
      <vt:lpstr>Wingdings 3</vt:lpstr>
      <vt:lpstr>Geçmişe bakış</vt:lpstr>
      <vt:lpstr>İşletme Yönetimi</vt:lpstr>
      <vt:lpstr>Yönetimin İşlevleri</vt:lpstr>
      <vt:lpstr>PowerPoint Sunusu</vt:lpstr>
      <vt:lpstr>Yönetimin İşlevleri – Planlama</vt:lpstr>
      <vt:lpstr>PowerPoint Sunusu</vt:lpstr>
      <vt:lpstr>PowerPoint Sunusu</vt:lpstr>
      <vt:lpstr>Yönetimin İşlevleri – Örgütleme</vt:lpstr>
      <vt:lpstr>Yönetimin İşlevleri – Yürütme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6</cp:revision>
  <dcterms:created xsi:type="dcterms:W3CDTF">2017-10-29T12:36:35Z</dcterms:created>
  <dcterms:modified xsi:type="dcterms:W3CDTF">2018-03-04T12:03:34Z</dcterms:modified>
</cp:coreProperties>
</file>