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59"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118D196-8D61-4D5C-88DD-64F884CF78DE}"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A5A7D3C-4F3A-479F-86AD-A50EF5E7A8A0}" type="slidenum">
              <a:rPr lang="tr-TR" smtClean="0"/>
              <a:t>‹#›</a:t>
            </a:fld>
            <a:endParaRPr lang="tr-TR"/>
          </a:p>
        </p:txBody>
      </p:sp>
    </p:spTree>
    <p:extLst>
      <p:ext uri="{BB962C8B-B14F-4D97-AF65-F5344CB8AC3E}">
        <p14:creationId xmlns:p14="http://schemas.microsoft.com/office/powerpoint/2010/main" val="4228397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118D196-8D61-4D5C-88DD-64F884CF78DE}"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A5A7D3C-4F3A-479F-86AD-A50EF5E7A8A0}" type="slidenum">
              <a:rPr lang="tr-TR" smtClean="0"/>
              <a:t>‹#›</a:t>
            </a:fld>
            <a:endParaRPr lang="tr-TR"/>
          </a:p>
        </p:txBody>
      </p:sp>
    </p:spTree>
    <p:extLst>
      <p:ext uri="{BB962C8B-B14F-4D97-AF65-F5344CB8AC3E}">
        <p14:creationId xmlns:p14="http://schemas.microsoft.com/office/powerpoint/2010/main" val="2594132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118D196-8D61-4D5C-88DD-64F884CF78DE}"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A5A7D3C-4F3A-479F-86AD-A50EF5E7A8A0}" type="slidenum">
              <a:rPr lang="tr-TR" smtClean="0"/>
              <a:t>‹#›</a:t>
            </a:fld>
            <a:endParaRPr lang="tr-TR"/>
          </a:p>
        </p:txBody>
      </p:sp>
    </p:spTree>
    <p:extLst>
      <p:ext uri="{BB962C8B-B14F-4D97-AF65-F5344CB8AC3E}">
        <p14:creationId xmlns:p14="http://schemas.microsoft.com/office/powerpoint/2010/main" val="3626036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118D196-8D61-4D5C-88DD-64F884CF78DE}"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A5A7D3C-4F3A-479F-86AD-A50EF5E7A8A0}" type="slidenum">
              <a:rPr lang="tr-TR" smtClean="0"/>
              <a:t>‹#›</a:t>
            </a:fld>
            <a:endParaRPr lang="tr-TR"/>
          </a:p>
        </p:txBody>
      </p:sp>
    </p:spTree>
    <p:extLst>
      <p:ext uri="{BB962C8B-B14F-4D97-AF65-F5344CB8AC3E}">
        <p14:creationId xmlns:p14="http://schemas.microsoft.com/office/powerpoint/2010/main" val="60447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18D196-8D61-4D5C-88DD-64F884CF78DE}" type="datetimeFigureOut">
              <a:rPr lang="tr-TR" smtClean="0"/>
              <a:t>19.2.2019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A5A7D3C-4F3A-479F-86AD-A50EF5E7A8A0}" type="slidenum">
              <a:rPr lang="tr-TR" smtClean="0"/>
              <a:t>‹#›</a:t>
            </a:fld>
            <a:endParaRPr lang="tr-TR"/>
          </a:p>
        </p:txBody>
      </p:sp>
    </p:spTree>
    <p:extLst>
      <p:ext uri="{BB962C8B-B14F-4D97-AF65-F5344CB8AC3E}">
        <p14:creationId xmlns:p14="http://schemas.microsoft.com/office/powerpoint/2010/main" val="2024068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118D196-8D61-4D5C-88DD-64F884CF78DE}" type="datetimeFigureOut">
              <a:rPr lang="tr-TR" smtClean="0"/>
              <a:t>19.2.2019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A5A7D3C-4F3A-479F-86AD-A50EF5E7A8A0}" type="slidenum">
              <a:rPr lang="tr-TR" smtClean="0"/>
              <a:t>‹#›</a:t>
            </a:fld>
            <a:endParaRPr lang="tr-TR"/>
          </a:p>
        </p:txBody>
      </p:sp>
    </p:spTree>
    <p:extLst>
      <p:ext uri="{BB962C8B-B14F-4D97-AF65-F5344CB8AC3E}">
        <p14:creationId xmlns:p14="http://schemas.microsoft.com/office/powerpoint/2010/main" val="430510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118D196-8D61-4D5C-88DD-64F884CF78DE}" type="datetimeFigureOut">
              <a:rPr lang="tr-TR" smtClean="0"/>
              <a:t>19.2.2019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A5A7D3C-4F3A-479F-86AD-A50EF5E7A8A0}" type="slidenum">
              <a:rPr lang="tr-TR" smtClean="0"/>
              <a:t>‹#›</a:t>
            </a:fld>
            <a:endParaRPr lang="tr-TR"/>
          </a:p>
        </p:txBody>
      </p:sp>
    </p:spTree>
    <p:extLst>
      <p:ext uri="{BB962C8B-B14F-4D97-AF65-F5344CB8AC3E}">
        <p14:creationId xmlns:p14="http://schemas.microsoft.com/office/powerpoint/2010/main" val="501736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118D196-8D61-4D5C-88DD-64F884CF78DE}" type="datetimeFigureOut">
              <a:rPr lang="tr-TR" smtClean="0"/>
              <a:t>19.2.2019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A5A7D3C-4F3A-479F-86AD-A50EF5E7A8A0}" type="slidenum">
              <a:rPr lang="tr-TR" smtClean="0"/>
              <a:t>‹#›</a:t>
            </a:fld>
            <a:endParaRPr lang="tr-TR"/>
          </a:p>
        </p:txBody>
      </p:sp>
    </p:spTree>
    <p:extLst>
      <p:ext uri="{BB962C8B-B14F-4D97-AF65-F5344CB8AC3E}">
        <p14:creationId xmlns:p14="http://schemas.microsoft.com/office/powerpoint/2010/main" val="78776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18D196-8D61-4D5C-88DD-64F884CF78DE}" type="datetimeFigureOut">
              <a:rPr lang="tr-TR" smtClean="0"/>
              <a:t>19.2.2019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A5A7D3C-4F3A-479F-86AD-A50EF5E7A8A0}" type="slidenum">
              <a:rPr lang="tr-TR" smtClean="0"/>
              <a:t>‹#›</a:t>
            </a:fld>
            <a:endParaRPr lang="tr-TR"/>
          </a:p>
        </p:txBody>
      </p:sp>
    </p:spTree>
    <p:extLst>
      <p:ext uri="{BB962C8B-B14F-4D97-AF65-F5344CB8AC3E}">
        <p14:creationId xmlns:p14="http://schemas.microsoft.com/office/powerpoint/2010/main" val="332846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18D196-8D61-4D5C-88DD-64F884CF78DE}" type="datetimeFigureOut">
              <a:rPr lang="tr-TR" smtClean="0"/>
              <a:t>19.2.2019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A5A7D3C-4F3A-479F-86AD-A50EF5E7A8A0}" type="slidenum">
              <a:rPr lang="tr-TR" smtClean="0"/>
              <a:t>‹#›</a:t>
            </a:fld>
            <a:endParaRPr lang="tr-TR"/>
          </a:p>
        </p:txBody>
      </p:sp>
    </p:spTree>
    <p:extLst>
      <p:ext uri="{BB962C8B-B14F-4D97-AF65-F5344CB8AC3E}">
        <p14:creationId xmlns:p14="http://schemas.microsoft.com/office/powerpoint/2010/main" val="1716933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18D196-8D61-4D5C-88DD-64F884CF78DE}" type="datetimeFigureOut">
              <a:rPr lang="tr-TR" smtClean="0"/>
              <a:t>19.2.2019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A5A7D3C-4F3A-479F-86AD-A50EF5E7A8A0}" type="slidenum">
              <a:rPr lang="tr-TR" smtClean="0"/>
              <a:t>‹#›</a:t>
            </a:fld>
            <a:endParaRPr lang="tr-TR"/>
          </a:p>
        </p:txBody>
      </p:sp>
    </p:spTree>
    <p:extLst>
      <p:ext uri="{BB962C8B-B14F-4D97-AF65-F5344CB8AC3E}">
        <p14:creationId xmlns:p14="http://schemas.microsoft.com/office/powerpoint/2010/main" val="3450198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18D196-8D61-4D5C-88DD-64F884CF78DE}" type="datetimeFigureOut">
              <a:rPr lang="tr-TR" smtClean="0"/>
              <a:t>19.2.2019</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5A7D3C-4F3A-479F-86AD-A50EF5E7A8A0}" type="slidenum">
              <a:rPr lang="tr-TR" smtClean="0"/>
              <a:t>‹#›</a:t>
            </a:fld>
            <a:endParaRPr lang="tr-TR"/>
          </a:p>
        </p:txBody>
      </p:sp>
    </p:spTree>
    <p:extLst>
      <p:ext uri="{BB962C8B-B14F-4D97-AF65-F5344CB8AC3E}">
        <p14:creationId xmlns:p14="http://schemas.microsoft.com/office/powerpoint/2010/main" val="10870820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Introduction to Instrumental Analysis</a:t>
            </a:r>
            <a:endParaRPr lang="tr-TR" dirty="0"/>
          </a:p>
        </p:txBody>
      </p:sp>
      <p:sp>
        <p:nvSpPr>
          <p:cNvPr id="3" name="Subtitle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033507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75857" y="1907071"/>
            <a:ext cx="6096000" cy="3046988"/>
          </a:xfrm>
          <a:prstGeom prst="rect">
            <a:avLst/>
          </a:prstGeom>
        </p:spPr>
        <p:txBody>
          <a:bodyPr>
            <a:spAutoFit/>
          </a:bodyPr>
          <a:lstStyle/>
          <a:p>
            <a:r>
              <a:rPr lang="tr-TR" sz="3200" dirty="0" smtClean="0"/>
              <a:t>Analytical chemistry aims to develop methods and tools for determining the chemical composition of the substances and the amounts of the components.</a:t>
            </a:r>
          </a:p>
          <a:p>
            <a:endParaRPr lang="tr-TR" sz="3200" dirty="0" smtClean="0"/>
          </a:p>
        </p:txBody>
      </p:sp>
    </p:spTree>
    <p:extLst>
      <p:ext uri="{BB962C8B-B14F-4D97-AF65-F5344CB8AC3E}">
        <p14:creationId xmlns:p14="http://schemas.microsoft.com/office/powerpoint/2010/main" val="1502158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0" y="2107364"/>
            <a:ext cx="6096000" cy="3170099"/>
          </a:xfrm>
          <a:prstGeom prst="rect">
            <a:avLst/>
          </a:prstGeom>
        </p:spPr>
        <p:txBody>
          <a:bodyPr>
            <a:spAutoFit/>
          </a:bodyPr>
          <a:lstStyle/>
          <a:p>
            <a:r>
              <a:rPr lang="tr-TR" sz="4000" dirty="0"/>
              <a:t>Qualitative Analysis; To give information about the structure of matter, atomic, ionic, molecular properties and functional groups.</a:t>
            </a:r>
            <a:endParaRPr lang="tr-TR" sz="4000" dirty="0"/>
          </a:p>
        </p:txBody>
      </p:sp>
    </p:spTree>
    <p:extLst>
      <p:ext uri="{BB962C8B-B14F-4D97-AF65-F5344CB8AC3E}">
        <p14:creationId xmlns:p14="http://schemas.microsoft.com/office/powerpoint/2010/main" val="969162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46763" y="632856"/>
            <a:ext cx="6096000" cy="5509200"/>
          </a:xfrm>
          <a:prstGeom prst="rect">
            <a:avLst/>
          </a:prstGeom>
        </p:spPr>
        <p:txBody>
          <a:bodyPr>
            <a:spAutoFit/>
          </a:bodyPr>
          <a:lstStyle/>
          <a:p>
            <a:r>
              <a:rPr lang="tr-TR" sz="3200" dirty="0" smtClean="0"/>
              <a:t>Classical methods</a:t>
            </a:r>
          </a:p>
          <a:p>
            <a:r>
              <a:rPr lang="tr-TR" sz="3200" dirty="0" smtClean="0"/>
              <a:t>Includes gravimetric and volumetric analysis methods.</a:t>
            </a:r>
          </a:p>
          <a:p>
            <a:r>
              <a:rPr lang="tr-TR" sz="3200" dirty="0" smtClean="0"/>
              <a:t>Chemical substances are used in the analysis of samples in which simple laboratory materials such as scales, calibrated glass materials, heaters are used and where the analyte (the substance to be determined) is generally analyzed.</a:t>
            </a:r>
          </a:p>
          <a:p>
            <a:endParaRPr lang="tr-TR" sz="3200" dirty="0" smtClean="0"/>
          </a:p>
        </p:txBody>
      </p:sp>
    </p:spTree>
    <p:extLst>
      <p:ext uri="{BB962C8B-B14F-4D97-AF65-F5344CB8AC3E}">
        <p14:creationId xmlns:p14="http://schemas.microsoft.com/office/powerpoint/2010/main" val="1310521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582341"/>
            <a:ext cx="6096000" cy="4832092"/>
          </a:xfrm>
          <a:prstGeom prst="rect">
            <a:avLst/>
          </a:prstGeom>
        </p:spPr>
        <p:txBody>
          <a:bodyPr>
            <a:spAutoFit/>
          </a:bodyPr>
          <a:lstStyle/>
          <a:p>
            <a:r>
              <a:rPr lang="tr-TR" sz="2800" dirty="0"/>
              <a:t>Instrumental Analysis Methods</a:t>
            </a:r>
          </a:p>
          <a:p>
            <a:r>
              <a:rPr lang="tr-TR" sz="2800" dirty="0"/>
              <a:t>In addition to general laboratory equipment, various analytical devices are used.</a:t>
            </a:r>
          </a:p>
          <a:p>
            <a:r>
              <a:rPr lang="tr-TR" sz="2800" dirty="0"/>
              <a:t>Measurements measured by analytical devices;</a:t>
            </a:r>
          </a:p>
          <a:p>
            <a:r>
              <a:rPr lang="tr-TR" sz="2800" dirty="0"/>
              <a:t>  A physical property of the substance, or</a:t>
            </a:r>
          </a:p>
          <a:p>
            <a:r>
              <a:rPr lang="tr-TR" sz="2800" dirty="0"/>
              <a:t>  It is a physical size of the response of the substance as a result of stimulation.</a:t>
            </a:r>
          </a:p>
          <a:p>
            <a:r>
              <a:rPr lang="en-US" sz="2800" dirty="0"/>
              <a:t>Measured Physical Dimensions of Matter</a:t>
            </a:r>
          </a:p>
          <a:p>
            <a:r>
              <a:rPr lang="en-US" sz="2800" dirty="0"/>
              <a:t> </a:t>
            </a:r>
          </a:p>
        </p:txBody>
      </p:sp>
    </p:spTree>
    <p:extLst>
      <p:ext uri="{BB962C8B-B14F-4D97-AF65-F5344CB8AC3E}">
        <p14:creationId xmlns:p14="http://schemas.microsoft.com/office/powerpoint/2010/main" val="1205662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26229" y="2317208"/>
            <a:ext cx="6096000" cy="3539430"/>
          </a:xfrm>
          <a:prstGeom prst="rect">
            <a:avLst/>
          </a:prstGeom>
        </p:spPr>
        <p:txBody>
          <a:bodyPr>
            <a:spAutoFit/>
          </a:bodyPr>
          <a:lstStyle/>
          <a:p>
            <a:r>
              <a:rPr lang="en-US" sz="3200" dirty="0"/>
              <a:t>Changes in mass and mass of material, physical states of matter (melting, boiling), viscosity, refractivity, current and potential measurements (electrochemical properties), light and radiation (spectroscopy, </a:t>
            </a:r>
            <a:r>
              <a:rPr lang="en-US" sz="3200" dirty="0" err="1"/>
              <a:t>polarimeter</a:t>
            </a:r>
            <a:r>
              <a:rPr lang="en-US" sz="3200" dirty="0"/>
              <a:t>).</a:t>
            </a:r>
            <a:endParaRPr lang="tr-TR" sz="3200" dirty="0"/>
          </a:p>
        </p:txBody>
      </p:sp>
    </p:spTree>
    <p:extLst>
      <p:ext uri="{BB962C8B-B14F-4D97-AF65-F5344CB8AC3E}">
        <p14:creationId xmlns:p14="http://schemas.microsoft.com/office/powerpoint/2010/main" val="2411144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01686" y="2026307"/>
            <a:ext cx="6096000" cy="3539430"/>
          </a:xfrm>
          <a:prstGeom prst="rect">
            <a:avLst/>
          </a:prstGeom>
        </p:spPr>
        <p:txBody>
          <a:bodyPr>
            <a:spAutoFit/>
          </a:bodyPr>
          <a:lstStyle/>
          <a:p>
            <a:r>
              <a:rPr lang="tr-TR" sz="3200" dirty="0"/>
              <a:t>Quantitative analysis; determines the amount of any component in the substance.</a:t>
            </a:r>
          </a:p>
          <a:p>
            <a:r>
              <a:rPr lang="tr-TR" sz="3200" dirty="0"/>
              <a:t>Chemical analysis</a:t>
            </a:r>
          </a:p>
          <a:p>
            <a:r>
              <a:rPr lang="tr-TR" sz="3200" dirty="0"/>
              <a:t>1-Sampling, 2. Method Selection, 3-Separation 4- Measurement, 5-Evaluation consists of steps.</a:t>
            </a:r>
            <a:endParaRPr lang="tr-TR" sz="3200" dirty="0"/>
          </a:p>
        </p:txBody>
      </p:sp>
    </p:spTree>
    <p:extLst>
      <p:ext uri="{BB962C8B-B14F-4D97-AF65-F5344CB8AC3E}">
        <p14:creationId xmlns:p14="http://schemas.microsoft.com/office/powerpoint/2010/main" val="1800718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50029" y="2003868"/>
            <a:ext cx="6096000" cy="2862322"/>
          </a:xfrm>
          <a:prstGeom prst="rect">
            <a:avLst/>
          </a:prstGeom>
        </p:spPr>
        <p:txBody>
          <a:bodyPr>
            <a:spAutoFit/>
          </a:bodyPr>
          <a:lstStyle/>
          <a:p>
            <a:endParaRPr lang="tr-TR" sz="3600" dirty="0"/>
          </a:p>
          <a:p>
            <a:endParaRPr lang="tr-TR" sz="3600" dirty="0"/>
          </a:p>
          <a:p>
            <a:r>
              <a:rPr lang="tr-TR" sz="3600" dirty="0"/>
              <a:t>Analytical methods can be classified as classical or instrumental methods.</a:t>
            </a:r>
            <a:endParaRPr lang="tr-TR" sz="3600" dirty="0"/>
          </a:p>
        </p:txBody>
      </p:sp>
    </p:spTree>
    <p:extLst>
      <p:ext uri="{BB962C8B-B14F-4D97-AF65-F5344CB8AC3E}">
        <p14:creationId xmlns:p14="http://schemas.microsoft.com/office/powerpoint/2010/main" val="36231866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199</Words>
  <Application>Microsoft Office PowerPoint</Application>
  <PresentationFormat>Widescreen</PresentationFormat>
  <Paragraphs>20</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Introduction to Instrumental Analysis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kullanicii</dc:creator>
  <cp:lastModifiedBy>kullanicii</cp:lastModifiedBy>
  <cp:revision>2</cp:revision>
  <dcterms:created xsi:type="dcterms:W3CDTF">2018-09-24T08:46:47Z</dcterms:created>
  <dcterms:modified xsi:type="dcterms:W3CDTF">2019-02-19T11:57:55Z</dcterms:modified>
</cp:coreProperties>
</file>