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9F75050-0E15-4C5B-92B0-66D068882F1F}" type="datetimeFigureOut">
              <a:rPr lang="tr-TR" smtClean="0"/>
              <a:t>30.04.2020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9F75050-0E15-4C5B-92B0-66D068882F1F}" type="datetimeFigureOut">
              <a:rPr lang="tr-TR" smtClean="0"/>
              <a:t>30.04.2020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9F75050-0E15-4C5B-92B0-66D068882F1F}" type="datetimeFigureOut">
              <a:rPr lang="tr-TR" smtClean="0"/>
              <a:t>30.04.2020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t>30.04.2020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30.04.2020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30.04.2020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t>30.04.2020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BDFC2BEA-4CDF-45C0-8204-42293358E625}"/>
              </a:ext>
            </a:extLst>
          </p:cNvPr>
          <p:cNvSpPr/>
          <p:nvPr/>
        </p:nvSpPr>
        <p:spPr>
          <a:xfrm>
            <a:off x="215516" y="404664"/>
            <a:ext cx="8712968" cy="5909310"/>
          </a:xfrm>
          <a:prstGeom prst="rect">
            <a:avLst/>
          </a:prstGeom>
        </p:spPr>
        <p:txBody>
          <a:bodyPr wrap="square">
            <a:spAutoFit/>
          </a:bodyPr>
          <a:lstStyle/>
          <a:p>
            <a:r>
              <a:rPr lang="tr-TR" b="1" dirty="0"/>
              <a:t>Güvenlik ve Dış Politikalar Kurulu </a:t>
            </a:r>
          </a:p>
          <a:p>
            <a:r>
              <a:rPr lang="tr-TR" dirty="0"/>
              <a:t>MADDE 26- (1)Güvenlik ve Dış Politikalar Kurulunun görev ve yetkileri şunlardır:</a:t>
            </a:r>
          </a:p>
          <a:p>
            <a:pPr algn="just"/>
            <a:r>
              <a:rPr lang="tr-TR" dirty="0"/>
              <a:t> a) Türkiye’nin uluslararası ilişkilerine yönelik politika önerileri oluşturmak,</a:t>
            </a:r>
          </a:p>
          <a:p>
            <a:pPr algn="just"/>
            <a:r>
              <a:rPr lang="tr-TR" dirty="0"/>
              <a:t> b) Bölgesel etkinliği artırmaya yönelik politika önerileri oluşturmak, </a:t>
            </a:r>
          </a:p>
          <a:p>
            <a:pPr algn="just"/>
            <a:r>
              <a:rPr lang="tr-TR" dirty="0"/>
              <a:t>c) Bölgesel sorunlara çözüm önerileri geliştirmek,</a:t>
            </a:r>
          </a:p>
          <a:p>
            <a:pPr algn="just"/>
            <a:r>
              <a:rPr lang="tr-TR" dirty="0"/>
              <a:t> ç) Küresel gelişmeleri analiz ederek raporlamak,</a:t>
            </a:r>
          </a:p>
          <a:p>
            <a:pPr algn="just"/>
            <a:r>
              <a:rPr lang="tr-TR" dirty="0"/>
              <a:t> d) Değişen güvenlik ortamını analiz ederek, tehditlere, Türkiye Cumhuriyeti sınırlarının yasadışı faaliyetlere karşı korunması, güvenliğinin sağlanması, ülke içinde ve uluslararası alanda işbirliğinin geliştirilmesi ile sınır yönetimine ilişkin güvenlik politika önerileri geliştirmek, </a:t>
            </a:r>
          </a:p>
          <a:p>
            <a:pPr algn="just"/>
            <a:r>
              <a:rPr lang="tr-TR" dirty="0"/>
              <a:t>e) Türkiye’nin göç politika ve stratejilerini belirlemek, uygulanmasını takip etmek, Göç uygulamalarını izlemek ve önerilerde bulunmak, göç alanında yapılması planlanan yeni düzenlemeleri değerlendirmek, göç politikaları ve hukuku alanında bölgesel ve uluslararası gelişmeleri takip etmek ve bu gelişmelerin Türkiye’ye yansımalarını değerlendirerek raporlamak,</a:t>
            </a:r>
          </a:p>
          <a:p>
            <a:pPr algn="just"/>
            <a:r>
              <a:rPr lang="tr-TR" dirty="0"/>
              <a:t> f) Afet ve acil durum halleri ile ilgili önleme, müdahale ve iyileştirme konularında politika önerileri geliştirmek, </a:t>
            </a:r>
          </a:p>
          <a:p>
            <a:pPr algn="just"/>
            <a:r>
              <a:rPr lang="tr-TR" dirty="0"/>
              <a:t>g) Sivil havacılık güvenliği ile ilgili politikaların belirlenmesi amacıyla çalışmalar yapmak, </a:t>
            </a:r>
          </a:p>
          <a:p>
            <a:pPr algn="just"/>
            <a:r>
              <a:rPr lang="tr-TR" dirty="0"/>
              <a:t>ğ) Siber güvenlik ile ilgili politika ve strateji önerileri geliştirmek,</a:t>
            </a:r>
          </a:p>
          <a:p>
            <a:pPr algn="just"/>
            <a:r>
              <a:rPr lang="tr-TR" dirty="0"/>
              <a:t> h) Karayolu, demiryolu ve havayolu trafik güvenliği ile ilgili politika önerileri geliştirmek. </a:t>
            </a:r>
          </a:p>
          <a:p>
            <a:pPr algn="just"/>
            <a:r>
              <a:rPr lang="tr-TR" dirty="0"/>
              <a:t> </a:t>
            </a:r>
          </a:p>
        </p:txBody>
      </p:sp>
    </p:spTree>
    <p:extLst>
      <p:ext uri="{BB962C8B-B14F-4D97-AF65-F5344CB8AC3E}">
        <p14:creationId xmlns:p14="http://schemas.microsoft.com/office/powerpoint/2010/main" val="28461403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017D619F-CD61-4282-B0FA-6ED8B896F03C}"/>
              </a:ext>
            </a:extLst>
          </p:cNvPr>
          <p:cNvSpPr/>
          <p:nvPr/>
        </p:nvSpPr>
        <p:spPr>
          <a:xfrm>
            <a:off x="467544" y="612845"/>
            <a:ext cx="7920880" cy="4708981"/>
          </a:xfrm>
          <a:prstGeom prst="rect">
            <a:avLst/>
          </a:prstGeom>
        </p:spPr>
        <p:txBody>
          <a:bodyPr wrap="square">
            <a:spAutoFit/>
          </a:bodyPr>
          <a:lstStyle/>
          <a:p>
            <a:pPr algn="just"/>
            <a:r>
              <a:rPr lang="tr-TR" sz="2000" b="1" dirty="0"/>
              <a:t>Hukuk Politikaları Kurulu</a:t>
            </a:r>
            <a:r>
              <a:rPr lang="tr-TR" sz="2000" dirty="0"/>
              <a:t> </a:t>
            </a:r>
          </a:p>
          <a:p>
            <a:pPr algn="just"/>
            <a:r>
              <a:rPr lang="tr-TR" sz="2000" dirty="0"/>
              <a:t>MADDE 27- (1) Hukuk Politikaları Kurulunun görev ve yetkileri şunlardır: </a:t>
            </a:r>
          </a:p>
          <a:p>
            <a:pPr algn="just"/>
            <a:r>
              <a:rPr lang="tr-TR" sz="2000" dirty="0"/>
              <a:t>Adalet, hak ve özgürlükler, eşitlik ilkesi, hukukun üstünlüğü ve çoğulcu demokrasinin geliştirilmesine yönelik politika önerileri oluşturmak,</a:t>
            </a:r>
          </a:p>
          <a:p>
            <a:pPr algn="just"/>
            <a:r>
              <a:rPr lang="tr-TR" sz="2000" dirty="0"/>
              <a:t> b) Yargı sisteminin adil, hızlı ve etkin şekilde işlemesi için politika önerileri oluşturmak, </a:t>
            </a:r>
          </a:p>
          <a:p>
            <a:pPr algn="just"/>
            <a:r>
              <a:rPr lang="tr-TR" sz="2000" dirty="0"/>
              <a:t>c) Ulusal ihtiyaçlar ve evrensel ilkeler göz önünde tutularak hukuk sisteminin iyileştirilmesi ve mevzuatın güncellenmesine yönelik reform önerilerinde bulunmak, </a:t>
            </a:r>
          </a:p>
          <a:p>
            <a:pPr algn="just"/>
            <a:r>
              <a:rPr lang="tr-TR" sz="2000" dirty="0"/>
              <a:t>ç) Haklar ve hak ihlalleri ile ilgili araştırmalarda bulunmak ve ihlallerin önlenmesine yönelik çözüm yolları aramak ve önerilerde bulunmak.</a:t>
            </a:r>
          </a:p>
          <a:p>
            <a:pPr algn="just"/>
            <a:r>
              <a:rPr lang="tr-TR" sz="2000" dirty="0"/>
              <a:t> d) Suç oranlarının azaltılmasına yönelik araştırmalar yapmak,</a:t>
            </a:r>
          </a:p>
          <a:p>
            <a:pPr algn="just"/>
            <a:r>
              <a:rPr lang="tr-TR" sz="2000" dirty="0"/>
              <a:t> e) Kadınlara ve çocuklara karşı şiddet, aile içi şiddet ve çocuk istismarını önlemek amacıyla araştırma ve çalışmalar yapmak, </a:t>
            </a:r>
          </a:p>
          <a:p>
            <a:pPr algn="just"/>
            <a:r>
              <a:rPr lang="tr-TR" sz="2000" dirty="0"/>
              <a:t> </a:t>
            </a:r>
          </a:p>
        </p:txBody>
      </p:sp>
    </p:spTree>
    <p:extLst>
      <p:ext uri="{BB962C8B-B14F-4D97-AF65-F5344CB8AC3E}">
        <p14:creationId xmlns:p14="http://schemas.microsoft.com/office/powerpoint/2010/main" val="41597993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32594421-E78A-433D-818B-4E65E6453F8B}"/>
              </a:ext>
            </a:extLst>
          </p:cNvPr>
          <p:cNvSpPr/>
          <p:nvPr/>
        </p:nvSpPr>
        <p:spPr>
          <a:xfrm>
            <a:off x="1556792" y="692696"/>
            <a:ext cx="6831632" cy="4524315"/>
          </a:xfrm>
          <a:prstGeom prst="rect">
            <a:avLst/>
          </a:prstGeom>
        </p:spPr>
        <p:txBody>
          <a:bodyPr wrap="square">
            <a:spAutoFit/>
          </a:bodyPr>
          <a:lstStyle/>
          <a:p>
            <a:pPr algn="just"/>
            <a:r>
              <a:rPr lang="tr-TR" sz="2400" b="1" dirty="0"/>
              <a:t>Kültür ve Sanat Politikaları Kurulu</a:t>
            </a:r>
          </a:p>
          <a:p>
            <a:pPr algn="just"/>
            <a:r>
              <a:rPr lang="tr-TR" sz="2400" dirty="0"/>
              <a:t> MADDE 28- (1) Kültür ve Sanat Politikaları Kurulunun görev ve yetkileri şunlardır: </a:t>
            </a:r>
          </a:p>
          <a:p>
            <a:pPr marL="342900" indent="-342900" algn="just">
              <a:buAutoNum type="alphaLcParenR"/>
            </a:pPr>
            <a:r>
              <a:rPr lang="tr-TR" sz="2400" dirty="0"/>
              <a:t>Kültür ve sanatın toplumun her kesimine yayılması, kültürel ve tarihi mirasımızın korunması ve kültür turizminin geliştirilmesi amacıyla politika önerileri oluşturmak,</a:t>
            </a:r>
          </a:p>
          <a:p>
            <a:pPr marL="342900" indent="-342900" algn="just">
              <a:buAutoNum type="alphaLcParenR"/>
            </a:pPr>
            <a:r>
              <a:rPr lang="tr-TR" sz="2400" dirty="0"/>
              <a:t> Yurtdışında yaşayan Türk vatandaşlarının sorunlarının tespiti, soydaş ve akraba topluluklarla sosyal, kültürel, iktisadî ve diğer alanlarda ilişkilerin korunup geliştirilmesine yönelik stratejilerin belirlenmesine yardımcı olmak. </a:t>
            </a:r>
          </a:p>
        </p:txBody>
      </p:sp>
    </p:spTree>
    <p:extLst>
      <p:ext uri="{BB962C8B-B14F-4D97-AF65-F5344CB8AC3E}">
        <p14:creationId xmlns:p14="http://schemas.microsoft.com/office/powerpoint/2010/main" val="7914131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D24672FA-0790-46FD-9F95-70E0AD915B3C}"/>
              </a:ext>
            </a:extLst>
          </p:cNvPr>
          <p:cNvSpPr/>
          <p:nvPr/>
        </p:nvSpPr>
        <p:spPr>
          <a:xfrm>
            <a:off x="287524" y="332656"/>
            <a:ext cx="8568952" cy="5847755"/>
          </a:xfrm>
          <a:prstGeom prst="rect">
            <a:avLst/>
          </a:prstGeom>
        </p:spPr>
        <p:txBody>
          <a:bodyPr wrap="square">
            <a:spAutoFit/>
          </a:bodyPr>
          <a:lstStyle/>
          <a:p>
            <a:r>
              <a:rPr lang="tr-TR" sz="1700" b="1" dirty="0"/>
              <a:t>Sağlık ve Gıda Politikaları Kurulu</a:t>
            </a:r>
          </a:p>
          <a:p>
            <a:r>
              <a:rPr lang="tr-TR" sz="1700" dirty="0"/>
              <a:t> MADDE 29- (1) Sağlık ve Gıda Politikaları Kurulunun görev ve yetkileri şunlardır: </a:t>
            </a:r>
          </a:p>
          <a:p>
            <a:r>
              <a:rPr lang="tr-TR" sz="1700" dirty="0"/>
              <a:t>Sağlık sisteminin geliştirilmesi amacıyla politika önerileri geliştirmek, gıda sağlığı ve güvenliği konusunda araştırmalar yapmak, risk analizi yaparak gıda sağlığının korunması için politika önerileri geliştirmek,</a:t>
            </a:r>
          </a:p>
          <a:p>
            <a:r>
              <a:rPr lang="tr-TR" sz="1700" dirty="0"/>
              <a:t> b) Bitkisel ve hayvansal ürün arzının, ürün kalitesinin artırılmasına yönelik politika önerileri geliştirmek,</a:t>
            </a:r>
          </a:p>
          <a:p>
            <a:r>
              <a:rPr lang="tr-TR" sz="1700" dirty="0"/>
              <a:t> c) Su kaynaklarının etkin kullanılması, su israfının önlenmesine yönelik araştırmalar yaparak politika önerilerinde bulunmak, </a:t>
            </a:r>
          </a:p>
          <a:p>
            <a:r>
              <a:rPr lang="tr-TR" sz="1700" dirty="0"/>
              <a:t>ç) Sağlık ve gıdayla ilgili olarak üretim ve tüketim alışkanlıklarını iyileştirmek için araştırmalar yapmak, </a:t>
            </a:r>
          </a:p>
          <a:p>
            <a:r>
              <a:rPr lang="tr-TR" sz="1700" dirty="0"/>
              <a:t>d) Tarım ve hayvancılıkta yerli gen kaynaklarımızın korunması, ıslahı ve çeşitlendirilmesi için araştırmalar yapmak ve politika önerileri oluşturmak, destekleme politikaları geliştirmek, </a:t>
            </a:r>
          </a:p>
          <a:p>
            <a:r>
              <a:rPr lang="tr-TR" sz="1700" dirty="0"/>
              <a:t>) Önleyici sağlık hizmetlerinin artırılarak sağlık hizmeti veren kuruluşların yüklerinin azaltılması ve etkinliklerinin artırılmasına yönelik araştırmalar yapmak ve önerilerde bulunmak, </a:t>
            </a:r>
          </a:p>
          <a:p>
            <a:r>
              <a:rPr lang="tr-TR" sz="1700" dirty="0"/>
              <a:t>f) Tıbbi teknolojiler ve ilaç sanayinin yerlileştirilmesi için politika önerileri oluşturmak,</a:t>
            </a:r>
          </a:p>
          <a:p>
            <a:r>
              <a:rPr lang="tr-TR" sz="1700" dirty="0"/>
              <a:t> g) Sağlık hizmetleri ve teknolojilerinde uluslararası gelişmeleri takip ederek, sonuçları raporlamak, </a:t>
            </a:r>
          </a:p>
          <a:p>
            <a:r>
              <a:rPr lang="tr-TR" sz="1700" dirty="0"/>
              <a:t>ğ) Toplumda artan hastalıkların önlenmesi ve azaltılmasına yönelik politika önerileri oluşturmak, </a:t>
            </a:r>
          </a:p>
          <a:p>
            <a:r>
              <a:rPr lang="tr-TR" sz="1700" dirty="0"/>
              <a:t>h) </a:t>
            </a:r>
            <a:r>
              <a:rPr lang="tr-TR" sz="1700" dirty="0" err="1"/>
              <a:t>Biyogüvenlik</a:t>
            </a:r>
            <a:r>
              <a:rPr lang="tr-TR" sz="1700" dirty="0"/>
              <a:t> alanında politika ve stratejilerin geliştirilmesini, uygulamanın izlenmesini sağlamak.  </a:t>
            </a:r>
          </a:p>
          <a:p>
            <a:r>
              <a:rPr lang="tr-TR" sz="1700" dirty="0"/>
              <a:t>ı) Bağımlılıkla mücadele konusunda politika önerileri ve stratejiler geliştirmek, </a:t>
            </a:r>
          </a:p>
        </p:txBody>
      </p:sp>
    </p:spTree>
    <p:extLst>
      <p:ext uri="{BB962C8B-B14F-4D97-AF65-F5344CB8AC3E}">
        <p14:creationId xmlns:p14="http://schemas.microsoft.com/office/powerpoint/2010/main" val="35197253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F7EE4401-9F92-4054-9253-59D95BD94CA0}"/>
              </a:ext>
            </a:extLst>
          </p:cNvPr>
          <p:cNvSpPr/>
          <p:nvPr/>
        </p:nvSpPr>
        <p:spPr>
          <a:xfrm>
            <a:off x="683568" y="332657"/>
            <a:ext cx="7992888" cy="6001643"/>
          </a:xfrm>
          <a:prstGeom prst="rect">
            <a:avLst/>
          </a:prstGeom>
        </p:spPr>
        <p:txBody>
          <a:bodyPr wrap="square">
            <a:spAutoFit/>
          </a:bodyPr>
          <a:lstStyle/>
          <a:p>
            <a:r>
              <a:rPr lang="tr-TR" sz="2400" b="1" dirty="0"/>
              <a:t>Sosyal Politikalar Kurulu </a:t>
            </a:r>
          </a:p>
          <a:p>
            <a:r>
              <a:rPr lang="tr-TR" sz="2400" dirty="0"/>
              <a:t>MADDE 30 - (1) Sosyal Politikalar Kurulunun görev ve yetkileri şunlardır: </a:t>
            </a:r>
          </a:p>
          <a:p>
            <a:r>
              <a:rPr lang="tr-TR" sz="2400" dirty="0"/>
              <a:t>Toplumun ihtiyaç sahibi kesimlerine yönelik yapılan çalışmaların etkinliği için politika önerileri oluşturmak,</a:t>
            </a:r>
          </a:p>
          <a:p>
            <a:r>
              <a:rPr lang="tr-TR" sz="2400" dirty="0"/>
              <a:t> b) Aile kurumunun korunması, güçlendirilmesi; iş ve aile hayatı uyumunun sağlanması için politika önerileri oluşturmak,</a:t>
            </a:r>
          </a:p>
          <a:p>
            <a:r>
              <a:rPr lang="tr-TR" sz="2400" dirty="0"/>
              <a:t>  c) Çalışma şartlarının iyileştirilmesine yönelik politika önerileri geliştirmek,</a:t>
            </a:r>
          </a:p>
          <a:p>
            <a:r>
              <a:rPr lang="tr-TR" sz="2400" dirty="0"/>
              <a:t> ç) Gelir güvencesi ve gelir adaleti sağlamaya yönelik politika önerileri geliştirmek, </a:t>
            </a:r>
          </a:p>
          <a:p>
            <a:r>
              <a:rPr lang="tr-TR" sz="2400" dirty="0"/>
              <a:t>d) Sosyal refahın oluşturulmasına yönelik politika önerileri geliştirmek,</a:t>
            </a:r>
          </a:p>
          <a:p>
            <a:r>
              <a:rPr lang="tr-TR" sz="2400" dirty="0"/>
              <a:t> e) Dezavantajlı gruplara yönelik politika önerileri oluşturmak,</a:t>
            </a:r>
          </a:p>
          <a:p>
            <a:r>
              <a:rPr lang="tr-TR" sz="2400" dirty="0"/>
              <a:t> f) Göç ve göçmen sorunlarının çözümüne ilişkin politika önerileri geliştirmek. </a:t>
            </a:r>
          </a:p>
        </p:txBody>
      </p:sp>
    </p:spTree>
    <p:extLst>
      <p:ext uri="{BB962C8B-B14F-4D97-AF65-F5344CB8AC3E}">
        <p14:creationId xmlns:p14="http://schemas.microsoft.com/office/powerpoint/2010/main" val="31010869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EC46488D-AE0E-4B60-AD42-63FF30373E9B}"/>
              </a:ext>
            </a:extLst>
          </p:cNvPr>
          <p:cNvSpPr/>
          <p:nvPr/>
        </p:nvSpPr>
        <p:spPr>
          <a:xfrm>
            <a:off x="395536" y="476672"/>
            <a:ext cx="7992888" cy="5632311"/>
          </a:xfrm>
          <a:prstGeom prst="rect">
            <a:avLst/>
          </a:prstGeom>
        </p:spPr>
        <p:txBody>
          <a:bodyPr wrap="square">
            <a:spAutoFit/>
          </a:bodyPr>
          <a:lstStyle/>
          <a:p>
            <a:r>
              <a:rPr lang="tr-TR" sz="2000" b="1" dirty="0"/>
              <a:t>Yerel Yönetim Politikaları Kurulu </a:t>
            </a:r>
          </a:p>
          <a:p>
            <a:r>
              <a:rPr lang="tr-TR" sz="2000" dirty="0"/>
              <a:t>MADDE 31- (1) Yerel Yönetim Politikaları Kurulunun görev ve yetkileri şunlardır:</a:t>
            </a:r>
          </a:p>
          <a:p>
            <a:r>
              <a:rPr lang="tr-TR" sz="2000" dirty="0"/>
              <a:t> a) Kentleşme ve yerel yönetim alanında politika ve strateji önerileri geliştirmek,</a:t>
            </a:r>
          </a:p>
          <a:p>
            <a:r>
              <a:rPr lang="tr-TR" sz="2000" dirty="0"/>
              <a:t> b) Türkiye’nin toplumsal, ekonomik ve siyasal gerçekliklerine uygun olarak yerel yönetim politikalarına ilişkin strateji önerileri sunmak, </a:t>
            </a:r>
          </a:p>
          <a:p>
            <a:r>
              <a:rPr lang="tr-TR" sz="2000" dirty="0"/>
              <a:t>c) Göç ve iskan konularında politika önerileri geliştirmek, </a:t>
            </a:r>
          </a:p>
          <a:p>
            <a:r>
              <a:rPr lang="tr-TR" sz="2000" dirty="0"/>
              <a:t>ç) Çevre, orman, su ve benzeri alanlarda koruyucu ve geliştirici politika önerileri geliştirmek, </a:t>
            </a:r>
          </a:p>
          <a:p>
            <a:r>
              <a:rPr lang="tr-TR" sz="2000" dirty="0"/>
              <a:t>d) Türkiye’nin kültürel mirasından beslenerek kentleşme politika önerileri geliştirmek,</a:t>
            </a:r>
          </a:p>
          <a:p>
            <a:r>
              <a:rPr lang="tr-TR" sz="2000" dirty="0"/>
              <a:t> e) Akıllı şehircilikle ilgili araştırmalar yaparak strateji önerilerinde bulunmak,</a:t>
            </a:r>
          </a:p>
          <a:p>
            <a:r>
              <a:rPr lang="tr-TR" sz="2000" dirty="0"/>
              <a:t> f) Boğaziçi imar uygulama programları gereği kamu yatırımlarının planlanmasına ilişkin çalışmalar yapmak, </a:t>
            </a:r>
          </a:p>
          <a:p>
            <a:r>
              <a:rPr lang="tr-TR" sz="2000" dirty="0"/>
              <a:t>g) Etkin bir çevre yönetiminin sağlanması için politika ve strateji önerileri geliştirmek. </a:t>
            </a:r>
          </a:p>
        </p:txBody>
      </p:sp>
    </p:spTree>
    <p:extLst>
      <p:ext uri="{BB962C8B-B14F-4D97-AF65-F5344CB8AC3E}">
        <p14:creationId xmlns:p14="http://schemas.microsoft.com/office/powerpoint/2010/main" val="37855038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1FB9314D-ABF2-432D-A754-898320200FF9}"/>
              </a:ext>
            </a:extLst>
          </p:cNvPr>
          <p:cNvSpPr/>
          <p:nvPr/>
        </p:nvSpPr>
        <p:spPr>
          <a:xfrm>
            <a:off x="395536" y="836712"/>
            <a:ext cx="8352928" cy="5078313"/>
          </a:xfrm>
          <a:prstGeom prst="rect">
            <a:avLst/>
          </a:prstGeom>
        </p:spPr>
        <p:txBody>
          <a:bodyPr wrap="square">
            <a:spAutoFit/>
          </a:bodyPr>
          <a:lstStyle/>
          <a:p>
            <a:r>
              <a:rPr lang="tr-TR" b="1" dirty="0"/>
              <a:t>Kurulların çalışma usul ve esasları </a:t>
            </a:r>
          </a:p>
          <a:p>
            <a:r>
              <a:rPr lang="tr-TR" dirty="0"/>
              <a:t>MADDE 33- (1) Kurullar, alanlarında doğrudan Cumhurbaşkanı ile çalışır ve Cumhurbaşkanının talimatlarını yerine getirir.  </a:t>
            </a:r>
          </a:p>
          <a:p>
            <a:r>
              <a:rPr lang="tr-TR" dirty="0"/>
              <a:t>(2) Kurullar, görev alanına giren konularda bakanlıklar, kamu kurum ve kuruluşları, kamu iktisadi teşebbüsleri ve kamu kurumu niteliğindeki kuruluşlar ile yakın işbirliği içinde bulunur. </a:t>
            </a:r>
          </a:p>
          <a:p>
            <a:r>
              <a:rPr lang="tr-TR" dirty="0"/>
              <a:t> </a:t>
            </a:r>
          </a:p>
          <a:p>
            <a:r>
              <a:rPr lang="tr-TR" dirty="0"/>
              <a:t>(3) Kurullar, kendi görev alanlarıyla ilgili olarak her türlü bilgi ve belgeyi ilgili bakanlıklar ile kamu kurum ve kuruluşlarından talep edebilir. Söz konusu talepler kurum ve kuruluşlarca öncelikle değerlendirilir. </a:t>
            </a:r>
          </a:p>
          <a:p>
            <a:endParaRPr lang="tr-TR" dirty="0"/>
          </a:p>
          <a:p>
            <a:r>
              <a:rPr lang="tr-TR" dirty="0"/>
              <a:t>(4) Kurulların görev alanlarıyla ilgili toplantı ve çalışmalara; bakanlıklar, kamu kurum ve kuruluşları, sivil toplum ile özel sektör temsilcileri, akademisyenler ve yerli veya yabancı uzmanlar davet edilebilir. (5) Kurullar, görev alanlarına giren konularla ilgili olarak çalışma grupları oluşturabilir. (6) Birden fazla kurulun görev alanına giren hususlar genişletilmiş kurul toplantılarında ilgili kurullar tarafından müştereken çalışılır ve görüşler müştereken oluşturulur.    </a:t>
            </a:r>
          </a:p>
          <a:p>
            <a:r>
              <a:rPr lang="tr-TR" dirty="0"/>
              <a:t> </a:t>
            </a:r>
          </a:p>
        </p:txBody>
      </p:sp>
    </p:spTree>
    <p:extLst>
      <p:ext uri="{BB962C8B-B14F-4D97-AF65-F5344CB8AC3E}">
        <p14:creationId xmlns:p14="http://schemas.microsoft.com/office/powerpoint/2010/main" val="36382728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8B88D0C8-FE88-4BB4-A4C7-4BB5A9D86FD7}"/>
              </a:ext>
            </a:extLst>
          </p:cNvPr>
          <p:cNvSpPr/>
          <p:nvPr/>
        </p:nvSpPr>
        <p:spPr>
          <a:xfrm>
            <a:off x="395536" y="751344"/>
            <a:ext cx="8352928" cy="5016758"/>
          </a:xfrm>
          <a:prstGeom prst="rect">
            <a:avLst/>
          </a:prstGeom>
        </p:spPr>
        <p:txBody>
          <a:bodyPr wrap="square">
            <a:spAutoFit/>
          </a:bodyPr>
          <a:lstStyle/>
          <a:p>
            <a:r>
              <a:rPr lang="tr-TR" sz="2000" b="1" dirty="0"/>
              <a:t>Bilgi toplama ve sır saklama yükümlülüğü </a:t>
            </a:r>
          </a:p>
          <a:p>
            <a:endParaRPr lang="tr-TR" sz="2000" b="1" dirty="0"/>
          </a:p>
          <a:p>
            <a:r>
              <a:rPr lang="tr-TR" sz="2000" dirty="0"/>
              <a:t>MADDE 36 – (1)  Kurullar, görevleri ile ilgili olarak gerekli olan bilgileri bütün kamu kurum ve kuruluşlarından istemeye yetkilidir. Kendilerinden bilgi istenen bütün kamu kurum ve kuruluşları bu bilgileri vermekle yükümlüdürler. </a:t>
            </a:r>
          </a:p>
          <a:p>
            <a:endParaRPr lang="tr-TR" sz="2000" dirty="0"/>
          </a:p>
          <a:p>
            <a:endParaRPr lang="tr-TR" sz="2000" dirty="0"/>
          </a:p>
          <a:p>
            <a:r>
              <a:rPr lang="tr-TR" sz="2000" dirty="0"/>
              <a:t>(2) Bu şekilde elde edilen bilgilerden ticari sır niteliğinde olanların gizliliğine uyulur.</a:t>
            </a:r>
          </a:p>
          <a:p>
            <a:endParaRPr lang="tr-TR" sz="2000" dirty="0"/>
          </a:p>
          <a:p>
            <a:r>
              <a:rPr lang="tr-TR" sz="2000" dirty="0"/>
              <a:t> (3) Kurulların başkan ve üyeleri ile personeli, görevlerini yerine getirmeleri sırasında edindikleri, kamuya, ilgililere ve üçüncü kişilere ait gizlilik taşıyan bilgileri, kişisel verileri, gizlilik taşıyan bilgileri, ticari sırları ve bunlara ait belgeleri, bu konuda mevzuat gereği yetkili kılınan mercilerden başkasına açıklayamaz, kendilerinin veya üçüncü kişilerin yararına kullanamaz. Bu yükümlülük görevden ayrılmalarından sonra da devam eder. </a:t>
            </a:r>
          </a:p>
        </p:txBody>
      </p:sp>
    </p:spTree>
    <p:extLst>
      <p:ext uri="{BB962C8B-B14F-4D97-AF65-F5344CB8AC3E}">
        <p14:creationId xmlns:p14="http://schemas.microsoft.com/office/powerpoint/2010/main" val="5187843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5AD20126-D9D2-4728-9DE1-00E3856E850C}"/>
              </a:ext>
            </a:extLst>
          </p:cNvPr>
          <p:cNvSpPr/>
          <p:nvPr/>
        </p:nvSpPr>
        <p:spPr>
          <a:xfrm>
            <a:off x="431540" y="548680"/>
            <a:ext cx="8280920" cy="5632311"/>
          </a:xfrm>
          <a:prstGeom prst="rect">
            <a:avLst/>
          </a:prstGeom>
        </p:spPr>
        <p:txBody>
          <a:bodyPr wrap="square">
            <a:spAutoFit/>
          </a:bodyPr>
          <a:lstStyle/>
          <a:p>
            <a:r>
              <a:rPr lang="tr-TR" sz="2400" b="1" dirty="0"/>
              <a:t>CUMHURBAŞKANLIĞINA BAĞLI KURUM VE KURULUŞLAR </a:t>
            </a:r>
          </a:p>
          <a:p>
            <a:r>
              <a:rPr lang="tr-TR" sz="2400" dirty="0"/>
              <a:t> </a:t>
            </a:r>
          </a:p>
          <a:p>
            <a:r>
              <a:rPr lang="tr-TR" sz="2400" dirty="0"/>
              <a:t>MADDE 37– (1) Aşağıda yer alan kurum ve kuruluşlar Cumhurbaşkanlığına bağlı olup, kanunları ve/veya Cumhurbaşkanlığı kararnamelerindeki hükümlere tabidir.</a:t>
            </a:r>
          </a:p>
          <a:p>
            <a:r>
              <a:rPr lang="tr-TR" sz="2400" dirty="0"/>
              <a:t> a) Devlet Arşivleri Başkanlığı </a:t>
            </a:r>
          </a:p>
          <a:p>
            <a:r>
              <a:rPr lang="tr-TR" sz="2400" dirty="0"/>
              <a:t>b) Devlet Denetleme Kurulu </a:t>
            </a:r>
          </a:p>
          <a:p>
            <a:r>
              <a:rPr lang="tr-TR" sz="2400" dirty="0"/>
              <a:t>c) Diyanet İşleri Başkanlığı </a:t>
            </a:r>
          </a:p>
          <a:p>
            <a:r>
              <a:rPr lang="tr-TR" sz="2400" dirty="0"/>
              <a:t>d) İletişim Başkanlığı</a:t>
            </a:r>
          </a:p>
          <a:p>
            <a:r>
              <a:rPr lang="tr-TR" sz="2400" dirty="0"/>
              <a:t> e) Milli Güvenlik Kurulu Genel Sekreterliği</a:t>
            </a:r>
          </a:p>
          <a:p>
            <a:r>
              <a:rPr lang="tr-TR" sz="2400" dirty="0"/>
              <a:t> f) Milli İstihbarat Teşkilatı Başkanlığı </a:t>
            </a:r>
          </a:p>
          <a:p>
            <a:r>
              <a:rPr lang="tr-TR" sz="2400" dirty="0"/>
              <a:t>g) Milli Saraylar İdaresi Başkanlığı</a:t>
            </a:r>
          </a:p>
          <a:p>
            <a:r>
              <a:rPr lang="tr-TR" sz="2400" dirty="0"/>
              <a:t>ı ğ) Savunma Sanayi Başkanlığı </a:t>
            </a:r>
          </a:p>
          <a:p>
            <a:r>
              <a:rPr lang="tr-TR" sz="2400" dirty="0"/>
              <a:t>h) Strateji ve Bütçe Başkanlığı</a:t>
            </a:r>
          </a:p>
          <a:p>
            <a:r>
              <a:rPr lang="tr-TR" sz="2400" dirty="0"/>
              <a:t> ı) Türkiye Varlık Fonu </a:t>
            </a:r>
          </a:p>
        </p:txBody>
      </p:sp>
    </p:spTree>
    <p:extLst>
      <p:ext uri="{BB962C8B-B14F-4D97-AF65-F5344CB8AC3E}">
        <p14:creationId xmlns:p14="http://schemas.microsoft.com/office/powerpoint/2010/main" val="266936489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TotalTime>
  <Words>1231</Words>
  <Application>Microsoft Office PowerPoint</Application>
  <PresentationFormat>Ekran Gösterisi (4:3)</PresentationFormat>
  <Paragraphs>87</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Arial</vt:lpstr>
      <vt:lpstr>Calibri</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hp</dc:creator>
  <cp:lastModifiedBy>hp</cp:lastModifiedBy>
  <cp:revision>4</cp:revision>
  <dcterms:created xsi:type="dcterms:W3CDTF">2020-04-30T15:25:23Z</dcterms:created>
  <dcterms:modified xsi:type="dcterms:W3CDTF">2020-04-30T19:53:56Z</dcterms:modified>
</cp:coreProperties>
</file>