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3C80-CE32-43E7-A21C-AA9819B6C1C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DB1A-B993-4DC2-9195-7B46CFED531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3195-FDEC-478E-91F4-126177DE002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81BB-61C1-4A86-B901-4CE01F8FC1A0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BCB4-7816-40B8-9220-13B646B7542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B658-822B-48F8-BE0D-0BF7235AD1CA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CE720-5ACB-4B70-B35D-033B2ED355E2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82199-566E-4F16-813E-FB40A444128A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D9D-1CF4-497B-BCF5-D6D596A145E3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B053-8CB0-438A-9537-8F4D6E31752A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2B1B-034D-422B-AE26-D0A83D221BF6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25C4F-10A3-45A5-9EA5-96C272F964B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9</a:t>
            </a:r>
          </a:p>
          <a:p>
            <a:pPr marL="0" indent="0">
              <a:buNone/>
            </a:pPr>
            <a:r>
              <a:rPr lang="tr-TR" dirty="0"/>
              <a:t>PCM AND PREDICTIVE CODING: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DIFFERENTIAL PULSE CODE MODULATION (DPCM)</a:t>
            </a:r>
          </a:p>
          <a:p>
            <a:pPr marL="0" indent="0">
              <a:buNone/>
            </a:pPr>
            <a:r>
              <a:rPr lang="tr-TR" sz="2400" dirty="0"/>
              <a:t>	ADAPTIVE DPCM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Differential</a:t>
            </a:r>
            <a:r>
              <a:rPr lang="tr-TR" sz="3600" dirty="0"/>
              <a:t> PCM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Differential pulse-code modulation (DPCM) combines prediction with multilevel</a:t>
            </a:r>
            <a:r>
              <a:rPr lang="tr-TR" sz="2800" dirty="0"/>
              <a:t> </a:t>
            </a:r>
            <a:r>
              <a:rPr lang="en-US" sz="2800" dirty="0"/>
              <a:t>quantizing and coding.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 transmitter diagrammed in Fig. 12.3–8</a:t>
            </a:r>
            <a:r>
              <a:rPr lang="en-US" sz="2800" i="1" dirty="0"/>
              <a:t>a</a:t>
            </a:r>
            <a:r>
              <a:rPr lang="tr-TR" sz="2800" i="1" dirty="0"/>
              <a:t>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367)</a:t>
            </a:r>
            <a:r>
              <a:rPr lang="en-US" sz="2800" i="1" dirty="0"/>
              <a:t> </a:t>
            </a:r>
            <a:r>
              <a:rPr lang="en-US" sz="2800" dirty="0"/>
              <a:t>has a </a:t>
            </a:r>
            <a:r>
              <a:rPr lang="en-US" sz="2800" i="1" dirty="0"/>
              <a:t>q</a:t>
            </a:r>
            <a:r>
              <a:rPr lang="en-US" sz="2800" dirty="0"/>
              <a:t>-level</a:t>
            </a:r>
            <a:r>
              <a:rPr lang="tr-TR" sz="2800" dirty="0"/>
              <a:t> </a:t>
            </a:r>
            <a:r>
              <a:rPr lang="tr-TR" sz="2800" dirty="0" err="1"/>
              <a:t>quantizer</a:t>
            </a:r>
            <a:r>
              <a:rPr lang="tr-TR" sz="2800" dirty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3558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Differential PCM</a:t>
                </a:r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DPCM </a:t>
                </a:r>
                <a:r>
                  <a:rPr lang="tr-TR" sz="2800" dirty="0" err="1"/>
                  <a:t>transmission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requires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tr-TR" sz="2800" i="1">
                          <a:latin typeface="Cambria Math" panose="02040503050406030204" pitchFamily="18" charset="0"/>
                        </a:rPr>
                        <m:t>𝑣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/2</m:t>
                      </m:r>
                    </m:oMath>
                  </m:oMathPara>
                </a14:m>
                <a:endParaRPr lang="tr-TR" sz="28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355860"/>
              </a:xfrm>
              <a:prstGeom prst="rect">
                <a:avLst/>
              </a:prstGeom>
              <a:blipFill>
                <a:blip r:embed="rId2"/>
                <a:stretch>
                  <a:fillRect l="-1683" t="-132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64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Differential</a:t>
            </a:r>
            <a:r>
              <a:rPr lang="tr-TR" sz="3600" dirty="0"/>
              <a:t> PCM</a:t>
            </a:r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Multilevel quantization of the prediction error obviously provides better information</a:t>
            </a:r>
            <a:r>
              <a:rPr lang="tr-TR" sz="2800" dirty="0"/>
              <a:t> </a:t>
            </a:r>
            <a:r>
              <a:rPr lang="en-US" sz="2800" dirty="0"/>
              <a:t>for message reconstruction at the receiver. </a:t>
            </a: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To gain full advantage of this</a:t>
            </a:r>
            <a:r>
              <a:rPr lang="tr-TR" sz="2800" dirty="0"/>
              <a:t> </a:t>
            </a:r>
            <a:r>
              <a:rPr lang="en-US" sz="2800" dirty="0"/>
              <a:t>potential, the DPCM prediction circuit usually takes the form of a transversal filter</a:t>
            </a:r>
            <a:r>
              <a:rPr lang="tr-TR" sz="2800" dirty="0"/>
              <a:t> </a:t>
            </a:r>
            <a:r>
              <a:rPr lang="tr-TR" sz="2800" dirty="0" err="1"/>
              <a:t>shown</a:t>
            </a:r>
            <a:r>
              <a:rPr lang="tr-TR" sz="2800" dirty="0"/>
              <a:t> in </a:t>
            </a:r>
            <a:r>
              <a:rPr lang="tr-TR" sz="2800" dirty="0" err="1"/>
              <a:t>Fig</a:t>
            </a:r>
            <a:r>
              <a:rPr lang="tr-TR" sz="2800" dirty="0"/>
              <a:t>. 12.3–8</a:t>
            </a:r>
            <a:r>
              <a:rPr lang="tr-TR" sz="2800" i="1" dirty="0"/>
              <a:t>b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568).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78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Differential</a:t>
            </a:r>
            <a:r>
              <a:rPr lang="tr-TR" sz="3600" dirty="0"/>
              <a:t> PCM</a:t>
            </a:r>
          </a:p>
          <a:p>
            <a:pPr algn="just"/>
            <a:endParaRPr lang="tr-TR" sz="3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receiver</a:t>
            </a:r>
            <a:r>
              <a:rPr lang="tr-TR" sz="2800" dirty="0"/>
              <a:t> in </a:t>
            </a:r>
            <a:r>
              <a:rPr lang="en-US" sz="2800" dirty="0"/>
              <a:t>Fig. 12.3–8</a:t>
            </a:r>
            <a:r>
              <a:rPr lang="en-US" sz="2800" i="1" dirty="0"/>
              <a:t>c</a:t>
            </a:r>
            <a:r>
              <a:rPr lang="tr-TR" sz="2800" i="1" dirty="0"/>
              <a:t>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568)</a:t>
            </a:r>
            <a:r>
              <a:rPr lang="en-US" sz="2800" i="1" dirty="0"/>
              <a:t> </a:t>
            </a:r>
            <a:r>
              <a:rPr lang="en-US" sz="2800" dirty="0"/>
              <a:t>includes an identical prediction filter after the decoder.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490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102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Differential PCM</a:t>
                </a:r>
              </a:p>
              <a:p>
                <a:pPr algn="just"/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Assuming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≫1 </m:t>
                    </m:r>
                  </m:oMath>
                </a14:m>
                <a:r>
                  <a:rPr lang="en-US" sz="2800" dirty="0"/>
                  <a:t>and no slope overload, DPCM performs essentially like PCM</a:t>
                </a:r>
                <a:r>
                  <a:rPr lang="tr-TR" sz="2800" dirty="0"/>
                  <a:t> </a:t>
                </a:r>
                <a:r>
                  <a:rPr lang="en-US" sz="2800" dirty="0"/>
                  <a:t>enhanced by a </a:t>
                </a:r>
                <a:r>
                  <a:rPr lang="en-US" sz="2800" b="1" dirty="0"/>
                  <a:t>prediction gain</a:t>
                </a:r>
                <a:r>
                  <a:rPr lang="tr-TR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such that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102825"/>
              </a:xfrm>
              <a:prstGeom prst="rect">
                <a:avLst/>
              </a:prstGeom>
              <a:blipFill>
                <a:blip r:embed="rId2"/>
                <a:stretch>
                  <a:fillRect l="-1683" t="-159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021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270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Differential PCM</a:t>
                </a:r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gain of an optimum predictor is given by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nary>
                                <m:naryPr>
                                  <m:chr m:val="∑"/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270645"/>
              </a:xfrm>
              <a:prstGeom prst="rect">
                <a:avLst/>
              </a:prstGeom>
              <a:blipFill>
                <a:blip r:embed="rId2"/>
                <a:stretch>
                  <a:fillRect l="-1683" t="-134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64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324</Words>
  <Application>Microsoft Office PowerPoint</Application>
  <PresentationFormat>Geniş ekran</PresentationFormat>
  <Paragraphs>82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8</cp:revision>
  <dcterms:created xsi:type="dcterms:W3CDTF">2019-01-31T13:56:40Z</dcterms:created>
  <dcterms:modified xsi:type="dcterms:W3CDTF">2019-04-06T11:34:36Z</dcterms:modified>
</cp:coreProperties>
</file>