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94" r:id="rId3"/>
    <p:sldId id="273" r:id="rId4"/>
    <p:sldId id="290" r:id="rId5"/>
    <p:sldId id="274" r:id="rId6"/>
    <p:sldId id="286" r:id="rId7"/>
    <p:sldId id="261" r:id="rId8"/>
    <p:sldId id="256" r:id="rId9"/>
    <p:sldId id="279" r:id="rId10"/>
    <p:sldId id="289" r:id="rId11"/>
    <p:sldId id="280" r:id="rId12"/>
    <p:sldId id="281" r:id="rId13"/>
    <p:sldId id="282" r:id="rId14"/>
    <p:sldId id="257" r:id="rId15"/>
    <p:sldId id="258" r:id="rId16"/>
    <p:sldId id="259" r:id="rId17"/>
    <p:sldId id="268" r:id="rId18"/>
    <p:sldId id="277" r:id="rId19"/>
    <p:sldId id="272" r:id="rId20"/>
    <p:sldId id="283" r:id="rId21"/>
    <p:sldId id="285" r:id="rId22"/>
    <p:sldId id="260" r:id="rId23"/>
    <p:sldId id="284" r:id="rId24"/>
    <p:sldId id="287" r:id="rId25"/>
    <p:sldId id="288" r:id="rId26"/>
    <p:sldId id="269" r:id="rId27"/>
    <p:sldId id="263" r:id="rId28"/>
    <p:sldId id="270" r:id="rId29"/>
    <p:sldId id="271" r:id="rId30"/>
    <p:sldId id="275" r:id="rId31"/>
    <p:sldId id="264" r:id="rId32"/>
    <p:sldId id="278" r:id="rId33"/>
    <p:sldId id="292" r:id="rId34"/>
    <p:sldId id="291" r:id="rId35"/>
    <p:sldId id="265" r:id="rId36"/>
    <p:sldId id="266" r:id="rId37"/>
    <p:sldId id="267" r:id="rId3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FF07-F808-42CD-8E6E-203F290F9FAF}" type="datetimeFigureOut">
              <a:rPr lang="tr-TR" smtClean="0"/>
              <a:pPr/>
              <a:t>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9DDC-45E6-4C10-9F00-19BE88BF23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FF07-F808-42CD-8E6E-203F290F9FAF}" type="datetimeFigureOut">
              <a:rPr lang="tr-TR" smtClean="0"/>
              <a:pPr/>
              <a:t>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9DDC-45E6-4C10-9F00-19BE88BF23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FF07-F808-42CD-8E6E-203F290F9FAF}" type="datetimeFigureOut">
              <a:rPr lang="tr-TR" smtClean="0"/>
              <a:pPr/>
              <a:t>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9DDC-45E6-4C10-9F00-19BE88BF23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FF07-F808-42CD-8E6E-203F290F9FAF}" type="datetimeFigureOut">
              <a:rPr lang="tr-TR" smtClean="0"/>
              <a:pPr/>
              <a:t>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9DDC-45E6-4C10-9F00-19BE88BF23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FF07-F808-42CD-8E6E-203F290F9FAF}" type="datetimeFigureOut">
              <a:rPr lang="tr-TR" smtClean="0"/>
              <a:pPr/>
              <a:t>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9DDC-45E6-4C10-9F00-19BE88BF23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FF07-F808-42CD-8E6E-203F290F9FAF}" type="datetimeFigureOut">
              <a:rPr lang="tr-TR" smtClean="0"/>
              <a:pPr/>
              <a:t>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9DDC-45E6-4C10-9F00-19BE88BF23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FF07-F808-42CD-8E6E-203F290F9FAF}" type="datetimeFigureOut">
              <a:rPr lang="tr-TR" smtClean="0"/>
              <a:pPr/>
              <a:t>2.04.2019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9DDC-45E6-4C10-9F00-19BE88BF23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FF07-F808-42CD-8E6E-203F290F9FAF}" type="datetimeFigureOut">
              <a:rPr lang="tr-TR" smtClean="0"/>
              <a:pPr/>
              <a:t>2.04.2019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9DDC-45E6-4C10-9F00-19BE88BF23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FF07-F808-42CD-8E6E-203F290F9FAF}" type="datetimeFigureOut">
              <a:rPr lang="tr-TR" smtClean="0"/>
              <a:pPr/>
              <a:t>2.04.2019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9DDC-45E6-4C10-9F00-19BE88BF23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FF07-F808-42CD-8E6E-203F290F9FAF}" type="datetimeFigureOut">
              <a:rPr lang="tr-TR" smtClean="0"/>
              <a:pPr/>
              <a:t>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9DDC-45E6-4C10-9F00-19BE88BF23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FF07-F808-42CD-8E6E-203F290F9FAF}" type="datetimeFigureOut">
              <a:rPr lang="tr-TR" smtClean="0"/>
              <a:pPr/>
              <a:t>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9DDC-45E6-4C10-9F00-19BE88BF23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9FF07-F808-42CD-8E6E-203F290F9FAF}" type="datetimeFigureOut">
              <a:rPr lang="tr-TR" smtClean="0"/>
              <a:pPr/>
              <a:t>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49DDC-45E6-4C10-9F00-19BE88BF230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feelozof.files.wordpress.com/2008/11/untitled-91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feelozof.files.wordpress.com/2008/11/untitled-111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correianfa.wikispaces.com/Home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feelozof.wordpress.com/2008/11/09/selcuk-erdem/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nerdbastards.com/2016/03/31/mythbusters-to-be-resurrected-with-reality-show-to-find-new-hosts/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correianfa.wikispaces.com/Home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://correianfa.wikispaces.com/Home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://correianfa.wikispaces.com/Hom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feelozof.files.wordpress.com/2008/11/untitled-41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Konuşma ve yazma ahlâkı neleri kapsar?</a:t>
            </a:r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Yalan söylememek (</a:t>
            </a:r>
            <a:r>
              <a:rPr lang="tr-TR" i="1" dirty="0" err="1" smtClean="0"/>
              <a:t>truthfulness</a:t>
            </a:r>
            <a:r>
              <a:rPr lang="tr-TR" dirty="0" smtClean="0"/>
              <a:t>)</a:t>
            </a:r>
            <a:endParaRPr lang="en-GB" dirty="0" smtClean="0"/>
          </a:p>
          <a:p>
            <a:r>
              <a:rPr lang="tr-TR" dirty="0" smtClean="0"/>
              <a:t>Eksik konuşmamak (</a:t>
            </a:r>
            <a:r>
              <a:rPr lang="tr-TR" i="1" dirty="0" err="1" smtClean="0"/>
              <a:t>half-truthfulness</a:t>
            </a:r>
            <a:r>
              <a:rPr lang="tr-TR" dirty="0" smtClean="0"/>
              <a:t>)</a:t>
            </a:r>
            <a:endParaRPr lang="en-GB" dirty="0" smtClean="0"/>
          </a:p>
          <a:p>
            <a:r>
              <a:rPr lang="tr-TR" dirty="0" smtClean="0"/>
              <a:t>Dürüstlük (</a:t>
            </a:r>
            <a:r>
              <a:rPr lang="tr-TR" i="1" dirty="0" err="1" smtClean="0"/>
              <a:t>honesty</a:t>
            </a:r>
            <a:r>
              <a:rPr lang="tr-TR" dirty="0" smtClean="0"/>
              <a:t>)</a:t>
            </a:r>
            <a:endParaRPr lang="en-GB" dirty="0" smtClean="0"/>
          </a:p>
          <a:p>
            <a:r>
              <a:rPr lang="tr-TR" dirty="0" smtClean="0"/>
              <a:t>Öz-eleştiri</a:t>
            </a:r>
            <a:endParaRPr lang="en-GB" dirty="0" smtClean="0"/>
          </a:p>
          <a:p>
            <a:r>
              <a:rPr lang="tr-TR" dirty="0" smtClean="0"/>
              <a:t>Diğerlerini takdir etme (</a:t>
            </a:r>
            <a:r>
              <a:rPr lang="tr-TR" i="1" dirty="0" err="1" smtClean="0"/>
              <a:t>acknowledgement</a:t>
            </a:r>
            <a:r>
              <a:rPr lang="tr-TR" dirty="0" smtClean="0"/>
              <a:t>)</a:t>
            </a:r>
            <a:endParaRPr lang="en-GB" dirty="0" smtClean="0"/>
          </a:p>
          <a:p>
            <a:r>
              <a:rPr lang="tr-TR" dirty="0" smtClean="0"/>
              <a:t>Muhakeme (</a:t>
            </a:r>
            <a:r>
              <a:rPr lang="tr-TR" i="1" dirty="0" err="1" smtClean="0"/>
              <a:t>reasoning</a:t>
            </a:r>
            <a:r>
              <a:rPr lang="tr-TR" dirty="0" smtClean="0"/>
              <a:t>)</a:t>
            </a:r>
            <a:endParaRPr lang="en-GB" dirty="0" smtClean="0"/>
          </a:p>
          <a:p>
            <a:r>
              <a:rPr lang="tr-TR" dirty="0" smtClean="0"/>
              <a:t>Kelime sarraflığı (</a:t>
            </a:r>
            <a:r>
              <a:rPr lang="tr-TR" i="1" dirty="0" err="1" smtClean="0"/>
              <a:t>wordsmith</a:t>
            </a:r>
            <a:r>
              <a:rPr lang="tr-TR" dirty="0" smtClean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25203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Niçin konuşuruz ve yazı yazarız?</a:t>
            </a:r>
          </a:p>
          <a:p>
            <a:pPr lvl="1"/>
            <a:r>
              <a:rPr lang="tr-TR" dirty="0" smtClean="0"/>
              <a:t>Araştırmacı olmak daha çok yazı yazmak demektir!</a:t>
            </a:r>
          </a:p>
          <a:p>
            <a:pPr lvl="2"/>
            <a:r>
              <a:rPr lang="tr-TR" i="1" dirty="0" smtClean="0"/>
              <a:t>Daha çok okumak değil!</a:t>
            </a:r>
          </a:p>
        </p:txBody>
      </p:sp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Niçin konuşuruz ve yazı yazarız?</a:t>
            </a:r>
          </a:p>
          <a:p>
            <a:pPr lvl="1"/>
            <a:r>
              <a:rPr lang="tr-TR" dirty="0" smtClean="0"/>
              <a:t>Bir düşünceyi bir takım </a:t>
            </a:r>
          </a:p>
          <a:p>
            <a:pPr lvl="1">
              <a:buNone/>
            </a:pPr>
            <a:r>
              <a:rPr lang="tr-TR" dirty="0" smtClean="0"/>
              <a:t>izlere dönüştürmek için</a:t>
            </a:r>
          </a:p>
          <a:p>
            <a:pPr lvl="2"/>
            <a:r>
              <a:rPr lang="tr-TR" dirty="0" smtClean="0"/>
              <a:t>Tabletler</a:t>
            </a:r>
          </a:p>
          <a:p>
            <a:pPr lvl="2"/>
            <a:r>
              <a:rPr lang="tr-TR" dirty="0" smtClean="0"/>
              <a:t>Kitaplar</a:t>
            </a:r>
          </a:p>
          <a:p>
            <a:pPr lvl="2"/>
            <a:r>
              <a:rPr lang="tr-TR" dirty="0" smtClean="0"/>
              <a:t>E-kitaplar</a:t>
            </a:r>
          </a:p>
          <a:p>
            <a:pPr lvl="2"/>
            <a:r>
              <a:rPr lang="tr-TR" dirty="0" smtClean="0"/>
              <a:t>…</a:t>
            </a:r>
          </a:p>
        </p:txBody>
      </p:sp>
      <p:pic>
        <p:nvPicPr>
          <p:cNvPr id="38914" name="Picture 2" descr="C:\Users\samsung\Desktop\2001_04_14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2132856"/>
            <a:ext cx="3803129" cy="4599132"/>
          </a:xfrm>
          <a:prstGeom prst="rect">
            <a:avLst/>
          </a:prstGeom>
          <a:noFill/>
        </p:spPr>
      </p:pic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Niçin konuşuruz ve yazı yazarız?</a:t>
            </a:r>
          </a:p>
          <a:p>
            <a:pPr lvl="1"/>
            <a:r>
              <a:rPr lang="tr-TR" dirty="0" smtClean="0"/>
              <a:t>İletişim kurmak için</a:t>
            </a:r>
          </a:p>
          <a:p>
            <a:pPr lvl="2"/>
            <a:r>
              <a:rPr lang="tr-TR" dirty="0" smtClean="0"/>
              <a:t>Dilekçe, mektup</a:t>
            </a:r>
          </a:p>
          <a:p>
            <a:pPr lvl="2">
              <a:buNone/>
            </a:pPr>
            <a:r>
              <a:rPr lang="tr-TR" dirty="0" smtClean="0"/>
              <a:t>	eposta, </a:t>
            </a:r>
            <a:r>
              <a:rPr lang="tr-TR" dirty="0" err="1" smtClean="0"/>
              <a:t>blog</a:t>
            </a:r>
            <a:r>
              <a:rPr lang="tr-TR" dirty="0" smtClean="0"/>
              <a:t> vs.</a:t>
            </a:r>
          </a:p>
        </p:txBody>
      </p:sp>
      <p:pic>
        <p:nvPicPr>
          <p:cNvPr id="36866" name="Picture 2" descr="C:\Users\samsung\Desktop\untitled-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988839"/>
            <a:ext cx="4031729" cy="4317051"/>
          </a:xfrm>
          <a:prstGeom prst="rect">
            <a:avLst/>
          </a:prstGeom>
          <a:noFill/>
        </p:spPr>
      </p:pic>
      <p:sp>
        <p:nvSpPr>
          <p:cNvPr id="6" name="5 Metin kutusu"/>
          <p:cNvSpPr txBox="1"/>
          <p:nvPr/>
        </p:nvSpPr>
        <p:spPr>
          <a:xfrm>
            <a:off x="539552" y="6453336"/>
            <a:ext cx="6608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Kaynak: </a:t>
            </a:r>
            <a:r>
              <a:rPr lang="tr-TR" dirty="0" smtClean="0">
                <a:hlinkClick r:id="rId3"/>
              </a:rPr>
              <a:t>http://feelozof.files.wordpress.com/2008/11/untitled-91.jpg</a:t>
            </a:r>
            <a:endParaRPr lang="tr-TR" dirty="0"/>
          </a:p>
        </p:txBody>
      </p:sp>
      <p:sp>
        <p:nvSpPr>
          <p:cNvPr id="7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Niçin konuşuruz ve yazı yazarız?</a:t>
            </a:r>
          </a:p>
          <a:p>
            <a:pPr lvl="1"/>
            <a:r>
              <a:rPr lang="tr-TR" dirty="0" smtClean="0"/>
              <a:t>Bir argümanı belli bir kalabalığa iletmek için</a:t>
            </a:r>
          </a:p>
          <a:p>
            <a:pPr lvl="2"/>
            <a:r>
              <a:rPr lang="tr-TR" i="1" dirty="0" err="1" smtClean="0"/>
              <a:t>audience</a:t>
            </a:r>
            <a:r>
              <a:rPr lang="tr-TR" i="1" dirty="0" smtClean="0"/>
              <a:t> </a:t>
            </a:r>
            <a:r>
              <a:rPr lang="tr-TR" i="1" dirty="0" err="1" smtClean="0"/>
              <a:t>matters</a:t>
            </a:r>
            <a:endParaRPr lang="tr-TR" i="1" dirty="0" smtClean="0"/>
          </a:p>
        </p:txBody>
      </p:sp>
      <p:pic>
        <p:nvPicPr>
          <p:cNvPr id="40962" name="Picture 2" descr="C:\Users\samsung\Desktop\634727804653317475_842188_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63293" y="2813193"/>
            <a:ext cx="4441155" cy="3784159"/>
          </a:xfrm>
          <a:prstGeom prst="rect">
            <a:avLst/>
          </a:prstGeom>
          <a:noFill/>
        </p:spPr>
      </p:pic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konuşmanın / yazının bileşenleri nelerdir?</a:t>
            </a:r>
          </a:p>
          <a:p>
            <a:pPr lvl="1"/>
            <a:r>
              <a:rPr lang="tr-TR" dirty="0" smtClean="0"/>
              <a:t>Paragraflar, cümleler ve kelimeler</a:t>
            </a:r>
          </a:p>
          <a:p>
            <a:pPr lvl="1"/>
            <a:r>
              <a:rPr lang="tr-TR" dirty="0" smtClean="0"/>
              <a:t>Araç (</a:t>
            </a:r>
            <a:r>
              <a:rPr lang="tr-TR" dirty="0" err="1" smtClean="0"/>
              <a:t>medium</a:t>
            </a:r>
            <a:r>
              <a:rPr lang="tr-TR" dirty="0" smtClean="0"/>
              <a:t>): makale, kitap, </a:t>
            </a:r>
            <a:r>
              <a:rPr lang="tr-TR" dirty="0" err="1" smtClean="0"/>
              <a:t>email</a:t>
            </a:r>
            <a:r>
              <a:rPr lang="tr-TR" dirty="0" smtClean="0"/>
              <a:t>, </a:t>
            </a:r>
            <a:r>
              <a:rPr lang="tr-TR" dirty="0" err="1" smtClean="0"/>
              <a:t>blog</a:t>
            </a:r>
            <a:r>
              <a:rPr lang="tr-TR" dirty="0" smtClean="0"/>
              <a:t> vs.</a:t>
            </a:r>
          </a:p>
          <a:p>
            <a:pPr lvl="1"/>
            <a:r>
              <a:rPr lang="tr-TR" dirty="0" smtClean="0"/>
              <a:t>Yayınevi: dergi, </a:t>
            </a:r>
            <a:r>
              <a:rPr lang="tr-TR" dirty="0" err="1" smtClean="0"/>
              <a:t>kitabevi</a:t>
            </a:r>
            <a:endParaRPr lang="tr-TR" dirty="0" smtClean="0"/>
          </a:p>
          <a:p>
            <a:pPr lvl="1"/>
            <a:r>
              <a:rPr lang="tr-TR" dirty="0" smtClean="0"/>
              <a:t>Hakemler ve editörler</a:t>
            </a:r>
          </a:p>
          <a:p>
            <a:pPr lvl="1"/>
            <a:r>
              <a:rPr lang="tr-TR" dirty="0" smtClean="0"/>
              <a:t>Hitap edilen dinleyici /okuyucu kitle</a:t>
            </a:r>
          </a:p>
          <a:p>
            <a:endParaRPr lang="tr-TR" dirty="0"/>
          </a:p>
        </p:txBody>
      </p:sp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Hitap edilen kitle – </a:t>
            </a:r>
            <a:r>
              <a:rPr lang="tr-TR" i="1" dirty="0" err="1" smtClean="0"/>
              <a:t>audience</a:t>
            </a:r>
            <a:r>
              <a:rPr lang="tr-TR" i="1" dirty="0" smtClean="0"/>
              <a:t> </a:t>
            </a:r>
            <a:r>
              <a:rPr lang="tr-TR" dirty="0" smtClean="0"/>
              <a:t>(1):</a:t>
            </a:r>
          </a:p>
          <a:p>
            <a:pPr lvl="1"/>
            <a:r>
              <a:rPr lang="tr-TR" dirty="0" smtClean="0"/>
              <a:t>Her zaman belli bir kitleye hitaben yazarız</a:t>
            </a:r>
          </a:p>
          <a:p>
            <a:pPr lvl="2"/>
            <a:r>
              <a:rPr lang="tr-TR" dirty="0" smtClean="0"/>
              <a:t>Dersin hocası</a:t>
            </a:r>
          </a:p>
          <a:p>
            <a:pPr lvl="2"/>
            <a:r>
              <a:rPr lang="tr-TR" dirty="0" smtClean="0"/>
              <a:t>Diğer öğrenciler </a:t>
            </a:r>
          </a:p>
          <a:p>
            <a:pPr lvl="2"/>
            <a:r>
              <a:rPr lang="tr-TR" dirty="0"/>
              <a:t>A</a:t>
            </a:r>
            <a:r>
              <a:rPr lang="tr-TR" dirty="0" smtClean="0"/>
              <a:t>kademik okuyucular</a:t>
            </a:r>
          </a:p>
          <a:p>
            <a:pPr lvl="2"/>
            <a:r>
              <a:rPr lang="tr-TR" smtClean="0"/>
              <a:t>Bürokratik </a:t>
            </a:r>
            <a:r>
              <a:rPr lang="tr-TR" dirty="0" smtClean="0"/>
              <a:t>okuyucular</a:t>
            </a:r>
          </a:p>
          <a:p>
            <a:pPr lvl="2"/>
            <a:r>
              <a:rPr lang="tr-TR" dirty="0" smtClean="0"/>
              <a:t>“Sıradan” okuyucular – </a:t>
            </a:r>
            <a:r>
              <a:rPr lang="tr-TR" i="1" dirty="0" err="1" smtClean="0"/>
              <a:t>laymen</a:t>
            </a:r>
            <a:endParaRPr lang="tr-TR" i="1" dirty="0" smtClean="0"/>
          </a:p>
          <a:p>
            <a:pPr lvl="3"/>
            <a:r>
              <a:rPr lang="tr-TR" dirty="0" smtClean="0"/>
              <a:t>Popüler bilim yazarlığı, köşe yazarlığı vs.</a:t>
            </a:r>
            <a:endParaRPr lang="tr-TR" dirty="0"/>
          </a:p>
        </p:txBody>
      </p:sp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Hitap edilen kitle – </a:t>
            </a:r>
            <a:r>
              <a:rPr lang="tr-TR" i="1" dirty="0" err="1" smtClean="0"/>
              <a:t>audience</a:t>
            </a:r>
            <a:r>
              <a:rPr lang="tr-TR" i="1" dirty="0" smtClean="0"/>
              <a:t> </a:t>
            </a:r>
            <a:r>
              <a:rPr lang="tr-TR" dirty="0" smtClean="0"/>
              <a:t>(2):</a:t>
            </a:r>
          </a:p>
          <a:p>
            <a:pPr lvl="1"/>
            <a:r>
              <a:rPr lang="en-GB" dirty="0"/>
              <a:t>K</a:t>
            </a:r>
            <a:r>
              <a:rPr lang="tr-TR" dirty="0" smtClean="0"/>
              <a:t>itlenin</a:t>
            </a:r>
            <a:r>
              <a:rPr lang="en-GB" dirty="0" smtClean="0"/>
              <a:t> </a:t>
            </a:r>
            <a:r>
              <a:rPr lang="en-GB" dirty="0" err="1" smtClean="0"/>
              <a:t>ahlâk</a:t>
            </a:r>
            <a:r>
              <a:rPr lang="en-GB" dirty="0" smtClean="0"/>
              <a:t> </a:t>
            </a:r>
            <a:r>
              <a:rPr lang="en-GB" dirty="0" err="1" smtClean="0"/>
              <a:t>anlayışı</a:t>
            </a:r>
            <a:r>
              <a:rPr lang="en-GB" dirty="0" smtClean="0"/>
              <a:t> </a:t>
            </a:r>
            <a:endParaRPr lang="tr-TR" dirty="0" smtClean="0"/>
          </a:p>
          <a:p>
            <a:pPr lvl="1"/>
            <a:r>
              <a:rPr lang="tr-TR" dirty="0" smtClean="0"/>
              <a:t>Yapıp ettiklerimizin sonuçları sadece bizi değil karşımızdakileri etkiler</a:t>
            </a:r>
          </a:p>
          <a:p>
            <a:pPr lvl="1"/>
            <a:r>
              <a:rPr lang="tr-TR" dirty="0" smtClean="0"/>
              <a:t>Tek başımıza olsaydık etik olmazdı</a:t>
            </a:r>
          </a:p>
          <a:p>
            <a:pPr lvl="1"/>
            <a:r>
              <a:rPr lang="tr-TR" dirty="0" smtClean="0"/>
              <a:t>Etik yasa ve formel kurallardan daha fazlasıdır</a:t>
            </a:r>
          </a:p>
        </p:txBody>
      </p:sp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Konuşurken ve yazarken amacımız nedir?</a:t>
            </a:r>
          </a:p>
          <a:p>
            <a:pPr lvl="1"/>
            <a:r>
              <a:rPr lang="tr-TR" dirty="0" smtClean="0"/>
              <a:t>İkna</a:t>
            </a:r>
          </a:p>
        </p:txBody>
      </p:sp>
      <p:pic>
        <p:nvPicPr>
          <p:cNvPr id="9218" name="Picture 2" descr="C:\Users\samsung\Desktop\untitled-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060848"/>
            <a:ext cx="3687688" cy="4403391"/>
          </a:xfrm>
          <a:prstGeom prst="rect">
            <a:avLst/>
          </a:prstGeom>
          <a:noFill/>
        </p:spPr>
      </p:pic>
      <p:sp>
        <p:nvSpPr>
          <p:cNvPr id="6" name="5 Metin kutusu"/>
          <p:cNvSpPr txBox="1"/>
          <p:nvPr/>
        </p:nvSpPr>
        <p:spPr>
          <a:xfrm>
            <a:off x="683568" y="6309320"/>
            <a:ext cx="6725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Kaynak: </a:t>
            </a:r>
            <a:r>
              <a:rPr lang="tr-TR" dirty="0" smtClean="0">
                <a:hlinkClick r:id="rId3"/>
              </a:rPr>
              <a:t>http://feelozof.files.wordpress.com/2008/11/untitled-111.jpg</a:t>
            </a:r>
            <a:endParaRPr lang="tr-TR" dirty="0"/>
          </a:p>
        </p:txBody>
      </p:sp>
      <p:sp>
        <p:nvSpPr>
          <p:cNvPr id="7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Konuşurken ve yazarken amacımız nedir?</a:t>
            </a:r>
          </a:p>
          <a:p>
            <a:pPr lvl="1"/>
            <a:r>
              <a:rPr lang="tr-TR" dirty="0" smtClean="0"/>
              <a:t>Sıkıcı olmak </a:t>
            </a:r>
            <a:r>
              <a:rPr lang="tr-TR" dirty="0" smtClean="0">
                <a:sym typeface="Wingdings" pitchFamily="2" charset="2"/>
              </a:rPr>
              <a:t>≠ akademik olmak</a:t>
            </a:r>
          </a:p>
          <a:p>
            <a:pPr lvl="2"/>
            <a:r>
              <a:rPr lang="tr-TR" dirty="0" smtClean="0"/>
              <a:t>Eğlendirmeyi de unutmayın!</a:t>
            </a:r>
          </a:p>
          <a:p>
            <a:pPr lvl="1"/>
            <a:r>
              <a:rPr lang="tr-TR" dirty="0" smtClean="0"/>
              <a:t>Yazarlar fikri tüccarlardır</a:t>
            </a:r>
          </a:p>
          <a:p>
            <a:pPr lvl="2"/>
            <a:r>
              <a:rPr lang="tr-TR" dirty="0" smtClean="0"/>
              <a:t>Fikri ekonomi</a:t>
            </a:r>
          </a:p>
          <a:p>
            <a:pPr lvl="2"/>
            <a:r>
              <a:rPr lang="tr-TR" i="1" dirty="0" err="1" smtClean="0"/>
              <a:t>Buying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selling</a:t>
            </a:r>
            <a:r>
              <a:rPr lang="tr-TR" i="1" dirty="0" smtClean="0"/>
              <a:t> </a:t>
            </a:r>
            <a:r>
              <a:rPr lang="tr-TR" i="1" dirty="0" err="1" smtClean="0"/>
              <a:t>ideas</a:t>
            </a:r>
            <a:endParaRPr lang="tr-TR" i="1" dirty="0" smtClean="0"/>
          </a:p>
        </p:txBody>
      </p:sp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Nasıl konuşuruz ve yazarız?</a:t>
            </a:r>
          </a:p>
          <a:p>
            <a:pPr lvl="1"/>
            <a:r>
              <a:rPr lang="tr-TR" dirty="0" smtClean="0"/>
              <a:t>Düşünerek</a:t>
            </a:r>
          </a:p>
          <a:p>
            <a:pPr lvl="2"/>
            <a:r>
              <a:rPr lang="tr-TR" dirty="0" smtClean="0"/>
              <a:t>Kelimeler ve cümleler arasındaki zorunlu bağlar</a:t>
            </a:r>
          </a:p>
          <a:p>
            <a:pPr lvl="3"/>
            <a:r>
              <a:rPr lang="tr-TR" dirty="0" smtClean="0"/>
              <a:t>1 + 2 = 3</a:t>
            </a:r>
          </a:p>
          <a:p>
            <a:pPr lvl="3"/>
            <a:r>
              <a:rPr lang="tr-TR" dirty="0" smtClean="0"/>
              <a:t>A ise B. B çünkü C …</a:t>
            </a:r>
          </a:p>
          <a:p>
            <a:pPr lvl="1"/>
            <a:r>
              <a:rPr lang="tr-TR" dirty="0" smtClean="0">
                <a:sym typeface="Wingdings" pitchFamily="2" charset="2"/>
              </a:rPr>
              <a:t>Yaratıcılığımızı kullanarak</a:t>
            </a:r>
          </a:p>
          <a:p>
            <a:pPr lvl="2"/>
            <a:r>
              <a:rPr lang="tr-TR" dirty="0" smtClean="0"/>
              <a:t>Kelimeler ve cümleler arasındaki </a:t>
            </a:r>
            <a:r>
              <a:rPr lang="tr-TR" i="1" dirty="0" err="1" smtClean="0"/>
              <a:t>contingent</a:t>
            </a:r>
            <a:r>
              <a:rPr lang="tr-TR" dirty="0" smtClean="0"/>
              <a:t> </a:t>
            </a:r>
            <a:r>
              <a:rPr lang="tr-TR" dirty="0" err="1" smtClean="0"/>
              <a:t>ba</a:t>
            </a:r>
            <a:r>
              <a:rPr lang="en-GB" dirty="0" smtClean="0"/>
              <a:t>ğ</a:t>
            </a:r>
            <a:r>
              <a:rPr lang="tr-TR" dirty="0" err="1" smtClean="0"/>
              <a:t>lar</a:t>
            </a:r>
            <a:endParaRPr lang="tr-TR" dirty="0" smtClean="0"/>
          </a:p>
          <a:p>
            <a:pPr lvl="3"/>
            <a:r>
              <a:rPr lang="tr-TR" dirty="0" smtClean="0"/>
              <a:t>Enflasyon yükselir, ekonomiler çöker, borsa dip yapar</a:t>
            </a:r>
          </a:p>
          <a:p>
            <a:pPr lvl="3"/>
            <a:r>
              <a:rPr lang="tr-TR" dirty="0" smtClean="0"/>
              <a:t>Mecazlar</a:t>
            </a:r>
          </a:p>
        </p:txBody>
      </p:sp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Konuşma ve yazma ahlâkı neleri kapsar?</a:t>
            </a:r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Düşünce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ifade</a:t>
            </a:r>
            <a:r>
              <a:rPr lang="en-GB" dirty="0" smtClean="0"/>
              <a:t> </a:t>
            </a:r>
            <a:r>
              <a:rPr lang="en-GB" dirty="0" err="1" smtClean="0"/>
              <a:t>özgürlüğü</a:t>
            </a:r>
            <a:endParaRPr lang="en-GB" dirty="0" smtClean="0"/>
          </a:p>
          <a:p>
            <a:r>
              <a:rPr lang="en-GB" dirty="0" err="1" smtClean="0"/>
              <a:t>Otosansürden</a:t>
            </a:r>
            <a:r>
              <a:rPr lang="en-GB" dirty="0" smtClean="0"/>
              <a:t> </a:t>
            </a:r>
            <a:r>
              <a:rPr lang="en-GB" dirty="0" err="1" smtClean="0"/>
              <a:t>uzak</a:t>
            </a:r>
            <a:r>
              <a:rPr lang="en-GB" dirty="0" smtClean="0"/>
              <a:t> </a:t>
            </a:r>
            <a:r>
              <a:rPr lang="en-GB" dirty="0" err="1" smtClean="0"/>
              <a:t>durmak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7019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/>
          </a:bodyPr>
          <a:lstStyle/>
          <a:p>
            <a:r>
              <a:rPr lang="tr-TR" dirty="0" smtClean="0"/>
              <a:t>Nasıl konuşuruz ve yazarız?</a:t>
            </a:r>
          </a:p>
          <a:p>
            <a:pPr lvl="1"/>
            <a:r>
              <a:rPr lang="tr-TR" dirty="0" err="1" smtClean="0"/>
              <a:t>Herşey</a:t>
            </a:r>
            <a:r>
              <a:rPr lang="tr-TR" dirty="0" smtClean="0"/>
              <a:t> sadece </a:t>
            </a:r>
          </a:p>
          <a:p>
            <a:pPr lvl="1">
              <a:buNone/>
            </a:pPr>
            <a:r>
              <a:rPr lang="tr-TR" i="1" dirty="0" err="1" smtClean="0"/>
              <a:t>contingency</a:t>
            </a:r>
            <a:r>
              <a:rPr lang="tr-TR" dirty="0" smtClean="0"/>
              <a:t> olamaz</a:t>
            </a:r>
          </a:p>
          <a:p>
            <a:pPr lvl="1">
              <a:buNone/>
            </a:pPr>
            <a:endParaRPr lang="tr-TR" dirty="0" smtClean="0"/>
          </a:p>
        </p:txBody>
      </p:sp>
      <p:pic>
        <p:nvPicPr>
          <p:cNvPr id="37890" name="Picture 2" descr="C:\Users\samsung\Desktop\SelcukErdem_32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02176" y="1772816"/>
            <a:ext cx="4016874" cy="4972613"/>
          </a:xfrm>
          <a:prstGeom prst="rect">
            <a:avLst/>
          </a:prstGeom>
          <a:noFill/>
        </p:spPr>
      </p:pic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Konuşma (ve yazma) ahlâkı neleri kapsar?</a:t>
            </a:r>
          </a:p>
          <a:p>
            <a:pPr lvl="1"/>
            <a:r>
              <a:rPr lang="tr-TR" dirty="0" smtClean="0"/>
              <a:t>“Açık ve net” olmak</a:t>
            </a:r>
          </a:p>
          <a:p>
            <a:pPr lvl="1"/>
            <a:r>
              <a:rPr lang="tr-TR" dirty="0" smtClean="0"/>
              <a:t>Önemli olan: okuyucunun sizi </a:t>
            </a:r>
            <a:r>
              <a:rPr lang="en-GB" dirty="0" err="1" smtClean="0"/>
              <a:t>doğru</a:t>
            </a:r>
            <a:r>
              <a:rPr lang="en-GB" dirty="0" smtClean="0"/>
              <a:t> </a:t>
            </a:r>
            <a:r>
              <a:rPr lang="tr-TR" dirty="0" smtClean="0"/>
              <a:t>anlamasını sağlamak değil, okuyucunun sizi yanlış anlamasını engellemek</a:t>
            </a:r>
          </a:p>
        </p:txBody>
      </p:sp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Konuşma (ve yazma) ahlâkı neleri kapsar?</a:t>
            </a:r>
          </a:p>
          <a:p>
            <a:pPr lvl="1"/>
            <a:r>
              <a:rPr lang="tr-TR" dirty="0" smtClean="0"/>
              <a:t>Yalan söylememek (</a:t>
            </a:r>
            <a:r>
              <a:rPr lang="tr-TR" i="1" dirty="0" err="1" smtClean="0"/>
              <a:t>truthfulness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Eksik konuşmamak (</a:t>
            </a:r>
            <a:r>
              <a:rPr lang="tr-TR" i="1" dirty="0" err="1" smtClean="0"/>
              <a:t>half</a:t>
            </a:r>
            <a:r>
              <a:rPr lang="tr-TR" i="1" dirty="0" smtClean="0"/>
              <a:t>-</a:t>
            </a:r>
            <a:r>
              <a:rPr lang="tr-TR" i="1" dirty="0" err="1" smtClean="0"/>
              <a:t>truthfulness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Dürüstlük (</a:t>
            </a:r>
            <a:r>
              <a:rPr lang="tr-TR" i="1" dirty="0" err="1" smtClean="0"/>
              <a:t>honesty</a:t>
            </a:r>
            <a:r>
              <a:rPr lang="tr-TR" dirty="0" smtClean="0"/>
              <a:t>)*</a:t>
            </a:r>
          </a:p>
          <a:p>
            <a:pPr lvl="1"/>
            <a:r>
              <a:rPr lang="tr-TR" dirty="0" smtClean="0"/>
              <a:t>Öz-eleştiri</a:t>
            </a:r>
          </a:p>
          <a:p>
            <a:pPr lvl="1"/>
            <a:r>
              <a:rPr lang="tr-TR" dirty="0" smtClean="0"/>
              <a:t>Diğerlerini takdir etme (</a:t>
            </a:r>
            <a:r>
              <a:rPr lang="tr-TR" i="1" dirty="0" err="1" smtClean="0"/>
              <a:t>acknowledgement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Muhakeme (</a:t>
            </a:r>
            <a:r>
              <a:rPr lang="tr-TR" i="1" dirty="0" err="1" smtClean="0"/>
              <a:t>reasoning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Kelime sarraflığı (</a:t>
            </a:r>
            <a:r>
              <a:rPr lang="tr-TR" i="1" dirty="0" err="1" smtClean="0"/>
              <a:t>wordsmith</a:t>
            </a:r>
            <a:r>
              <a:rPr lang="tr-TR" dirty="0" smtClean="0"/>
              <a:t>) </a:t>
            </a:r>
          </a:p>
          <a:p>
            <a:pPr lvl="1"/>
            <a:endParaRPr lang="tr-TR" dirty="0" smtClean="0"/>
          </a:p>
        </p:txBody>
      </p:sp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Konuşma (ve yazma) ahlâkı neleri kapsar?</a:t>
            </a:r>
          </a:p>
          <a:p>
            <a:pPr lvl="1"/>
            <a:r>
              <a:rPr lang="tr-TR" dirty="0" smtClean="0"/>
              <a:t>“İyi” bir dinley</a:t>
            </a:r>
            <a:r>
              <a:rPr lang="tr-TR" dirty="0"/>
              <a:t>i</a:t>
            </a:r>
            <a:r>
              <a:rPr lang="tr-TR" dirty="0" smtClean="0"/>
              <a:t>ci olma</a:t>
            </a:r>
          </a:p>
          <a:p>
            <a:pPr lvl="1"/>
            <a:endParaRPr lang="tr-TR" dirty="0" smtClean="0"/>
          </a:p>
          <a:p>
            <a:pPr lvl="1"/>
            <a:endParaRPr lang="tr-TR" dirty="0" smtClean="0"/>
          </a:p>
        </p:txBody>
      </p:sp>
      <p:pic>
        <p:nvPicPr>
          <p:cNvPr id="39938" name="Picture 2" descr="C:\Users\samsung\Desktop\karikatur-selcuk-erdem-duymuyorum-ki-190-I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060848"/>
            <a:ext cx="3848472" cy="4684598"/>
          </a:xfrm>
          <a:prstGeom prst="rect">
            <a:avLst/>
          </a:prstGeom>
          <a:noFill/>
        </p:spPr>
      </p:pic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yapılması gerekenler (1):</a:t>
            </a:r>
          </a:p>
          <a:p>
            <a:pPr lvl="1"/>
            <a:r>
              <a:rPr lang="tr-TR" dirty="0" smtClean="0"/>
              <a:t>Somut ve pragmatik örneklerden hareket edin</a:t>
            </a:r>
          </a:p>
          <a:p>
            <a:pPr lvl="1"/>
            <a:r>
              <a:rPr lang="tr-TR" dirty="0" smtClean="0"/>
              <a:t>Her kim ki sadece soyutlamalardan bir takım sonuçlara ulaşmaya çalışıyorsa, o kişiyi çok büyük ihtimalle somut olaylardan hareketle köşeye sıkıştırabilirsiniz!</a:t>
            </a:r>
          </a:p>
          <a:p>
            <a:pPr lvl="2"/>
            <a:r>
              <a:rPr lang="tr-TR" dirty="0" smtClean="0"/>
              <a:t>Örnek: bürokratlar, televizyon yorumcuları</a:t>
            </a:r>
          </a:p>
        </p:txBody>
      </p:sp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yapılması gerekenler (2):</a:t>
            </a:r>
          </a:p>
          <a:p>
            <a:pPr lvl="1"/>
            <a:r>
              <a:rPr lang="tr-TR" dirty="0" smtClean="0"/>
              <a:t>İmlâ ve noktalama</a:t>
            </a:r>
          </a:p>
          <a:p>
            <a:pPr lvl="2"/>
            <a:r>
              <a:rPr lang="tr-TR" dirty="0" smtClean="0"/>
              <a:t>De / da</a:t>
            </a:r>
          </a:p>
          <a:p>
            <a:pPr lvl="2"/>
            <a:r>
              <a:rPr lang="tr-TR" dirty="0" smtClean="0"/>
              <a:t>ya da</a:t>
            </a:r>
          </a:p>
          <a:p>
            <a:pPr lvl="2"/>
            <a:r>
              <a:rPr lang="tr-TR" dirty="0" smtClean="0"/>
              <a:t>(.) kullanmaktan çekinmeyin. Okuyucuya nefes aldırın.</a:t>
            </a:r>
          </a:p>
        </p:txBody>
      </p:sp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yapılması gerekenler (3):</a:t>
            </a:r>
          </a:p>
          <a:p>
            <a:pPr lvl="1"/>
            <a:r>
              <a:rPr lang="tr-TR" dirty="0" smtClean="0"/>
              <a:t>İnsan olduğunuzu unutmayın!</a:t>
            </a:r>
          </a:p>
          <a:p>
            <a:pPr lvl="1"/>
            <a:endParaRPr lang="tr-TR" dirty="0" smtClean="0"/>
          </a:p>
        </p:txBody>
      </p:sp>
      <p:pic>
        <p:nvPicPr>
          <p:cNvPr id="8" name="7 Resim" descr="86489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2636912"/>
            <a:ext cx="2533650" cy="3810000"/>
          </a:xfrm>
          <a:prstGeom prst="rect">
            <a:avLst/>
          </a:prstGeom>
        </p:spPr>
      </p:pic>
      <p:sp>
        <p:nvSpPr>
          <p:cNvPr id="9" name="8 Metin kutusu"/>
          <p:cNvSpPr txBox="1"/>
          <p:nvPr/>
        </p:nvSpPr>
        <p:spPr>
          <a:xfrm>
            <a:off x="4283968" y="2924944"/>
            <a:ext cx="45365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Deirdre</a:t>
            </a:r>
            <a:r>
              <a:rPr lang="tr-TR" dirty="0" smtClean="0"/>
              <a:t> </a:t>
            </a:r>
            <a:r>
              <a:rPr lang="tr-TR" dirty="0" err="1" smtClean="0"/>
              <a:t>McCloskey</a:t>
            </a:r>
            <a:r>
              <a:rPr lang="tr-TR" dirty="0" smtClean="0"/>
              <a:t>. 2000. </a:t>
            </a:r>
            <a:r>
              <a:rPr lang="tr-TR" i="1" dirty="0" err="1" smtClean="0"/>
              <a:t>How</a:t>
            </a:r>
            <a:r>
              <a:rPr lang="tr-TR" i="1" dirty="0" smtClean="0"/>
              <a:t> </a:t>
            </a:r>
            <a:r>
              <a:rPr lang="tr-TR" i="1" dirty="0" err="1" smtClean="0"/>
              <a:t>to</a:t>
            </a:r>
            <a:r>
              <a:rPr lang="tr-TR" i="1" dirty="0" smtClean="0"/>
              <a:t> be </a:t>
            </a:r>
            <a:r>
              <a:rPr lang="tr-TR" i="1" dirty="0" err="1" smtClean="0"/>
              <a:t>Human</a:t>
            </a:r>
            <a:r>
              <a:rPr lang="tr-TR" i="1" dirty="0" smtClean="0"/>
              <a:t>, </a:t>
            </a:r>
            <a:r>
              <a:rPr lang="tr-TR" i="1" dirty="0" err="1" smtClean="0"/>
              <a:t>though</a:t>
            </a:r>
            <a:r>
              <a:rPr lang="tr-TR" i="1" dirty="0" smtClean="0"/>
              <a:t> an </a:t>
            </a:r>
            <a:r>
              <a:rPr lang="tr-TR" i="1" dirty="0" err="1" smtClean="0"/>
              <a:t>Economist</a:t>
            </a:r>
            <a:r>
              <a:rPr lang="tr-TR" dirty="0" smtClean="0"/>
              <a:t>.  </a:t>
            </a:r>
            <a:r>
              <a:rPr lang="tr-TR" dirty="0" err="1" smtClean="0"/>
              <a:t>University</a:t>
            </a:r>
            <a:r>
              <a:rPr lang="tr-TR" dirty="0" smtClean="0"/>
              <a:t> of Michigan </a:t>
            </a:r>
            <a:r>
              <a:rPr lang="tr-TR" dirty="0" err="1" smtClean="0"/>
              <a:t>Press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Balığın Türkçesi için öneri: </a:t>
            </a:r>
            <a:r>
              <a:rPr lang="tr-TR" i="1" dirty="0" smtClean="0"/>
              <a:t>Hem insan hem iktisatçı nasıl olunur?</a:t>
            </a:r>
          </a:p>
          <a:p>
            <a:endParaRPr lang="tr-TR" i="1" dirty="0" smtClean="0"/>
          </a:p>
          <a:p>
            <a:r>
              <a:rPr lang="tr-TR" dirty="0" smtClean="0"/>
              <a:t>İnsan olmanın sonuçları: Hata yapmak, saçmalamak, sinirlenmek, inatçı olmak, zeki ol(</a:t>
            </a:r>
            <a:r>
              <a:rPr lang="tr-TR" dirty="0" err="1" smtClean="0"/>
              <a:t>ma</a:t>
            </a:r>
            <a:r>
              <a:rPr lang="tr-TR" dirty="0" smtClean="0"/>
              <a:t>)</a:t>
            </a:r>
            <a:r>
              <a:rPr lang="tr-TR" dirty="0" err="1" smtClean="0"/>
              <a:t>mak</a:t>
            </a:r>
            <a:endParaRPr lang="tr-TR" dirty="0" smtClean="0"/>
          </a:p>
          <a:p>
            <a:endParaRPr lang="tr-TR" dirty="0" smtClean="0"/>
          </a:p>
          <a:p>
            <a:r>
              <a:rPr lang="tr-TR" b="1" dirty="0" smtClean="0"/>
              <a:t>Ve bunların hepsinin farkında olmak!</a:t>
            </a:r>
            <a:endParaRPr lang="tr-TR" b="1" dirty="0"/>
          </a:p>
        </p:txBody>
      </p:sp>
      <p:sp>
        <p:nvSpPr>
          <p:cNvPr id="7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yapılması gerekenler (4):</a:t>
            </a:r>
          </a:p>
          <a:p>
            <a:pPr lvl="1"/>
            <a:r>
              <a:rPr lang="tr-TR" dirty="0" smtClean="0"/>
              <a:t>Karşınızdakini takdir edin</a:t>
            </a:r>
          </a:p>
        </p:txBody>
      </p:sp>
      <p:pic>
        <p:nvPicPr>
          <p:cNvPr id="6" name="Picture 4" descr="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780928"/>
            <a:ext cx="7812360" cy="2470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Metin kutusu"/>
          <p:cNvSpPr txBox="1"/>
          <p:nvPr/>
        </p:nvSpPr>
        <p:spPr>
          <a:xfrm>
            <a:off x="539552" y="6309320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Kaynak: </a:t>
            </a:r>
            <a:r>
              <a:rPr lang="tr-TR" dirty="0" smtClean="0">
                <a:hlinkClick r:id="rId3"/>
              </a:rPr>
              <a:t>http://correianfa.wikispaces.com/Home</a:t>
            </a:r>
            <a:endParaRPr lang="tr-TR" dirty="0"/>
          </a:p>
        </p:txBody>
      </p:sp>
      <p:sp>
        <p:nvSpPr>
          <p:cNvPr id="8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yapılması gerekenler (5):</a:t>
            </a:r>
          </a:p>
          <a:p>
            <a:pPr lvl="1"/>
            <a:r>
              <a:rPr lang="tr-TR" dirty="0" smtClean="0"/>
              <a:t>Birbirinizi eleştirin</a:t>
            </a:r>
          </a:p>
          <a:p>
            <a:pPr lvl="1"/>
            <a:r>
              <a:rPr lang="tr-TR" dirty="0" smtClean="0"/>
              <a:t>Ortaya çıkan ürün vs. o ürünün yazarı</a:t>
            </a:r>
          </a:p>
          <a:p>
            <a:pPr lvl="1"/>
            <a:endParaRPr lang="tr-TR" dirty="0" smtClean="0"/>
          </a:p>
        </p:txBody>
      </p:sp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Bazı yapılması gerekenler (6):</a:t>
            </a:r>
          </a:p>
          <a:p>
            <a:pPr lvl="1"/>
            <a:r>
              <a:rPr lang="tr-TR" dirty="0" smtClean="0"/>
              <a:t>Yeniden ve yeniden yazın</a:t>
            </a:r>
          </a:p>
          <a:p>
            <a:pPr lvl="2"/>
            <a:r>
              <a:rPr lang="tr-TR" dirty="0" smtClean="0"/>
              <a:t>Amaç kelimeleri ve cümleleri </a:t>
            </a:r>
            <a:r>
              <a:rPr lang="tr-TR" dirty="0" err="1" smtClean="0"/>
              <a:t>ekonomize</a:t>
            </a:r>
            <a:r>
              <a:rPr lang="tr-TR" dirty="0" smtClean="0"/>
              <a:t> etmek!</a:t>
            </a:r>
          </a:p>
          <a:p>
            <a:pPr lvl="2"/>
            <a:r>
              <a:rPr lang="tr-TR" dirty="0" smtClean="0"/>
              <a:t>Soru şu: “</a:t>
            </a:r>
            <a:r>
              <a:rPr lang="tr-TR" dirty="0" err="1" smtClean="0"/>
              <a:t>ee</a:t>
            </a:r>
            <a:r>
              <a:rPr lang="tr-TR" dirty="0" smtClean="0"/>
              <a:t> ne olmuş?” ya da “</a:t>
            </a:r>
            <a:r>
              <a:rPr lang="tr-TR" dirty="0" err="1" smtClean="0"/>
              <a:t>so</a:t>
            </a:r>
            <a:r>
              <a:rPr lang="tr-TR" dirty="0" smtClean="0"/>
              <a:t> </a:t>
            </a:r>
            <a:r>
              <a:rPr lang="tr-TR" dirty="0" err="1" smtClean="0"/>
              <a:t>what</a:t>
            </a:r>
            <a:r>
              <a:rPr lang="tr-TR" dirty="0" smtClean="0"/>
              <a:t>?”</a:t>
            </a:r>
          </a:p>
          <a:p>
            <a:pPr lvl="1"/>
            <a:r>
              <a:rPr lang="tr-TR" dirty="0" err="1" smtClean="0"/>
              <a:t>Darwinist</a:t>
            </a:r>
            <a:r>
              <a:rPr lang="tr-TR" dirty="0" smtClean="0"/>
              <a:t> bir süreç olarak yazı yazmak</a:t>
            </a:r>
          </a:p>
          <a:p>
            <a:pPr lvl="2"/>
            <a:r>
              <a:rPr lang="tr-TR" dirty="0" smtClean="0"/>
              <a:t>“</a:t>
            </a:r>
            <a:r>
              <a:rPr lang="tr-TR" dirty="0" err="1" smtClean="0"/>
              <a:t>Survival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fittest</a:t>
            </a:r>
            <a:r>
              <a:rPr lang="tr-TR" dirty="0" smtClean="0"/>
              <a:t>”</a:t>
            </a:r>
          </a:p>
          <a:p>
            <a:pPr lvl="2"/>
            <a:r>
              <a:rPr lang="tr-TR" dirty="0" smtClean="0"/>
              <a:t>Virginia </a:t>
            </a:r>
            <a:r>
              <a:rPr lang="tr-TR" dirty="0" err="1" smtClean="0"/>
              <a:t>Woolf</a:t>
            </a:r>
            <a:r>
              <a:rPr lang="tr-TR" dirty="0" smtClean="0"/>
              <a:t>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Waves</a:t>
            </a:r>
            <a:r>
              <a:rPr lang="tr-TR" i="1" dirty="0" smtClean="0"/>
              <a:t> </a:t>
            </a:r>
            <a:r>
              <a:rPr lang="tr-TR" dirty="0" smtClean="0"/>
              <a:t>romanını 20 defa yazmıştır.</a:t>
            </a:r>
          </a:p>
          <a:p>
            <a:pPr lvl="2"/>
            <a:r>
              <a:rPr lang="tr-TR" dirty="0" err="1" smtClean="0"/>
              <a:t>Ernst</a:t>
            </a:r>
            <a:r>
              <a:rPr lang="tr-TR" dirty="0" smtClean="0"/>
              <a:t> Hemingway </a:t>
            </a:r>
            <a:r>
              <a:rPr lang="tr-TR" i="1" dirty="0" err="1" smtClean="0"/>
              <a:t>Farewell</a:t>
            </a:r>
            <a:r>
              <a:rPr lang="tr-TR" i="1" dirty="0" smtClean="0"/>
              <a:t> </a:t>
            </a:r>
            <a:r>
              <a:rPr lang="tr-TR" i="1" dirty="0" err="1" smtClean="0"/>
              <a:t>to</a:t>
            </a:r>
            <a:r>
              <a:rPr lang="tr-TR" i="1" dirty="0" smtClean="0"/>
              <a:t> </a:t>
            </a:r>
            <a:r>
              <a:rPr lang="tr-TR" i="1" dirty="0" err="1" smtClean="0"/>
              <a:t>Arms</a:t>
            </a:r>
            <a:r>
              <a:rPr lang="tr-TR" dirty="0" smtClean="0"/>
              <a:t> kitabının son sayfasını tam 60 kez yeniden yazmıştır!</a:t>
            </a:r>
          </a:p>
          <a:p>
            <a:pPr lvl="2">
              <a:buNone/>
            </a:pPr>
            <a:r>
              <a:rPr lang="tr-TR" dirty="0" smtClean="0"/>
              <a:t>Kaynak: D. </a:t>
            </a:r>
            <a:r>
              <a:rPr lang="tr-TR" dirty="0" err="1" smtClean="0"/>
              <a:t>McCloskey</a:t>
            </a:r>
            <a:r>
              <a:rPr lang="tr-TR" dirty="0" smtClean="0"/>
              <a:t>. 2000. </a:t>
            </a:r>
            <a:r>
              <a:rPr lang="tr-TR" i="1" dirty="0" err="1" smtClean="0"/>
              <a:t>Economical</a:t>
            </a:r>
            <a:r>
              <a:rPr lang="tr-TR" i="1" dirty="0" smtClean="0"/>
              <a:t> </a:t>
            </a:r>
            <a:r>
              <a:rPr lang="tr-TR" i="1" dirty="0" err="1" smtClean="0"/>
              <a:t>Writing</a:t>
            </a:r>
            <a:r>
              <a:rPr lang="tr-TR" dirty="0" smtClean="0"/>
              <a:t>: x ve 33</a:t>
            </a:r>
          </a:p>
          <a:p>
            <a:pPr lvl="2">
              <a:buNone/>
            </a:pPr>
            <a:endParaRPr lang="tr-TR" dirty="0" smtClean="0"/>
          </a:p>
        </p:txBody>
      </p:sp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  <a:p>
            <a:pPr algn="ctr">
              <a:buNone/>
            </a:pPr>
            <a:r>
              <a:rPr lang="en-GB" sz="5400" b="1" dirty="0" err="1" smtClean="0"/>
              <a:t>Usul</a:t>
            </a:r>
            <a:r>
              <a:rPr lang="en-GB" sz="5400" b="1" dirty="0" smtClean="0"/>
              <a:t> </a:t>
            </a:r>
            <a:r>
              <a:rPr lang="en-GB" sz="5400" b="1" dirty="0" err="1" smtClean="0"/>
              <a:t>esastan</a:t>
            </a:r>
            <a:r>
              <a:rPr lang="en-GB" sz="5400" b="1" dirty="0" smtClean="0"/>
              <a:t> </a:t>
            </a:r>
            <a:r>
              <a:rPr lang="en-GB" sz="5400" b="1" dirty="0" err="1" smtClean="0"/>
              <a:t>mukaddemdir</a:t>
            </a:r>
            <a:endParaRPr lang="tr-TR" sz="54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yapılmaması gerekenler (1):</a:t>
            </a:r>
          </a:p>
          <a:p>
            <a:pPr lvl="1"/>
            <a:r>
              <a:rPr lang="tr-TR" dirty="0" smtClean="0"/>
              <a:t>Kabalık. (Gerekiyorsa kibarlıktan kırılın!)</a:t>
            </a:r>
          </a:p>
          <a:p>
            <a:pPr lvl="2"/>
            <a:r>
              <a:rPr lang="tr-TR" dirty="0" smtClean="0"/>
              <a:t>İroni ve </a:t>
            </a:r>
            <a:r>
              <a:rPr lang="tr-TR" i="1" dirty="0" err="1" smtClean="0"/>
              <a:t>sarcasm</a:t>
            </a:r>
            <a:endParaRPr lang="tr-TR" i="1" dirty="0" smtClean="0"/>
          </a:p>
        </p:txBody>
      </p:sp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yapılmaması gerekenler (2):</a:t>
            </a:r>
          </a:p>
          <a:p>
            <a:pPr lvl="1"/>
            <a:r>
              <a:rPr lang="tr-TR" dirty="0" smtClean="0"/>
              <a:t>Dinlememek  </a:t>
            </a:r>
          </a:p>
          <a:p>
            <a:pPr lvl="1"/>
            <a:r>
              <a:rPr lang="tr-TR" dirty="0" smtClean="0"/>
              <a:t>Ve çok konuşmak</a:t>
            </a:r>
          </a:p>
        </p:txBody>
      </p:sp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yapılmaması gerekenler (3):</a:t>
            </a:r>
          </a:p>
          <a:p>
            <a:pPr lvl="1"/>
            <a:r>
              <a:rPr lang="tr-TR" dirty="0" smtClean="0"/>
              <a:t>Önyargı</a:t>
            </a:r>
          </a:p>
        </p:txBody>
      </p:sp>
      <p:pic>
        <p:nvPicPr>
          <p:cNvPr id="34818" name="Picture 2" descr="C:\Users\samsung\Desktop\untitled-1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2060849"/>
            <a:ext cx="3554338" cy="4277462"/>
          </a:xfrm>
          <a:prstGeom prst="rect">
            <a:avLst/>
          </a:prstGeom>
          <a:noFill/>
        </p:spPr>
      </p:pic>
      <p:sp>
        <p:nvSpPr>
          <p:cNvPr id="6" name="5 Metin kutusu"/>
          <p:cNvSpPr txBox="1"/>
          <p:nvPr/>
        </p:nvSpPr>
        <p:spPr>
          <a:xfrm>
            <a:off x="899592" y="6309320"/>
            <a:ext cx="6462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Kaynak: </a:t>
            </a:r>
            <a:r>
              <a:rPr lang="tr-TR" dirty="0" smtClean="0">
                <a:hlinkClick r:id="rId3"/>
              </a:rPr>
              <a:t>http://feelozof.wordpress.com/2008/11/09/selcuk-erdem/</a:t>
            </a:r>
            <a:endParaRPr lang="tr-TR" dirty="0"/>
          </a:p>
        </p:txBody>
      </p:sp>
      <p:sp>
        <p:nvSpPr>
          <p:cNvPr id="7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yapılmaması gerekenler (</a:t>
            </a:r>
            <a:r>
              <a:rPr lang="en-GB" dirty="0" smtClean="0"/>
              <a:t>4</a:t>
            </a:r>
            <a:r>
              <a:rPr lang="tr-TR" dirty="0" smtClean="0"/>
              <a:t>):</a:t>
            </a:r>
          </a:p>
          <a:p>
            <a:pPr lvl="1"/>
            <a:endParaRPr lang="en-GB" dirty="0" smtClean="0"/>
          </a:p>
          <a:p>
            <a:r>
              <a:rPr lang="en-GB" dirty="0" err="1" smtClean="0"/>
              <a:t>Kanaatler</a:t>
            </a:r>
            <a:r>
              <a:rPr lang="en-GB" dirty="0" smtClean="0"/>
              <a:t> vs. </a:t>
            </a:r>
            <a:r>
              <a:rPr lang="en-GB" dirty="0" err="1" smtClean="0"/>
              <a:t>kanıtlar</a:t>
            </a:r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/>
          </a:p>
          <a:p>
            <a:r>
              <a:rPr lang="en-GB" dirty="0" err="1" smtClean="0"/>
              <a:t>Hakikat</a:t>
            </a:r>
            <a:r>
              <a:rPr lang="en-GB" dirty="0" smtClean="0"/>
              <a:t> </a:t>
            </a:r>
            <a:r>
              <a:rPr lang="en-GB" dirty="0" err="1" smtClean="0"/>
              <a:t>ötesi</a:t>
            </a:r>
            <a:r>
              <a:rPr lang="en-GB" dirty="0" smtClean="0"/>
              <a:t> </a:t>
            </a:r>
            <a:r>
              <a:rPr lang="en-GB" dirty="0" err="1" smtClean="0"/>
              <a:t>toplum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(</a:t>
            </a:r>
            <a:r>
              <a:rPr lang="en-GB" i="1" dirty="0" smtClean="0"/>
              <a:t>post-truth society</a:t>
            </a:r>
            <a:r>
              <a:rPr lang="en-GB" dirty="0" smtClean="0"/>
              <a:t>)</a:t>
            </a:r>
            <a:endParaRPr lang="tr-TR" dirty="0" smtClean="0"/>
          </a:p>
        </p:txBody>
      </p:sp>
      <p:sp>
        <p:nvSpPr>
          <p:cNvPr id="7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  <p:sp>
        <p:nvSpPr>
          <p:cNvPr id="2" name="Aşağı Ok 1"/>
          <p:cNvSpPr/>
          <p:nvPr/>
        </p:nvSpPr>
        <p:spPr>
          <a:xfrm>
            <a:off x="2226568" y="3359125"/>
            <a:ext cx="648072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2050" name="Picture 2" descr="show-dist-mythbust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377989"/>
            <a:ext cx="4284365" cy="31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etin kutusu 2"/>
          <p:cNvSpPr txBox="1"/>
          <p:nvPr/>
        </p:nvSpPr>
        <p:spPr>
          <a:xfrm>
            <a:off x="441243" y="6126162"/>
            <a:ext cx="3970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err="1" smtClean="0"/>
              <a:t>Kaynak</a:t>
            </a:r>
            <a:r>
              <a:rPr lang="en-GB" sz="1200" dirty="0" smtClean="0"/>
              <a:t>, </a:t>
            </a:r>
            <a:r>
              <a:rPr lang="en-GB" sz="1200" dirty="0" err="1" smtClean="0"/>
              <a:t>Mythbusters</a:t>
            </a:r>
            <a:r>
              <a:rPr lang="en-GB" sz="1200" dirty="0"/>
              <a:t> …: </a:t>
            </a:r>
            <a:r>
              <a:rPr lang="en-GB" sz="1200" dirty="0">
                <a:hlinkClick r:id="rId3"/>
              </a:rPr>
              <a:t>http://nerdbastards.com/2016/03/31/mythbusters-to-be-resurrected-with-reality-show-to-find-new-hosts</a:t>
            </a:r>
            <a:r>
              <a:rPr lang="en-GB" sz="1200" dirty="0" smtClean="0">
                <a:hlinkClick r:id="rId3"/>
              </a:rPr>
              <a:t>/</a:t>
            </a:r>
            <a:r>
              <a:rPr lang="en-GB" sz="1200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951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yapılmaması gerekenler (</a:t>
            </a:r>
            <a:r>
              <a:rPr lang="en-GB" dirty="0" smtClean="0"/>
              <a:t>5</a:t>
            </a:r>
            <a:r>
              <a:rPr lang="tr-TR" dirty="0" smtClean="0"/>
              <a:t>):</a:t>
            </a:r>
          </a:p>
          <a:p>
            <a:pPr lvl="1"/>
            <a:r>
              <a:rPr lang="en-GB" dirty="0" smtClean="0"/>
              <a:t>Ad hominem: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kişinin</a:t>
            </a:r>
            <a:r>
              <a:rPr lang="en-GB" dirty="0" smtClean="0"/>
              <a:t> </a:t>
            </a:r>
            <a:r>
              <a:rPr lang="en-GB" dirty="0" err="1" smtClean="0"/>
              <a:t>savunduğu</a:t>
            </a:r>
            <a:r>
              <a:rPr lang="en-GB" dirty="0" smtClean="0"/>
              <a:t> </a:t>
            </a:r>
            <a:r>
              <a:rPr lang="en-GB" dirty="0" err="1" smtClean="0"/>
              <a:t>görüşü</a:t>
            </a:r>
            <a:r>
              <a:rPr lang="en-GB" dirty="0" smtClean="0"/>
              <a:t> </a:t>
            </a:r>
            <a:r>
              <a:rPr lang="en-GB" dirty="0" err="1" smtClean="0"/>
              <a:t>çürütmek</a:t>
            </a:r>
            <a:r>
              <a:rPr lang="en-GB" dirty="0" smtClean="0"/>
              <a:t> </a:t>
            </a:r>
            <a:r>
              <a:rPr lang="en-GB" dirty="0" err="1" smtClean="0"/>
              <a:t>için</a:t>
            </a:r>
            <a:r>
              <a:rPr lang="en-GB" dirty="0" smtClean="0"/>
              <a:t> o </a:t>
            </a:r>
            <a:r>
              <a:rPr lang="en-GB" dirty="0" err="1" smtClean="0"/>
              <a:t>kişinin</a:t>
            </a:r>
            <a:r>
              <a:rPr lang="en-GB" dirty="0" smtClean="0"/>
              <a:t> </a:t>
            </a:r>
            <a:r>
              <a:rPr lang="en-GB" dirty="0" err="1" smtClean="0"/>
              <a:t>kişiliğine</a:t>
            </a:r>
            <a:r>
              <a:rPr lang="en-GB" dirty="0" smtClean="0"/>
              <a:t> </a:t>
            </a:r>
            <a:r>
              <a:rPr lang="en-GB" dirty="0" err="1" smtClean="0"/>
              <a:t>saldırmak</a:t>
            </a:r>
            <a:endParaRPr lang="en-GB" dirty="0" smtClean="0"/>
          </a:p>
        </p:txBody>
      </p:sp>
      <p:sp>
        <p:nvSpPr>
          <p:cNvPr id="9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  <p:pic>
        <p:nvPicPr>
          <p:cNvPr id="1026" name="Picture 2" descr="http://i.imgur.com/HuMb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140968"/>
            <a:ext cx="4608512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231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yapılmaması gerekenler (6):</a:t>
            </a:r>
          </a:p>
          <a:p>
            <a:pPr lvl="1"/>
            <a:r>
              <a:rPr lang="tr-TR" dirty="0" smtClean="0"/>
              <a:t>Kişisel saldırı, küfür ve hakaretler</a:t>
            </a:r>
          </a:p>
        </p:txBody>
      </p:sp>
      <p:sp>
        <p:nvSpPr>
          <p:cNvPr id="8" name="7 Metin kutusu"/>
          <p:cNvSpPr txBox="1"/>
          <p:nvPr/>
        </p:nvSpPr>
        <p:spPr>
          <a:xfrm>
            <a:off x="539552" y="6309320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Kaynak: </a:t>
            </a:r>
            <a:r>
              <a:rPr lang="tr-TR" dirty="0" smtClean="0">
                <a:hlinkClick r:id="rId2"/>
              </a:rPr>
              <a:t>http://correianfa.wikispaces.com/Home</a:t>
            </a:r>
            <a:endParaRPr lang="tr-TR" dirty="0"/>
          </a:p>
        </p:txBody>
      </p:sp>
      <p:pic>
        <p:nvPicPr>
          <p:cNvPr id="9" name="Picture 4" descr="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2895600"/>
            <a:ext cx="5867400" cy="344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yapılmaması gerekenler (7):</a:t>
            </a:r>
          </a:p>
          <a:p>
            <a:pPr lvl="1"/>
            <a:r>
              <a:rPr lang="tr-TR" dirty="0" smtClean="0"/>
              <a:t>Kulaktan kulağa bilgiler ya da söylentiler</a:t>
            </a:r>
          </a:p>
        </p:txBody>
      </p:sp>
      <p:sp>
        <p:nvSpPr>
          <p:cNvPr id="8" name="7 Metin kutusu"/>
          <p:cNvSpPr txBox="1"/>
          <p:nvPr/>
        </p:nvSpPr>
        <p:spPr>
          <a:xfrm>
            <a:off x="539552" y="6309320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Kaynak: </a:t>
            </a:r>
            <a:r>
              <a:rPr lang="tr-TR" dirty="0" smtClean="0">
                <a:hlinkClick r:id="rId2"/>
              </a:rPr>
              <a:t>http://correianfa.wikispaces.com/Home</a:t>
            </a:r>
            <a:endParaRPr lang="tr-TR" dirty="0"/>
          </a:p>
        </p:txBody>
      </p:sp>
      <p:pic>
        <p:nvPicPr>
          <p:cNvPr id="6" name="Picture 4" descr="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2636912"/>
            <a:ext cx="7054552" cy="3527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yapılmaması </a:t>
            </a:r>
            <a:r>
              <a:rPr lang="tr-TR" smtClean="0"/>
              <a:t>gerekenler (8):</a:t>
            </a:r>
            <a:endParaRPr lang="tr-TR" dirty="0" smtClean="0"/>
          </a:p>
          <a:p>
            <a:pPr lvl="1"/>
            <a:r>
              <a:rPr lang="tr-TR" dirty="0" smtClean="0"/>
              <a:t>Genellemeler</a:t>
            </a:r>
          </a:p>
        </p:txBody>
      </p:sp>
      <p:sp>
        <p:nvSpPr>
          <p:cNvPr id="8" name="7 Metin kutusu"/>
          <p:cNvSpPr txBox="1"/>
          <p:nvPr/>
        </p:nvSpPr>
        <p:spPr>
          <a:xfrm>
            <a:off x="539552" y="6309320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Kaynak: </a:t>
            </a:r>
            <a:r>
              <a:rPr lang="tr-TR" dirty="0" smtClean="0">
                <a:hlinkClick r:id="rId2"/>
              </a:rPr>
              <a:t>http://correianfa.wikispaces.com/Home</a:t>
            </a:r>
            <a:endParaRPr lang="tr-TR" dirty="0"/>
          </a:p>
        </p:txBody>
      </p:sp>
      <p:pic>
        <p:nvPicPr>
          <p:cNvPr id="7" name="Picture 5" descr="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2492896"/>
            <a:ext cx="5112568" cy="35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 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  <a:p>
            <a:pPr algn="ctr">
              <a:buNone/>
            </a:pPr>
            <a:r>
              <a:rPr lang="tr-TR" sz="5400" b="1" dirty="0" smtClean="0"/>
              <a:t>Biçim mi, içerik mi?</a:t>
            </a:r>
            <a:endParaRPr lang="tr-TR" sz="54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184639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8 Düz Ok Bağlayıcısı"/>
          <p:cNvCxnSpPr/>
          <p:nvPr/>
        </p:nvCxnSpPr>
        <p:spPr>
          <a:xfrm flipV="1">
            <a:off x="2267744" y="1916832"/>
            <a:ext cx="0" cy="35283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>
            <a:off x="2267744" y="5445224"/>
            <a:ext cx="42484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Yay"/>
          <p:cNvSpPr/>
          <p:nvPr/>
        </p:nvSpPr>
        <p:spPr>
          <a:xfrm rot="10968437">
            <a:off x="2919785" y="967877"/>
            <a:ext cx="4291017" cy="40866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2 Yay"/>
          <p:cNvSpPr/>
          <p:nvPr/>
        </p:nvSpPr>
        <p:spPr>
          <a:xfrm rot="10968437">
            <a:off x="3351833" y="651308"/>
            <a:ext cx="4291017" cy="40866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13 Yay"/>
          <p:cNvSpPr/>
          <p:nvPr/>
        </p:nvSpPr>
        <p:spPr>
          <a:xfrm rot="10968437">
            <a:off x="3805406" y="319805"/>
            <a:ext cx="4291017" cy="40866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14 Metin kutusu"/>
          <p:cNvSpPr txBox="1"/>
          <p:nvPr/>
        </p:nvSpPr>
        <p:spPr>
          <a:xfrm>
            <a:off x="6183438" y="5517232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İçerik</a:t>
            </a:r>
            <a:endParaRPr lang="tr-TR" dirty="0"/>
          </a:p>
        </p:txBody>
      </p:sp>
      <p:sp>
        <p:nvSpPr>
          <p:cNvPr id="16" name="15 Metin kutusu"/>
          <p:cNvSpPr txBox="1"/>
          <p:nvPr/>
        </p:nvSpPr>
        <p:spPr>
          <a:xfrm rot="5400000">
            <a:off x="1662256" y="179294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Biçim</a:t>
            </a:r>
            <a:endParaRPr lang="tr-TR" dirty="0"/>
          </a:p>
        </p:txBody>
      </p:sp>
      <p:sp>
        <p:nvSpPr>
          <p:cNvPr id="17" name="16 Metin kutusu"/>
          <p:cNvSpPr txBox="1"/>
          <p:nvPr/>
        </p:nvSpPr>
        <p:spPr>
          <a:xfrm>
            <a:off x="5940152" y="4232121"/>
            <a:ext cx="1236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smtClean="0"/>
              <a:t>Eş-anlam eğrisi 3</a:t>
            </a:r>
            <a:endParaRPr lang="tr-TR" sz="1200" dirty="0"/>
          </a:p>
        </p:txBody>
      </p:sp>
      <p:sp>
        <p:nvSpPr>
          <p:cNvPr id="18" name="17 Metin kutusu"/>
          <p:cNvSpPr txBox="1"/>
          <p:nvPr/>
        </p:nvSpPr>
        <p:spPr>
          <a:xfrm>
            <a:off x="5436096" y="4592161"/>
            <a:ext cx="1236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smtClean="0"/>
              <a:t>Eş-anlam eğrisi 2</a:t>
            </a:r>
            <a:endParaRPr lang="tr-TR" sz="1200" dirty="0"/>
          </a:p>
        </p:txBody>
      </p:sp>
      <p:sp>
        <p:nvSpPr>
          <p:cNvPr id="19" name="18 Metin kutusu"/>
          <p:cNvSpPr txBox="1"/>
          <p:nvPr/>
        </p:nvSpPr>
        <p:spPr>
          <a:xfrm>
            <a:off x="4991948" y="4952201"/>
            <a:ext cx="1236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smtClean="0"/>
              <a:t>Eş-anlam eğrisi 1</a:t>
            </a:r>
            <a:endParaRPr lang="tr-TR" sz="1200" dirty="0"/>
          </a:p>
        </p:txBody>
      </p:sp>
      <p:cxnSp>
        <p:nvCxnSpPr>
          <p:cNvPr id="21" name="20 Düz Bağlayıcı"/>
          <p:cNvCxnSpPr/>
          <p:nvPr/>
        </p:nvCxnSpPr>
        <p:spPr>
          <a:xfrm>
            <a:off x="2267744" y="2708920"/>
            <a:ext cx="1944216" cy="2736304"/>
          </a:xfrm>
          <a:prstGeom prst="line">
            <a:avLst/>
          </a:prstGeom>
          <a:ln w="254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Düz Ok Bağlayıcısı"/>
          <p:cNvCxnSpPr/>
          <p:nvPr/>
        </p:nvCxnSpPr>
        <p:spPr>
          <a:xfrm flipH="1">
            <a:off x="1475656" y="3140968"/>
            <a:ext cx="1152128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Metin kutusu"/>
          <p:cNvSpPr txBox="1"/>
          <p:nvPr/>
        </p:nvSpPr>
        <p:spPr>
          <a:xfrm>
            <a:off x="611560" y="4149080"/>
            <a:ext cx="11521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/>
              <a:t>Fikri kısıtlar eğrisi 1</a:t>
            </a:r>
            <a:endParaRPr lang="tr-TR" sz="1400" dirty="0"/>
          </a:p>
        </p:txBody>
      </p:sp>
      <p:cxnSp>
        <p:nvCxnSpPr>
          <p:cNvPr id="26" name="25 Düz Bağlayıcı"/>
          <p:cNvCxnSpPr/>
          <p:nvPr/>
        </p:nvCxnSpPr>
        <p:spPr>
          <a:xfrm>
            <a:off x="2267744" y="2420888"/>
            <a:ext cx="3024336" cy="302433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Düz Ok Bağlayıcısı"/>
          <p:cNvCxnSpPr/>
          <p:nvPr/>
        </p:nvCxnSpPr>
        <p:spPr>
          <a:xfrm>
            <a:off x="3419872" y="3573016"/>
            <a:ext cx="360040" cy="2520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Metin kutusu"/>
          <p:cNvSpPr txBox="1"/>
          <p:nvPr/>
        </p:nvSpPr>
        <p:spPr>
          <a:xfrm>
            <a:off x="3563888" y="6093296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/>
              <a:t>Fikri kısıtlar eğrisi 2</a:t>
            </a:r>
            <a:endParaRPr lang="tr-TR" sz="1400" dirty="0"/>
          </a:p>
        </p:txBody>
      </p:sp>
      <p:sp>
        <p:nvSpPr>
          <p:cNvPr id="37" name="36 Metin kutusu"/>
          <p:cNvSpPr txBox="1"/>
          <p:nvPr/>
        </p:nvSpPr>
        <p:spPr>
          <a:xfrm>
            <a:off x="5076056" y="1916832"/>
            <a:ext cx="3800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Basitleştirilmiş Bilgi Üretim Fonksiyonu</a:t>
            </a:r>
          </a:p>
          <a:p>
            <a:r>
              <a:rPr lang="tr-TR" dirty="0" smtClean="0"/>
              <a:t>	Anlam = f (biçim, içerik)</a:t>
            </a:r>
            <a:endParaRPr lang="tr-TR" dirty="0"/>
          </a:p>
        </p:txBody>
      </p:sp>
      <p:sp>
        <p:nvSpPr>
          <p:cNvPr id="25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14350"/>
            <a:r>
              <a:rPr lang="tr-TR" b="1" dirty="0" err="1" smtClean="0"/>
              <a:t>Speech</a:t>
            </a:r>
            <a:r>
              <a:rPr lang="tr-TR" b="1" dirty="0" smtClean="0"/>
              <a:t> </a:t>
            </a:r>
            <a:r>
              <a:rPr lang="tr-TR" b="1" dirty="0" err="1" smtClean="0"/>
              <a:t>act</a:t>
            </a:r>
            <a:r>
              <a:rPr lang="tr-TR" dirty="0" smtClean="0"/>
              <a:t>: bir </a:t>
            </a:r>
            <a:r>
              <a:rPr lang="tr-TR" i="1" dirty="0" smtClean="0"/>
              <a:t>performans</a:t>
            </a:r>
            <a:r>
              <a:rPr lang="tr-TR" dirty="0" smtClean="0"/>
              <a:t> olarak konuşma ve yazma</a:t>
            </a:r>
          </a:p>
          <a:p>
            <a:pPr marL="571500" indent="-514350"/>
            <a:r>
              <a:rPr lang="tr-TR" b="1" dirty="0" smtClean="0"/>
              <a:t>Retorik / söylem</a:t>
            </a:r>
            <a:r>
              <a:rPr lang="tr-TR" dirty="0" smtClean="0"/>
              <a:t>: bir </a:t>
            </a:r>
            <a:r>
              <a:rPr lang="tr-TR" i="1" dirty="0" smtClean="0"/>
              <a:t>ikna</a:t>
            </a:r>
            <a:r>
              <a:rPr lang="tr-TR" dirty="0" smtClean="0"/>
              <a:t> çabası olarak konuşma ve yazma</a:t>
            </a:r>
          </a:p>
          <a:p>
            <a:pPr marL="571500" indent="-514350"/>
            <a:r>
              <a:rPr lang="tr-TR" b="1" dirty="0" err="1" smtClean="0"/>
              <a:t>Sprachethik</a:t>
            </a:r>
            <a:r>
              <a:rPr lang="tr-TR" b="1" dirty="0" smtClean="0"/>
              <a:t> / </a:t>
            </a:r>
            <a:r>
              <a:rPr lang="tr-TR" b="1" dirty="0" err="1" smtClean="0"/>
              <a:t>Speech</a:t>
            </a:r>
            <a:r>
              <a:rPr lang="tr-TR" b="1" dirty="0" smtClean="0"/>
              <a:t> </a:t>
            </a:r>
            <a:r>
              <a:rPr lang="tr-TR" b="1" dirty="0" err="1" smtClean="0"/>
              <a:t>ethics</a:t>
            </a:r>
            <a:r>
              <a:rPr lang="tr-TR" dirty="0" smtClean="0"/>
              <a:t>: bir </a:t>
            </a:r>
            <a:r>
              <a:rPr lang="tr-TR" i="1" dirty="0" smtClean="0"/>
              <a:t>ahlak</a:t>
            </a:r>
            <a:r>
              <a:rPr lang="tr-TR" dirty="0" smtClean="0"/>
              <a:t> konusu olarak konuşma ve yazma</a:t>
            </a:r>
          </a:p>
          <a:p>
            <a:pPr marL="571500" indent="-514350"/>
            <a:endParaRPr lang="tr-TR" dirty="0" smtClean="0"/>
          </a:p>
        </p:txBody>
      </p:sp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Konuşma (ve yazma) ahlâkına neden ihtiyaç duyarız?</a:t>
            </a:r>
          </a:p>
          <a:p>
            <a:pPr lvl="1"/>
            <a:r>
              <a:rPr lang="tr-TR" dirty="0" smtClean="0"/>
              <a:t>Otorite olmak ve saygınlık kazanmak</a:t>
            </a:r>
          </a:p>
          <a:p>
            <a:pPr lvl="1"/>
            <a:r>
              <a:rPr lang="tr-TR" dirty="0" smtClean="0"/>
              <a:t>Otoritemizi ve saygınlığımızı korumak için</a:t>
            </a:r>
          </a:p>
          <a:p>
            <a:pPr lvl="1"/>
            <a:endParaRPr lang="tr-TR" dirty="0"/>
          </a:p>
          <a:p>
            <a:pPr>
              <a:buNone/>
            </a:pPr>
            <a:r>
              <a:rPr lang="tr-TR" dirty="0" smtClean="0"/>
              <a:t>Otorite: </a:t>
            </a:r>
            <a:r>
              <a:rPr lang="tr-TR" i="1" dirty="0" err="1" smtClean="0"/>
              <a:t>author</a:t>
            </a:r>
            <a:r>
              <a:rPr lang="tr-TR" i="1" dirty="0" smtClean="0"/>
              <a:t> + </a:t>
            </a:r>
            <a:r>
              <a:rPr lang="tr-TR" dirty="0" err="1" smtClean="0"/>
              <a:t>ity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Saygınlık: </a:t>
            </a:r>
            <a:r>
              <a:rPr lang="tr-TR" i="1" dirty="0" err="1" smtClean="0"/>
              <a:t>credibility</a:t>
            </a:r>
            <a:endParaRPr lang="tr-TR" i="1" dirty="0" smtClean="0"/>
          </a:p>
          <a:p>
            <a:pPr lvl="1"/>
            <a:endParaRPr lang="tr-TR" dirty="0" smtClean="0"/>
          </a:p>
        </p:txBody>
      </p:sp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Niçin konuşuruz ve yazı yazarız?</a:t>
            </a:r>
          </a:p>
          <a:p>
            <a:pPr lvl="1"/>
            <a:r>
              <a:rPr lang="tr-TR" dirty="0" smtClean="0"/>
              <a:t>Pragmatik amaçlar için</a:t>
            </a:r>
          </a:p>
          <a:p>
            <a:pPr lvl="2"/>
            <a:r>
              <a:rPr lang="tr-TR" dirty="0" smtClean="0"/>
              <a:t>Köprü yapmak, kansere tedaviler bulmak</a:t>
            </a:r>
          </a:p>
        </p:txBody>
      </p:sp>
      <p:sp>
        <p:nvSpPr>
          <p:cNvPr id="6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Niçin konuşuruz ve yazı yazarız?</a:t>
            </a:r>
          </a:p>
          <a:p>
            <a:pPr lvl="1"/>
            <a:r>
              <a:rPr lang="tr-TR" dirty="0" smtClean="0"/>
              <a:t>Alışkanlık ve içgüdü olarak araştırma merakı</a:t>
            </a:r>
          </a:p>
          <a:p>
            <a:pPr lvl="2"/>
            <a:r>
              <a:rPr lang="tr-TR" i="1" dirty="0" err="1" smtClean="0"/>
              <a:t>Idle</a:t>
            </a:r>
            <a:r>
              <a:rPr lang="tr-TR" i="1" dirty="0" smtClean="0"/>
              <a:t> </a:t>
            </a:r>
            <a:r>
              <a:rPr lang="tr-TR" i="1" dirty="0" err="1" smtClean="0"/>
              <a:t>curiosity</a:t>
            </a:r>
            <a:endParaRPr lang="tr-TR" i="1" dirty="0" smtClean="0"/>
          </a:p>
        </p:txBody>
      </p:sp>
      <p:pic>
        <p:nvPicPr>
          <p:cNvPr id="35842" name="Picture 2" descr="C:\Users\samsung\Desktop\untitled-4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2564904"/>
            <a:ext cx="3050282" cy="3733966"/>
          </a:xfrm>
          <a:prstGeom prst="rect">
            <a:avLst/>
          </a:prstGeom>
          <a:noFill/>
        </p:spPr>
      </p:pic>
      <p:sp>
        <p:nvSpPr>
          <p:cNvPr id="7" name="6 Metin kutusu"/>
          <p:cNvSpPr txBox="1"/>
          <p:nvPr/>
        </p:nvSpPr>
        <p:spPr>
          <a:xfrm>
            <a:off x="539552" y="6300028"/>
            <a:ext cx="6608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Kaynak: </a:t>
            </a:r>
            <a:r>
              <a:rPr lang="tr-TR" dirty="0" smtClean="0">
                <a:hlinkClick r:id="rId3"/>
              </a:rPr>
              <a:t>http://feelozof.files.wordpress.com/2008/11/untitled-41.jpg</a:t>
            </a:r>
            <a:endParaRPr lang="tr-TR" dirty="0"/>
          </a:p>
        </p:txBody>
      </p:sp>
      <p:sp>
        <p:nvSpPr>
          <p:cNvPr id="8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Konuşma ahlâkı - </a:t>
            </a:r>
            <a:r>
              <a:rPr lang="tr-TR" sz="3600" b="1" i="1" dirty="0" err="1" smtClean="0"/>
              <a:t>speech</a:t>
            </a:r>
            <a:r>
              <a:rPr lang="tr-TR" sz="3600" b="1" i="1" dirty="0" smtClean="0"/>
              <a:t> </a:t>
            </a:r>
            <a:r>
              <a:rPr lang="tr-TR" sz="3600" b="1" i="1" dirty="0" err="1" smtClean="0"/>
              <a:t>ethics</a:t>
            </a:r>
            <a:r>
              <a:rPr lang="tr-TR" sz="3600" b="1" i="1" dirty="0" smtClean="0"/>
              <a:t/>
            </a:r>
            <a:br>
              <a:rPr lang="tr-TR" sz="3600" b="1" i="1" dirty="0" smtClean="0"/>
            </a:br>
            <a:r>
              <a:rPr lang="tr-TR" sz="2000" i="1" dirty="0" smtClean="0"/>
              <a:t>AÜ SBF İktisat Bölümü Araştırma Yöntemleri ve Etiği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</TotalTime>
  <Words>1066</Words>
  <Application>Microsoft Office PowerPoint</Application>
  <PresentationFormat>On-screen Show (4:3)</PresentationFormat>
  <Paragraphs>211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Arial</vt:lpstr>
      <vt:lpstr>Calibri</vt:lpstr>
      <vt:lpstr>Wingdings</vt:lpstr>
      <vt:lpstr>Ofis Teması</vt:lpstr>
      <vt:lpstr>Konuşma ve yazma ahlâkı neleri kapsar?</vt:lpstr>
      <vt:lpstr>Konuşma ve yazma ahlâkı neleri kapsar?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</vt:lpstr>
      <vt:lpstr>Konuşma ahlâkı - speech ethics AÜ SBF İktisat Bölümü Araştırma Yöntemleri ve Etiği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Nasıl konuşma yapmalı? Nasıl yazı yazmalı? AÜ SBF İktisat Bölümü Araştırma Yöntemleri ve Etiği</dc:title>
  <dc:creator>samsung</dc:creator>
  <cp:lastModifiedBy>Altug Yalcintas</cp:lastModifiedBy>
  <cp:revision>73</cp:revision>
  <dcterms:created xsi:type="dcterms:W3CDTF">2013-12-20T12:54:05Z</dcterms:created>
  <dcterms:modified xsi:type="dcterms:W3CDTF">2019-04-02T12:28:32Z</dcterms:modified>
</cp:coreProperties>
</file>