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58" r:id="rId19"/>
    <p:sldId id="259" r:id="rId20"/>
    <p:sldId id="260" r:id="rId21"/>
    <p:sldId id="261"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1AD3C40-5107-4D82-90AD-AD3DA1C29CB2}"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1671924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AD3C40-5107-4D82-90AD-AD3DA1C29CB2}"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49018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AD3C40-5107-4D82-90AD-AD3DA1C29CB2}"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154638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AD3C40-5107-4D82-90AD-AD3DA1C29CB2}"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2317002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1AD3C40-5107-4D82-90AD-AD3DA1C29CB2}"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190926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1AD3C40-5107-4D82-90AD-AD3DA1C29CB2}"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103945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1AD3C40-5107-4D82-90AD-AD3DA1C29CB2}" type="datetimeFigureOut">
              <a:rPr lang="tr-TR" smtClean="0"/>
              <a:t>15.11.2017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2522056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1AD3C40-5107-4D82-90AD-AD3DA1C29CB2}" type="datetimeFigureOut">
              <a:rPr lang="tr-TR" smtClean="0"/>
              <a:t>15.11.2017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2467697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1AD3C40-5107-4D82-90AD-AD3DA1C29CB2}" type="datetimeFigureOut">
              <a:rPr lang="tr-TR" smtClean="0"/>
              <a:t>15.11.2017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2691726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1AD3C40-5107-4D82-90AD-AD3DA1C29CB2}"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1243703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1AD3C40-5107-4D82-90AD-AD3DA1C29CB2}"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9DBBAE4-70AB-438F-B276-EEF071D4DB21}" type="slidenum">
              <a:rPr lang="tr-TR" smtClean="0"/>
              <a:t>‹#›</a:t>
            </a:fld>
            <a:endParaRPr lang="tr-TR"/>
          </a:p>
        </p:txBody>
      </p:sp>
    </p:spTree>
    <p:extLst>
      <p:ext uri="{BB962C8B-B14F-4D97-AF65-F5344CB8AC3E}">
        <p14:creationId xmlns:p14="http://schemas.microsoft.com/office/powerpoint/2010/main" val="268597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D3C40-5107-4D82-90AD-AD3DA1C29CB2}" type="datetimeFigureOut">
              <a:rPr lang="tr-TR" smtClean="0"/>
              <a:t>15.11.2017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BBAE4-70AB-438F-B276-EEF071D4DB21}" type="slidenum">
              <a:rPr lang="tr-TR" smtClean="0"/>
              <a:t>‹#›</a:t>
            </a:fld>
            <a:endParaRPr lang="tr-TR"/>
          </a:p>
        </p:txBody>
      </p:sp>
    </p:spTree>
    <p:extLst>
      <p:ext uri="{BB962C8B-B14F-4D97-AF65-F5344CB8AC3E}">
        <p14:creationId xmlns:p14="http://schemas.microsoft.com/office/powerpoint/2010/main" val="2020542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Nitel </a:t>
            </a:r>
            <a:r>
              <a:rPr lang="tr-TR" smtClean="0"/>
              <a:t>Araştırma Desenleri</a:t>
            </a:r>
            <a:endParaRPr lang="tr-T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745708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Araştırma sorusu da alanda kurulur, görüşmeciler alanda tespit edilir. Hangi konuya odaklanacağımız, hangi soruları soracağımız ve işleyiş alanda belirlenir. Genel-üst bir temayla alana inilir.</a:t>
            </a:r>
          </a:p>
          <a:p>
            <a:r>
              <a:rPr lang="en-US" dirty="0"/>
              <a:t>Temel amaç betimlemek değil bir kuram ya da kuramsal bir model oluşturmak</a:t>
            </a:r>
            <a:r>
              <a:rPr lang="tr-TR" dirty="0"/>
              <a:t>tır.</a:t>
            </a:r>
          </a:p>
          <a:p>
            <a:r>
              <a:rPr lang="en-US" dirty="0"/>
              <a:t>Algı tutum değil</a:t>
            </a:r>
            <a:r>
              <a:rPr lang="tr-TR" dirty="0"/>
              <a:t>,</a:t>
            </a:r>
            <a:r>
              <a:rPr lang="en-US" dirty="0"/>
              <a:t> deneyim sor</a:t>
            </a:r>
            <a:r>
              <a:rPr lang="tr-TR" dirty="0"/>
              <a:t>ulur.</a:t>
            </a:r>
          </a:p>
          <a:p>
            <a:endParaRPr lang="tr-TR" dirty="0"/>
          </a:p>
        </p:txBody>
      </p:sp>
    </p:spTree>
    <p:extLst>
      <p:ext uri="{BB962C8B-B14F-4D97-AF65-F5344CB8AC3E}">
        <p14:creationId xmlns:p14="http://schemas.microsoft.com/office/powerpoint/2010/main" val="358313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en-US" dirty="0"/>
              <a:t>Analiz:</a:t>
            </a:r>
            <a:endParaRPr lang="tr-TR" dirty="0"/>
          </a:p>
          <a:p>
            <a:pPr lvl="0"/>
            <a:r>
              <a:rPr lang="en-US" dirty="0"/>
              <a:t>Açık kodlama- metindeki herşey analize tabiidir. Tek tek kelime kelime satır satır kodlanır </a:t>
            </a:r>
            <a:endParaRPr lang="tr-TR" dirty="0"/>
          </a:p>
          <a:p>
            <a:pPr lvl="0"/>
            <a:r>
              <a:rPr lang="en-US" dirty="0"/>
              <a:t>Eksen kodlama- eksenler </a:t>
            </a:r>
            <a:r>
              <a:rPr lang="en-US" dirty="0" smtClean="0"/>
              <a:t>oluşturulu</a:t>
            </a:r>
            <a:r>
              <a:rPr lang="tr-TR" dirty="0" smtClean="0"/>
              <a:t>r</a:t>
            </a:r>
            <a:r>
              <a:rPr lang="en-US" dirty="0" smtClean="0"/>
              <a:t>/açık </a:t>
            </a:r>
            <a:r>
              <a:rPr lang="en-US" dirty="0"/>
              <a:t>kodlamaların bir araya getirilmesi </a:t>
            </a:r>
            <a:endParaRPr lang="tr-TR" dirty="0"/>
          </a:p>
          <a:p>
            <a:pPr lvl="0"/>
            <a:r>
              <a:rPr lang="en-US" dirty="0"/>
              <a:t>Seçici kodlama- eksenlerin bazıları bir araya getirilerek bir takım tezler, hipotezler kurulur. </a:t>
            </a:r>
            <a:endParaRPr lang="tr-TR" dirty="0"/>
          </a:p>
          <a:p>
            <a:pPr lvl="0"/>
            <a:r>
              <a:rPr lang="en-US" dirty="0"/>
              <a:t>Conditional matrix- sosyal, ekonomik, tarihi meselelerin çalıştığımız durumu/fenomeni/kavramı/ olayı nasıl etkilediğini anlatırız. </a:t>
            </a:r>
            <a:endParaRPr lang="tr-TR" dirty="0"/>
          </a:p>
        </p:txBody>
      </p:sp>
    </p:spTree>
    <p:extLst>
      <p:ext uri="{BB962C8B-B14F-4D97-AF65-F5344CB8AC3E}">
        <p14:creationId xmlns:p14="http://schemas.microsoft.com/office/powerpoint/2010/main" val="3512440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14400"/>
            <a:ext cx="10515600" cy="5262563"/>
          </a:xfrm>
        </p:spPr>
        <p:txBody>
          <a:bodyPr>
            <a:normAutofit/>
          </a:bodyPr>
          <a:lstStyle/>
          <a:p>
            <a:pPr marL="0" indent="0">
              <a:buNone/>
            </a:pPr>
            <a:r>
              <a:rPr lang="en-US" b="1" dirty="0"/>
              <a:t>Örnek araştırma soruları:</a:t>
            </a:r>
            <a:endParaRPr lang="tr-TR" dirty="0"/>
          </a:p>
          <a:p>
            <a:pPr marL="0" indent="0">
              <a:buNone/>
            </a:pPr>
            <a:r>
              <a:rPr lang="en-US" dirty="0" err="1"/>
              <a:t>Gömülü</a:t>
            </a:r>
            <a:r>
              <a:rPr lang="en-US" dirty="0"/>
              <a:t> </a:t>
            </a:r>
            <a:r>
              <a:rPr lang="en-US" dirty="0" err="1"/>
              <a:t>kuramın</a:t>
            </a:r>
            <a:r>
              <a:rPr lang="en-US" dirty="0"/>
              <a:t> </a:t>
            </a:r>
            <a:r>
              <a:rPr lang="en-US" dirty="0" err="1"/>
              <a:t>araştırma</a:t>
            </a:r>
            <a:r>
              <a:rPr lang="en-US" dirty="0"/>
              <a:t> </a:t>
            </a:r>
            <a:r>
              <a:rPr lang="en-US" dirty="0" err="1"/>
              <a:t>soruları</a:t>
            </a:r>
            <a:r>
              <a:rPr lang="en-US" dirty="0"/>
              <a:t>, </a:t>
            </a:r>
            <a:r>
              <a:rPr lang="en-US" dirty="0" err="1"/>
              <a:t>araştırmanın</a:t>
            </a:r>
            <a:r>
              <a:rPr lang="en-US" dirty="0"/>
              <a:t> </a:t>
            </a:r>
            <a:r>
              <a:rPr lang="en-US" dirty="0" err="1"/>
              <a:t>başlangıcında</a:t>
            </a:r>
            <a:r>
              <a:rPr lang="en-US" dirty="0"/>
              <a:t> </a:t>
            </a:r>
            <a:r>
              <a:rPr lang="en-US" dirty="0" err="1"/>
              <a:t>oldukça</a:t>
            </a:r>
            <a:r>
              <a:rPr lang="en-US" dirty="0"/>
              <a:t> </a:t>
            </a:r>
            <a:r>
              <a:rPr lang="en-US" dirty="0" err="1"/>
              <a:t>geniş</a:t>
            </a:r>
            <a:r>
              <a:rPr lang="en-US" dirty="0"/>
              <a:t> </a:t>
            </a:r>
            <a:r>
              <a:rPr lang="en-US" dirty="0" err="1"/>
              <a:t>biçimde</a:t>
            </a:r>
            <a:r>
              <a:rPr lang="en-US" dirty="0"/>
              <a:t> </a:t>
            </a:r>
            <a:r>
              <a:rPr lang="en-US" dirty="0" err="1"/>
              <a:t>ifade</a:t>
            </a:r>
            <a:r>
              <a:rPr lang="en-US" dirty="0"/>
              <a:t> </a:t>
            </a:r>
            <a:r>
              <a:rPr lang="en-US" dirty="0" err="1"/>
              <a:t>edilir.Araştırma</a:t>
            </a:r>
            <a:r>
              <a:rPr lang="en-US" dirty="0"/>
              <a:t> </a:t>
            </a:r>
            <a:r>
              <a:rPr lang="en-US" dirty="0" err="1"/>
              <a:t>ilerledikçe</a:t>
            </a:r>
            <a:r>
              <a:rPr lang="en-US" dirty="0"/>
              <a:t> </a:t>
            </a:r>
            <a:r>
              <a:rPr lang="en-US" dirty="0" err="1"/>
              <a:t>sorular</a:t>
            </a:r>
            <a:r>
              <a:rPr lang="en-US" dirty="0"/>
              <a:t> </a:t>
            </a:r>
            <a:r>
              <a:rPr lang="en-US" dirty="0" err="1"/>
              <a:t>giderek</a:t>
            </a:r>
            <a:r>
              <a:rPr lang="en-US" dirty="0"/>
              <a:t> </a:t>
            </a:r>
            <a:r>
              <a:rPr lang="en-US" dirty="0" err="1"/>
              <a:t>özelleşir</a:t>
            </a:r>
            <a:r>
              <a:rPr lang="en-US" dirty="0"/>
              <a:t> </a:t>
            </a:r>
            <a:r>
              <a:rPr lang="en-US" dirty="0" err="1"/>
              <a:t>ve</a:t>
            </a:r>
            <a:r>
              <a:rPr lang="en-US" dirty="0"/>
              <a:t> </a:t>
            </a:r>
            <a:r>
              <a:rPr lang="en-US" dirty="0" err="1"/>
              <a:t>odaklanır</a:t>
            </a:r>
            <a:r>
              <a:rPr lang="en-US" dirty="0"/>
              <a:t>.</a:t>
            </a:r>
            <a:endParaRPr lang="tr-TR" dirty="0"/>
          </a:p>
          <a:p>
            <a:r>
              <a:rPr lang="en-US" dirty="0" err="1"/>
              <a:t>Toplumsal</a:t>
            </a:r>
            <a:r>
              <a:rPr lang="en-US" dirty="0"/>
              <a:t> </a:t>
            </a:r>
            <a:r>
              <a:rPr lang="en-US" dirty="0" err="1"/>
              <a:t>cinsiyet</a:t>
            </a:r>
            <a:r>
              <a:rPr lang="en-US" dirty="0"/>
              <a:t> </a:t>
            </a:r>
            <a:r>
              <a:rPr lang="en-US" dirty="0" err="1"/>
              <a:t>ilişkileri</a:t>
            </a:r>
            <a:r>
              <a:rPr lang="en-US" dirty="0"/>
              <a:t> </a:t>
            </a:r>
            <a:r>
              <a:rPr lang="en-US" dirty="0" err="1"/>
              <a:t>ile</a:t>
            </a:r>
            <a:r>
              <a:rPr lang="en-US" dirty="0"/>
              <a:t> </a:t>
            </a:r>
            <a:r>
              <a:rPr lang="en-US" dirty="0" err="1"/>
              <a:t>okul</a:t>
            </a:r>
            <a:r>
              <a:rPr lang="en-US" dirty="0"/>
              <a:t> </a:t>
            </a:r>
            <a:r>
              <a:rPr lang="en-US" dirty="0" err="1"/>
              <a:t>kültürünün</a:t>
            </a:r>
            <a:r>
              <a:rPr lang="en-US" dirty="0"/>
              <a:t> </a:t>
            </a:r>
            <a:r>
              <a:rPr lang="en-US" dirty="0" err="1"/>
              <a:t>etkileşimi</a:t>
            </a:r>
            <a:r>
              <a:rPr lang="en-US" dirty="0"/>
              <a:t> </a:t>
            </a:r>
            <a:r>
              <a:rPr lang="en-US" dirty="0" err="1"/>
              <a:t>nasıldır</a:t>
            </a:r>
            <a:r>
              <a:rPr lang="en-US" dirty="0"/>
              <a:t>?</a:t>
            </a:r>
            <a:endParaRPr lang="tr-TR" dirty="0"/>
          </a:p>
          <a:p>
            <a:r>
              <a:rPr lang="en-US" dirty="0" err="1"/>
              <a:t>Ailelerinde</a:t>
            </a:r>
            <a:r>
              <a:rPr lang="en-US" dirty="0"/>
              <a:t> ilk </a:t>
            </a:r>
            <a:r>
              <a:rPr lang="en-US" dirty="0" err="1"/>
              <a:t>kez</a:t>
            </a:r>
            <a:r>
              <a:rPr lang="en-US" dirty="0"/>
              <a:t> </a:t>
            </a:r>
            <a:r>
              <a:rPr lang="en-US" dirty="0" err="1"/>
              <a:t>üniversiteye</a:t>
            </a:r>
            <a:r>
              <a:rPr lang="en-US" dirty="0"/>
              <a:t> </a:t>
            </a:r>
            <a:r>
              <a:rPr lang="en-US" dirty="0" err="1"/>
              <a:t>giden</a:t>
            </a:r>
            <a:r>
              <a:rPr lang="en-US" dirty="0"/>
              <a:t> </a:t>
            </a:r>
            <a:r>
              <a:rPr lang="en-US" dirty="0" err="1"/>
              <a:t>öğrencilerin</a:t>
            </a:r>
            <a:r>
              <a:rPr lang="en-US" dirty="0"/>
              <a:t>, </a:t>
            </a:r>
            <a:r>
              <a:rPr lang="en-US" dirty="0" err="1"/>
              <a:t>okul</a:t>
            </a:r>
            <a:r>
              <a:rPr lang="en-US" dirty="0"/>
              <a:t> </a:t>
            </a:r>
            <a:r>
              <a:rPr lang="en-US" dirty="0" err="1"/>
              <a:t>deneyimleri</a:t>
            </a:r>
            <a:r>
              <a:rPr lang="en-US" dirty="0"/>
              <a:t> </a:t>
            </a:r>
            <a:r>
              <a:rPr lang="en-US" dirty="0" err="1"/>
              <a:t>nelerdir</a:t>
            </a:r>
            <a:r>
              <a:rPr lang="en-US" dirty="0"/>
              <a:t>?</a:t>
            </a:r>
            <a:endParaRPr lang="tr-TR" dirty="0"/>
          </a:p>
          <a:p>
            <a:r>
              <a:rPr lang="en-US" dirty="0" err="1"/>
              <a:t>Haylaz</a:t>
            </a:r>
            <a:r>
              <a:rPr lang="en-US" dirty="0"/>
              <a:t> </a:t>
            </a:r>
            <a:r>
              <a:rPr lang="en-US" dirty="0" err="1"/>
              <a:t>olarak</a:t>
            </a:r>
            <a:r>
              <a:rPr lang="en-US" dirty="0"/>
              <a:t> Kabul </a:t>
            </a:r>
            <a:r>
              <a:rPr lang="en-US" dirty="0" err="1"/>
              <a:t>edilen</a:t>
            </a:r>
            <a:r>
              <a:rPr lang="en-US" dirty="0"/>
              <a:t> </a:t>
            </a:r>
            <a:r>
              <a:rPr lang="en-US" dirty="0" err="1"/>
              <a:t>öğrencilerin</a:t>
            </a:r>
            <a:r>
              <a:rPr lang="en-US" dirty="0"/>
              <a:t> </a:t>
            </a:r>
            <a:r>
              <a:rPr lang="en-US" dirty="0" err="1"/>
              <a:t>okulda</a:t>
            </a:r>
            <a:r>
              <a:rPr lang="en-US" dirty="0"/>
              <a:t> </a:t>
            </a:r>
            <a:r>
              <a:rPr lang="en-US" dirty="0" err="1"/>
              <a:t>yaşadıkları</a:t>
            </a:r>
            <a:r>
              <a:rPr lang="en-US" dirty="0"/>
              <a:t> </a:t>
            </a:r>
            <a:r>
              <a:rPr lang="en-US" dirty="0" err="1"/>
              <a:t>deneyimleri</a:t>
            </a:r>
            <a:r>
              <a:rPr lang="en-US" dirty="0"/>
              <a:t> </a:t>
            </a:r>
            <a:r>
              <a:rPr lang="en-US" dirty="0" err="1"/>
              <a:t>nelerdir</a:t>
            </a:r>
            <a:r>
              <a:rPr lang="en-US" dirty="0"/>
              <a:t>?</a:t>
            </a:r>
            <a:endParaRPr lang="tr-TR" dirty="0"/>
          </a:p>
          <a:p>
            <a:r>
              <a:rPr lang="en-US" dirty="0" err="1"/>
              <a:t>Öğretmenlerin</a:t>
            </a:r>
            <a:r>
              <a:rPr lang="en-US" dirty="0"/>
              <a:t> </a:t>
            </a:r>
            <a:r>
              <a:rPr lang="en-US" dirty="0" err="1"/>
              <a:t>okul</a:t>
            </a:r>
            <a:r>
              <a:rPr lang="en-US" dirty="0"/>
              <a:t> </a:t>
            </a:r>
            <a:r>
              <a:rPr lang="en-US" dirty="0" err="1"/>
              <a:t>yönetimi</a:t>
            </a:r>
            <a:r>
              <a:rPr lang="en-US" dirty="0"/>
              <a:t> </a:t>
            </a:r>
            <a:r>
              <a:rPr lang="en-US" dirty="0" err="1"/>
              <a:t>ile</a:t>
            </a:r>
            <a:r>
              <a:rPr lang="en-US" dirty="0"/>
              <a:t> </a:t>
            </a:r>
            <a:r>
              <a:rPr lang="en-US" dirty="0" err="1"/>
              <a:t>etkileşimleri</a:t>
            </a:r>
            <a:r>
              <a:rPr lang="en-US" dirty="0"/>
              <a:t> </a:t>
            </a:r>
            <a:r>
              <a:rPr lang="en-US" dirty="0" err="1"/>
              <a:t>nasıldır</a:t>
            </a:r>
            <a:r>
              <a:rPr lang="en-US" dirty="0"/>
              <a:t>?</a:t>
            </a:r>
            <a:endParaRPr lang="tr-TR" dirty="0"/>
          </a:p>
          <a:p>
            <a:r>
              <a:rPr lang="en-US" dirty="0" err="1"/>
              <a:t>Öğretmenlerin</a:t>
            </a:r>
            <a:r>
              <a:rPr lang="en-US" dirty="0"/>
              <a:t> </a:t>
            </a:r>
            <a:r>
              <a:rPr lang="en-US" dirty="0" err="1"/>
              <a:t>yaşadıkları</a:t>
            </a:r>
            <a:r>
              <a:rPr lang="en-US" dirty="0"/>
              <a:t> </a:t>
            </a:r>
            <a:r>
              <a:rPr lang="en-US" dirty="0" err="1"/>
              <a:t>denetim</a:t>
            </a:r>
            <a:r>
              <a:rPr lang="en-US" dirty="0"/>
              <a:t> </a:t>
            </a:r>
            <a:r>
              <a:rPr lang="en-US" dirty="0" err="1"/>
              <a:t>süreciyle</a:t>
            </a:r>
            <a:r>
              <a:rPr lang="en-US" dirty="0"/>
              <a:t> </a:t>
            </a:r>
            <a:r>
              <a:rPr lang="en-US" dirty="0" err="1"/>
              <a:t>ilgili</a:t>
            </a:r>
            <a:r>
              <a:rPr lang="en-US" dirty="0"/>
              <a:t> </a:t>
            </a:r>
            <a:r>
              <a:rPr lang="en-US" dirty="0" err="1"/>
              <a:t>deneyimleri</a:t>
            </a:r>
            <a:r>
              <a:rPr lang="en-US" dirty="0"/>
              <a:t> </a:t>
            </a:r>
            <a:r>
              <a:rPr lang="en-US" dirty="0" err="1"/>
              <a:t>nasıldır</a:t>
            </a:r>
            <a:r>
              <a:rPr lang="en-US" dirty="0"/>
              <a:t>?</a:t>
            </a:r>
            <a:endParaRPr lang="tr-TR" dirty="0"/>
          </a:p>
          <a:p>
            <a:endParaRPr lang="tr-TR" dirty="0"/>
          </a:p>
        </p:txBody>
      </p:sp>
    </p:spTree>
    <p:extLst>
      <p:ext uri="{BB962C8B-B14F-4D97-AF65-F5344CB8AC3E}">
        <p14:creationId xmlns:p14="http://schemas.microsoft.com/office/powerpoint/2010/main" val="1453300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err="1" smtClean="0"/>
              <a:t>Etnografi</a:t>
            </a:r>
            <a:endParaRPr lang="tr-TR" dirty="0"/>
          </a:p>
        </p:txBody>
      </p:sp>
      <p:sp>
        <p:nvSpPr>
          <p:cNvPr id="3" name="İçerik Yer Tutucusu 2"/>
          <p:cNvSpPr>
            <a:spLocks noGrp="1"/>
          </p:cNvSpPr>
          <p:nvPr>
            <p:ph idx="1"/>
          </p:nvPr>
        </p:nvSpPr>
        <p:spPr/>
        <p:txBody>
          <a:bodyPr/>
          <a:lstStyle/>
          <a:p>
            <a:r>
              <a:rPr lang="en-US" dirty="0" err="1"/>
              <a:t>Kültür</a:t>
            </a:r>
            <a:r>
              <a:rPr lang="en-US" dirty="0"/>
              <a:t> </a:t>
            </a:r>
            <a:r>
              <a:rPr lang="en-US" dirty="0" err="1"/>
              <a:t>odaklı</a:t>
            </a:r>
            <a:r>
              <a:rPr lang="en-US" dirty="0"/>
              <a:t> </a:t>
            </a:r>
            <a:r>
              <a:rPr lang="en-US" dirty="0" err="1" smtClean="0"/>
              <a:t>gözlemler</a:t>
            </a:r>
            <a:r>
              <a:rPr lang="tr-TR" dirty="0"/>
              <a:t> </a:t>
            </a:r>
            <a:r>
              <a:rPr lang="tr-TR" dirty="0" smtClean="0"/>
              <a:t>(katılımlı gözlem)</a:t>
            </a:r>
            <a:endParaRPr lang="tr-TR" dirty="0"/>
          </a:p>
          <a:p>
            <a:r>
              <a:rPr lang="tr-TR" dirty="0" smtClean="0"/>
              <a:t>Merkezde </a:t>
            </a:r>
            <a:r>
              <a:rPr lang="tr-TR" dirty="0"/>
              <a:t>kültür </a:t>
            </a:r>
            <a:r>
              <a:rPr lang="tr-TR" dirty="0" smtClean="0"/>
              <a:t>vardır. Kültür </a:t>
            </a:r>
            <a:r>
              <a:rPr lang="tr-TR" dirty="0"/>
              <a:t>nasıl işler insanların </a:t>
            </a:r>
            <a:r>
              <a:rPr lang="tr-TR" dirty="0" smtClean="0"/>
              <a:t>hayatlarını </a:t>
            </a:r>
            <a:r>
              <a:rPr lang="tr-TR" dirty="0"/>
              <a:t>nasıl </a:t>
            </a:r>
            <a:r>
              <a:rPr lang="tr-TR" dirty="0" smtClean="0"/>
              <a:t>etkiler.  Alanda belirli bir süre kalıp, o alanda kültürel mekanizmaların nasıl işlediğini, insanların hayatlarını nasıl etkilediğini anlamak esastır. </a:t>
            </a:r>
            <a:endParaRPr lang="tr-TR" dirty="0"/>
          </a:p>
          <a:p>
            <a:r>
              <a:rPr lang="tr-TR" dirty="0" err="1" smtClean="0"/>
              <a:t>Key</a:t>
            </a:r>
            <a:r>
              <a:rPr lang="tr-TR" dirty="0" smtClean="0"/>
              <a:t> </a:t>
            </a:r>
            <a:r>
              <a:rPr lang="tr-TR" dirty="0" err="1" smtClean="0"/>
              <a:t>informants</a:t>
            </a:r>
            <a:r>
              <a:rPr lang="tr-TR" dirty="0" smtClean="0"/>
              <a:t> </a:t>
            </a:r>
          </a:p>
          <a:p>
            <a:r>
              <a:rPr lang="tr-TR" dirty="0" smtClean="0"/>
              <a:t>Ayrıntılı bağlam tanımlamaları</a:t>
            </a:r>
          </a:p>
          <a:p>
            <a:r>
              <a:rPr lang="tr-TR" dirty="0" err="1" smtClean="0"/>
              <a:t>Standpoint</a:t>
            </a:r>
            <a:r>
              <a:rPr lang="tr-TR" dirty="0" smtClean="0"/>
              <a:t> </a:t>
            </a:r>
          </a:p>
          <a:p>
            <a:r>
              <a:rPr lang="tr-TR" dirty="0" smtClean="0"/>
              <a:t>Güç mekanizmaları </a:t>
            </a:r>
          </a:p>
          <a:p>
            <a:r>
              <a:rPr lang="tr-TR" dirty="0" err="1" smtClean="0"/>
              <a:t>Being</a:t>
            </a:r>
            <a:r>
              <a:rPr lang="tr-TR" dirty="0" smtClean="0"/>
              <a:t> here, </a:t>
            </a:r>
            <a:r>
              <a:rPr lang="tr-TR" dirty="0" err="1" smtClean="0"/>
              <a:t>being</a:t>
            </a:r>
            <a:r>
              <a:rPr lang="tr-TR" dirty="0" smtClean="0"/>
              <a:t> </a:t>
            </a:r>
            <a:r>
              <a:rPr lang="tr-TR" dirty="0" err="1" smtClean="0"/>
              <a:t>there</a:t>
            </a:r>
            <a:r>
              <a:rPr lang="tr-TR" dirty="0" smtClean="0"/>
              <a:t> </a:t>
            </a:r>
          </a:p>
          <a:p>
            <a:endParaRPr lang="tr-TR" dirty="0"/>
          </a:p>
        </p:txBody>
      </p:sp>
    </p:spTree>
    <p:extLst>
      <p:ext uri="{BB962C8B-B14F-4D97-AF65-F5344CB8AC3E}">
        <p14:creationId xmlns:p14="http://schemas.microsoft.com/office/powerpoint/2010/main" val="1833425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Örnek araştırma soruları:</a:t>
            </a:r>
            <a:endParaRPr lang="tr-TR" dirty="0"/>
          </a:p>
          <a:p>
            <a:pPr marL="0" indent="0">
              <a:buNone/>
            </a:pPr>
            <a:endParaRPr lang="tr-TR" dirty="0"/>
          </a:p>
          <a:p>
            <a:r>
              <a:rPr lang="tr-TR" dirty="0"/>
              <a:t>Kız meslek liselerinde cinsiyet kimlikleri nasıl kurulmaktadır?</a:t>
            </a:r>
          </a:p>
          <a:p>
            <a:r>
              <a:rPr lang="tr-TR" dirty="0"/>
              <a:t>Farklı sosyal sınıflardan gelen öğrencilerin arkadaşlık kurma örüntüleri nasıl şekillenmektedir?</a:t>
            </a:r>
          </a:p>
          <a:p>
            <a:r>
              <a:rPr lang="tr-TR" dirty="0"/>
              <a:t>Ortaöğretimde sınıf içi ve dışı davranışların temel </a:t>
            </a:r>
            <a:r>
              <a:rPr lang="tr-TR" dirty="0" err="1"/>
              <a:t>yordayıcıları</a:t>
            </a:r>
            <a:r>
              <a:rPr lang="tr-TR" dirty="0"/>
              <a:t> nelerdir?</a:t>
            </a:r>
          </a:p>
          <a:p>
            <a:r>
              <a:rPr lang="tr-TR" dirty="0"/>
              <a:t>Öğrencilerin sınıf içinde davranış örüntüleri farklı öğretmenlere göre nasıl </a:t>
            </a:r>
            <a:r>
              <a:rPr lang="tr-TR" dirty="0" err="1"/>
              <a:t>şekillenmekedir</a:t>
            </a:r>
            <a:r>
              <a:rPr lang="tr-TR" dirty="0"/>
              <a:t>?</a:t>
            </a:r>
          </a:p>
          <a:p>
            <a:endParaRPr lang="tr-TR" dirty="0"/>
          </a:p>
        </p:txBody>
      </p:sp>
    </p:spTree>
    <p:extLst>
      <p:ext uri="{BB962C8B-B14F-4D97-AF65-F5344CB8AC3E}">
        <p14:creationId xmlns:p14="http://schemas.microsoft.com/office/powerpoint/2010/main" val="1796981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Durum Çalışması</a:t>
            </a:r>
            <a:endParaRPr lang="tr-TR" dirty="0"/>
          </a:p>
        </p:txBody>
      </p:sp>
      <p:sp>
        <p:nvSpPr>
          <p:cNvPr id="3" name="İçerik Yer Tutucusu 2"/>
          <p:cNvSpPr>
            <a:spLocks noGrp="1"/>
          </p:cNvSpPr>
          <p:nvPr>
            <p:ph idx="1"/>
          </p:nvPr>
        </p:nvSpPr>
        <p:spPr/>
        <p:txBody>
          <a:bodyPr>
            <a:normAutofit lnSpcReduction="10000"/>
          </a:bodyPr>
          <a:lstStyle/>
          <a:p>
            <a:r>
              <a:rPr lang="tr-TR" dirty="0"/>
              <a:t>Belirli bir sosyal olayın belirli bir bağlamda nasıl gerçekleştiğini </a:t>
            </a:r>
            <a:r>
              <a:rPr lang="tr-TR" dirty="0" smtClean="0"/>
              <a:t>tanımlamak üzerine kurulan çalışmalardır. </a:t>
            </a:r>
          </a:p>
          <a:p>
            <a:r>
              <a:rPr lang="tr-TR" dirty="0" smtClean="0"/>
              <a:t>Sistemin </a:t>
            </a:r>
            <a:r>
              <a:rPr lang="tr-TR" dirty="0"/>
              <a:t>işleyiş biçimine bakarız </a:t>
            </a:r>
          </a:p>
          <a:p>
            <a:r>
              <a:rPr lang="tr-TR" dirty="0" smtClean="0"/>
              <a:t>Bütün nitel çalışmalarda bağlamı tanımlamak zorunluluğu vardır. Burada söz konusu bağlamın içerisinde ele alınan duruma ilişkin sistemin işleyiş biçimini tanımlamaktır. </a:t>
            </a:r>
          </a:p>
          <a:p>
            <a:r>
              <a:rPr lang="tr-TR" dirty="0" smtClean="0"/>
              <a:t>Bağlamı sınırlamak için kuramsal bir temele dayanma zorunluluğu söz konusudur. </a:t>
            </a:r>
          </a:p>
          <a:p>
            <a:r>
              <a:rPr lang="tr-TR" dirty="0" smtClean="0"/>
              <a:t>Çalışılan durumun diğerlerinden bir farkı vardır. Zaman ve mekan sınırlaması mutlaka yapılmalıdır. </a:t>
            </a:r>
            <a:endParaRPr lang="tr-TR" dirty="0"/>
          </a:p>
        </p:txBody>
      </p:sp>
    </p:spTree>
    <p:extLst>
      <p:ext uri="{BB962C8B-B14F-4D97-AF65-F5344CB8AC3E}">
        <p14:creationId xmlns:p14="http://schemas.microsoft.com/office/powerpoint/2010/main" val="2561792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Analizde</a:t>
            </a:r>
          </a:p>
          <a:p>
            <a:r>
              <a:rPr lang="tr-TR" dirty="0" smtClean="0"/>
              <a:t>Yoğun açıklamalar </a:t>
            </a:r>
          </a:p>
          <a:p>
            <a:r>
              <a:rPr lang="tr-TR" dirty="0" smtClean="0"/>
              <a:t>Örüntü eşleştirme </a:t>
            </a:r>
          </a:p>
          <a:p>
            <a:r>
              <a:rPr lang="tr-TR" dirty="0" smtClean="0"/>
              <a:t>Zaman serisi </a:t>
            </a:r>
          </a:p>
          <a:p>
            <a:r>
              <a:rPr lang="tr-TR" dirty="0" smtClean="0"/>
              <a:t>Çaprazlama </a:t>
            </a:r>
            <a:endParaRPr lang="tr-TR" dirty="0"/>
          </a:p>
        </p:txBody>
      </p:sp>
    </p:spTree>
    <p:extLst>
      <p:ext uri="{BB962C8B-B14F-4D97-AF65-F5344CB8AC3E}">
        <p14:creationId xmlns:p14="http://schemas.microsoft.com/office/powerpoint/2010/main" val="192903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Örnek araştırma soruları:</a:t>
            </a:r>
            <a:endParaRPr lang="tr-TR" dirty="0"/>
          </a:p>
          <a:p>
            <a:r>
              <a:rPr lang="tr-TR" dirty="0"/>
              <a:t>Kanserli hasta olmak, karar verme stratejilerini nasıl etkilemektedir?</a:t>
            </a:r>
          </a:p>
          <a:p>
            <a:r>
              <a:rPr lang="tr-TR" dirty="0"/>
              <a:t>Alt </a:t>
            </a:r>
            <a:r>
              <a:rPr lang="tr-TR" dirty="0" err="1"/>
              <a:t>sosyo</a:t>
            </a:r>
            <a:r>
              <a:rPr lang="tr-TR" dirty="0"/>
              <a:t>-kültürel arka plana sahip olmasına rağmen üstün başarı gösteren öğrencilerin okul deneyimleri nasıldır?</a:t>
            </a:r>
          </a:p>
          <a:p>
            <a:r>
              <a:rPr lang="tr-TR" dirty="0"/>
              <a:t>Eskişehir Atatürk Meslek lisesinde okul </a:t>
            </a:r>
            <a:r>
              <a:rPr lang="tr-TR" dirty="0" smtClean="0"/>
              <a:t>kültürü </a:t>
            </a:r>
            <a:r>
              <a:rPr lang="tr-TR" dirty="0"/>
              <a:t>nasıldı?</a:t>
            </a:r>
          </a:p>
          <a:p>
            <a:r>
              <a:rPr lang="tr-TR" dirty="0"/>
              <a:t>Okula yeni atanan aday öğretmenlerin okul yönetimiyle/ milli eğitim müdürlüğüyle etkileşimleri nasıldır?</a:t>
            </a:r>
          </a:p>
          <a:p>
            <a:endParaRPr lang="tr-TR" dirty="0"/>
          </a:p>
        </p:txBody>
      </p:sp>
    </p:spTree>
    <p:extLst>
      <p:ext uri="{BB962C8B-B14F-4D97-AF65-F5344CB8AC3E}">
        <p14:creationId xmlns:p14="http://schemas.microsoft.com/office/powerpoint/2010/main" val="1311311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Başlıca Nitel Araştırma Yaklaşımları</a:t>
            </a:r>
            <a:endParaRPr lang="en-US" dirty="0"/>
          </a:p>
        </p:txBody>
      </p:sp>
      <p:sp>
        <p:nvSpPr>
          <p:cNvPr id="3" name="Content Placeholder 2"/>
          <p:cNvSpPr>
            <a:spLocks noGrp="1"/>
          </p:cNvSpPr>
          <p:nvPr>
            <p:ph idx="1"/>
          </p:nvPr>
        </p:nvSpPr>
        <p:spPr/>
        <p:txBody>
          <a:bodyPr>
            <a:noAutofit/>
          </a:bodyPr>
          <a:lstStyle/>
          <a:p>
            <a:r>
              <a:rPr lang="tr-TR" b="1" dirty="0"/>
              <a:t>Fenomenoloji. </a:t>
            </a:r>
            <a:r>
              <a:rPr lang="tr-TR" dirty="0"/>
              <a:t>Fenomenler olaylar, durumlar, deneyimler veya kavramlar olabilir. </a:t>
            </a:r>
          </a:p>
          <a:p>
            <a:pPr>
              <a:buNone/>
            </a:pPr>
            <a:r>
              <a:rPr lang="tr-TR" dirty="0"/>
              <a:t>	Örnek: 7. sınıf öğrencilerinin matematiğe karşı olumsuz tutumlarının sebeplerinin belirlenmesi. Kenar mahallelerde öğretmenlik yapan öğretmenlerin deneyimleri</a:t>
            </a:r>
          </a:p>
          <a:p>
            <a:r>
              <a:rPr lang="tr-TR" b="1" dirty="0"/>
              <a:t>Etnografi.</a:t>
            </a:r>
            <a:r>
              <a:rPr lang="tr-TR" dirty="0"/>
              <a:t> Bir halkın, bir kültür grubunun,bir grubun  gelenekleri, inançları, birbiriyle bağlantıları vs betimlenmesi </a:t>
            </a:r>
          </a:p>
          <a:p>
            <a:pPr>
              <a:buNone/>
            </a:pPr>
            <a:r>
              <a:rPr lang="tr-TR" dirty="0"/>
              <a:t>   Örnek: 2. sınıf öğrencilerinin matematik dersine katılım düzeylerinin belirlenmesi</a:t>
            </a:r>
          </a:p>
        </p:txBody>
      </p:sp>
    </p:spTree>
    <p:extLst>
      <p:ext uri="{BB962C8B-B14F-4D97-AF65-F5344CB8AC3E}">
        <p14:creationId xmlns:p14="http://schemas.microsoft.com/office/powerpoint/2010/main" val="333126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sz="2400" b="1" dirty="0"/>
              <a:t>Gömülü Teori.</a:t>
            </a:r>
            <a:r>
              <a:rPr lang="tr-TR" sz="2400" dirty="0"/>
              <a:t> </a:t>
            </a:r>
            <a:r>
              <a:rPr lang="tr-TR" dirty="0"/>
              <a:t>Araştırmacı veri toplarken veya yorumlarken verilerin içine gömülü olan teoriyi ortaya çıkartır ve araştırma boyunca yeni kavram ve teorilere ulaşabilir. </a:t>
            </a:r>
            <a:r>
              <a:rPr lang="en-US" sz="2400" dirty="0" err="1"/>
              <a:t>Gomulu</a:t>
            </a:r>
            <a:r>
              <a:rPr lang="en-US" sz="2400" dirty="0"/>
              <a:t> </a:t>
            </a:r>
            <a:r>
              <a:rPr lang="en-US" sz="2400" dirty="0" err="1"/>
              <a:t>teori</a:t>
            </a:r>
            <a:r>
              <a:rPr lang="en-US" sz="2400" dirty="0"/>
              <a:t> (grounded theory) </a:t>
            </a:r>
            <a:r>
              <a:rPr lang="en-US" sz="2400" dirty="0" err="1"/>
              <a:t>kisaca</a:t>
            </a:r>
            <a:r>
              <a:rPr lang="en-US" sz="2400" dirty="0"/>
              <a:t> </a:t>
            </a:r>
            <a:r>
              <a:rPr lang="en-US" sz="2400" dirty="0" err="1"/>
              <a:t>teorinin</a:t>
            </a:r>
            <a:r>
              <a:rPr lang="en-US" sz="2400" dirty="0"/>
              <a:t> </a:t>
            </a:r>
            <a:r>
              <a:rPr lang="en-US" sz="2400" dirty="0" err="1"/>
              <a:t>eldeki</a:t>
            </a:r>
            <a:r>
              <a:rPr lang="en-US" sz="2400" dirty="0"/>
              <a:t> </a:t>
            </a:r>
            <a:r>
              <a:rPr lang="en-US" sz="2400" dirty="0" err="1"/>
              <a:t>verilerin</a:t>
            </a:r>
            <a:r>
              <a:rPr lang="en-US" sz="2400" dirty="0"/>
              <a:t> </a:t>
            </a:r>
            <a:r>
              <a:rPr lang="en-US" sz="2400" dirty="0" err="1"/>
              <a:t>degerlendirilmesi</a:t>
            </a:r>
            <a:r>
              <a:rPr lang="en-US" sz="2400" dirty="0"/>
              <a:t> </a:t>
            </a:r>
            <a:r>
              <a:rPr lang="en-US" sz="2400" dirty="0" err="1"/>
              <a:t>ile</a:t>
            </a:r>
            <a:r>
              <a:rPr lang="en-US" sz="2400" dirty="0"/>
              <a:t> </a:t>
            </a:r>
            <a:r>
              <a:rPr lang="en-US" sz="2400" dirty="0" err="1"/>
              <a:t>gelistirilmesi</a:t>
            </a:r>
            <a:r>
              <a:rPr lang="en-US" sz="2400" dirty="0"/>
              <a:t> </a:t>
            </a:r>
            <a:r>
              <a:rPr lang="en-US" sz="2400" dirty="0" err="1"/>
              <a:t>surecidir</a:t>
            </a:r>
            <a:r>
              <a:rPr lang="en-US" sz="2400" dirty="0"/>
              <a:t>. </a:t>
            </a:r>
            <a:r>
              <a:rPr lang="en-US" sz="2400" dirty="0" err="1"/>
              <a:t>Arastirmaci</a:t>
            </a:r>
            <a:r>
              <a:rPr lang="en-US" sz="2400" dirty="0"/>
              <a:t> </a:t>
            </a:r>
            <a:r>
              <a:rPr lang="en-US" sz="2400" dirty="0" err="1"/>
              <a:t>elindeki</a:t>
            </a:r>
            <a:r>
              <a:rPr lang="en-US" sz="2400" dirty="0"/>
              <a:t> </a:t>
            </a:r>
            <a:r>
              <a:rPr lang="en-US" sz="2400" dirty="0" err="1"/>
              <a:t>verilere</a:t>
            </a:r>
            <a:r>
              <a:rPr lang="en-US" sz="2400" dirty="0"/>
              <a:t> </a:t>
            </a:r>
            <a:r>
              <a:rPr lang="en-US" sz="2400" dirty="0" err="1"/>
              <a:t>bakarken</a:t>
            </a:r>
            <a:r>
              <a:rPr lang="en-US" sz="2400" dirty="0"/>
              <a:t> </a:t>
            </a:r>
            <a:r>
              <a:rPr lang="en-US" sz="2400" dirty="0" err="1"/>
              <a:t>herhangi</a:t>
            </a:r>
            <a:r>
              <a:rPr lang="en-US" sz="2400" dirty="0"/>
              <a:t> </a:t>
            </a:r>
            <a:r>
              <a:rPr lang="en-US" sz="2400" dirty="0" err="1"/>
              <a:t>bir</a:t>
            </a:r>
            <a:r>
              <a:rPr lang="en-US" sz="2400" dirty="0"/>
              <a:t> </a:t>
            </a:r>
            <a:r>
              <a:rPr lang="en-US" sz="2400" dirty="0" err="1"/>
              <a:t>sablon</a:t>
            </a:r>
            <a:r>
              <a:rPr lang="en-US" sz="2400" dirty="0"/>
              <a:t> </a:t>
            </a:r>
            <a:r>
              <a:rPr lang="en-US" sz="2400" dirty="0" err="1"/>
              <a:t>ya</a:t>
            </a:r>
            <a:r>
              <a:rPr lang="en-US" sz="2400" dirty="0"/>
              <a:t> </a:t>
            </a:r>
            <a:r>
              <a:rPr lang="en-US" sz="2400" dirty="0" err="1"/>
              <a:t>da</a:t>
            </a:r>
            <a:r>
              <a:rPr lang="en-US" sz="2400" dirty="0"/>
              <a:t> </a:t>
            </a:r>
            <a:r>
              <a:rPr lang="en-US" sz="2400" dirty="0" err="1"/>
              <a:t>onceden</a:t>
            </a:r>
            <a:r>
              <a:rPr lang="en-US" sz="2400" dirty="0"/>
              <a:t> </a:t>
            </a:r>
            <a:r>
              <a:rPr lang="en-US" sz="2400" dirty="0" err="1"/>
              <a:t>kurgulanmis</a:t>
            </a:r>
            <a:r>
              <a:rPr lang="en-US" sz="2400" dirty="0"/>
              <a:t> </a:t>
            </a:r>
            <a:r>
              <a:rPr lang="en-US" sz="2400" dirty="0" err="1"/>
              <a:t>teorik</a:t>
            </a:r>
            <a:r>
              <a:rPr lang="en-US" sz="2400" dirty="0"/>
              <a:t> </a:t>
            </a:r>
            <a:r>
              <a:rPr lang="en-US" sz="2400" dirty="0" err="1"/>
              <a:t>yaklasimlari</a:t>
            </a:r>
            <a:r>
              <a:rPr lang="en-US" sz="2400" dirty="0"/>
              <a:t> </a:t>
            </a:r>
            <a:r>
              <a:rPr lang="en-US" sz="2400" dirty="0" err="1"/>
              <a:t>kullanmaz</a:t>
            </a:r>
            <a:r>
              <a:rPr lang="en-US" sz="2400" dirty="0"/>
              <a:t>. </a:t>
            </a:r>
            <a:r>
              <a:rPr lang="en-US" sz="2400" dirty="0" err="1"/>
              <a:t>Gomulu</a:t>
            </a:r>
            <a:r>
              <a:rPr lang="en-US" sz="2400" dirty="0"/>
              <a:t> </a:t>
            </a:r>
            <a:r>
              <a:rPr lang="en-US" sz="2400" dirty="0" err="1"/>
              <a:t>teoride</a:t>
            </a:r>
            <a:r>
              <a:rPr lang="en-US" sz="2400" dirty="0"/>
              <a:t> </a:t>
            </a:r>
            <a:r>
              <a:rPr lang="en-US" sz="2400" dirty="0" err="1"/>
              <a:t>yola</a:t>
            </a:r>
            <a:r>
              <a:rPr lang="en-US" sz="2400" dirty="0"/>
              <a:t> </a:t>
            </a:r>
            <a:r>
              <a:rPr lang="en-US" sz="2400" dirty="0" err="1"/>
              <a:t>cikis</a:t>
            </a:r>
            <a:r>
              <a:rPr lang="en-US" sz="2400" dirty="0"/>
              <a:t> </a:t>
            </a:r>
            <a:r>
              <a:rPr lang="en-US" sz="2400" dirty="0" err="1"/>
              <a:t>noktasi</a:t>
            </a:r>
            <a:r>
              <a:rPr lang="en-US" sz="2400" dirty="0"/>
              <a:t> </a:t>
            </a:r>
            <a:r>
              <a:rPr lang="en-US" sz="2400" dirty="0" err="1"/>
              <a:t>arastirmanin</a:t>
            </a:r>
            <a:r>
              <a:rPr lang="en-US" sz="2400" dirty="0"/>
              <a:t> </a:t>
            </a:r>
            <a:r>
              <a:rPr lang="en-US" sz="2400" dirty="0" err="1"/>
              <a:t>durumudur</a:t>
            </a:r>
            <a:r>
              <a:rPr lang="en-US" sz="2400" dirty="0"/>
              <a:t>. </a:t>
            </a:r>
            <a:r>
              <a:rPr lang="en-US" sz="2400" dirty="0" err="1"/>
              <a:t>Arastirmaci</a:t>
            </a:r>
            <a:r>
              <a:rPr lang="en-US" sz="2400" dirty="0"/>
              <a:t> </a:t>
            </a:r>
            <a:r>
              <a:rPr lang="en-US" sz="2400" dirty="0" err="1"/>
              <a:t>buradan</a:t>
            </a:r>
            <a:r>
              <a:rPr lang="en-US" sz="2400" dirty="0"/>
              <a:t> </a:t>
            </a:r>
            <a:r>
              <a:rPr lang="en-US" sz="2400" dirty="0" err="1"/>
              <a:t>hareket</a:t>
            </a:r>
            <a:r>
              <a:rPr lang="en-US" sz="2400" dirty="0"/>
              <a:t> </a:t>
            </a:r>
            <a:r>
              <a:rPr lang="en-US" sz="2400" dirty="0" err="1"/>
              <a:t>ederek</a:t>
            </a:r>
            <a:r>
              <a:rPr lang="en-US" sz="2400" dirty="0"/>
              <a:t>, ne </a:t>
            </a:r>
            <a:r>
              <a:rPr lang="en-US" sz="2400" dirty="0" err="1"/>
              <a:t>oldugu</a:t>
            </a:r>
            <a:r>
              <a:rPr lang="en-US" sz="2400" dirty="0"/>
              <a:t> </a:t>
            </a:r>
            <a:r>
              <a:rPr lang="en-US" sz="2400" dirty="0" err="1"/>
              <a:t>veya</a:t>
            </a:r>
            <a:r>
              <a:rPr lang="en-US" sz="2400" dirty="0"/>
              <a:t> </a:t>
            </a:r>
            <a:r>
              <a:rPr lang="en-US" sz="2400" dirty="0" err="1"/>
              <a:t>nasil</a:t>
            </a:r>
            <a:r>
              <a:rPr lang="en-US" sz="2400" dirty="0"/>
              <a:t> </a:t>
            </a:r>
            <a:r>
              <a:rPr lang="en-US" sz="2400" dirty="0" err="1"/>
              <a:t>oldugu</a:t>
            </a:r>
            <a:r>
              <a:rPr lang="en-US" sz="2400" dirty="0"/>
              <a:t> </a:t>
            </a:r>
            <a:r>
              <a:rPr lang="en-US" sz="2400" dirty="0" err="1"/>
              <a:t>gibi</a:t>
            </a:r>
            <a:r>
              <a:rPr lang="en-US" sz="2400" dirty="0"/>
              <a:t>, </a:t>
            </a:r>
            <a:r>
              <a:rPr lang="en-US" sz="2400" dirty="0" err="1"/>
              <a:t>arastirma</a:t>
            </a:r>
            <a:r>
              <a:rPr lang="en-US" sz="2400" dirty="0"/>
              <a:t> </a:t>
            </a:r>
            <a:r>
              <a:rPr lang="en-US" sz="2400" dirty="0" err="1"/>
              <a:t>sorunsalisini</a:t>
            </a:r>
            <a:r>
              <a:rPr lang="en-US" sz="2400" dirty="0"/>
              <a:t> </a:t>
            </a:r>
            <a:r>
              <a:rPr lang="en-US" sz="2400" dirty="0" err="1"/>
              <a:t>kapsayacak</a:t>
            </a:r>
            <a:r>
              <a:rPr lang="en-US" sz="2400" dirty="0"/>
              <a:t> </a:t>
            </a:r>
            <a:r>
              <a:rPr lang="en-US" sz="2400" dirty="0" err="1"/>
              <a:t>sorular</a:t>
            </a:r>
            <a:r>
              <a:rPr lang="en-US" sz="2400" dirty="0"/>
              <a:t> </a:t>
            </a:r>
            <a:r>
              <a:rPr lang="en-US" sz="2400" dirty="0" err="1"/>
              <a:t>sormaya</a:t>
            </a:r>
            <a:r>
              <a:rPr lang="en-US" sz="2400" dirty="0"/>
              <a:t> </a:t>
            </a:r>
            <a:r>
              <a:rPr lang="en-US" sz="2400" dirty="0" err="1"/>
              <a:t>baslar</a:t>
            </a:r>
            <a:r>
              <a:rPr lang="en-US" sz="2400" dirty="0"/>
              <a:t>.  </a:t>
            </a:r>
            <a:r>
              <a:rPr lang="en-US" sz="2400" dirty="0" err="1"/>
              <a:t>Arastirmaci</a:t>
            </a:r>
            <a:r>
              <a:rPr lang="en-US" sz="2400" dirty="0"/>
              <a:t>, </a:t>
            </a:r>
            <a:r>
              <a:rPr lang="en-US" sz="2400" dirty="0" err="1"/>
              <a:t>aktorlerin</a:t>
            </a:r>
            <a:r>
              <a:rPr lang="en-US" sz="2400" dirty="0"/>
              <a:t> </a:t>
            </a:r>
            <a:r>
              <a:rPr lang="en-US" sz="2400" dirty="0" err="1"/>
              <a:t>rollerine</a:t>
            </a:r>
            <a:r>
              <a:rPr lang="en-US" sz="2400" dirty="0"/>
              <a:t> </a:t>
            </a:r>
            <a:r>
              <a:rPr lang="en-US" sz="2400" dirty="0" err="1"/>
              <a:t>bakar</a:t>
            </a:r>
            <a:r>
              <a:rPr lang="en-US" sz="2400" dirty="0"/>
              <a:t>, </a:t>
            </a:r>
            <a:r>
              <a:rPr lang="en-US" sz="2400" dirty="0" err="1"/>
              <a:t>arastirmaya</a:t>
            </a:r>
            <a:r>
              <a:rPr lang="en-US" sz="2400" dirty="0"/>
              <a:t> </a:t>
            </a:r>
            <a:r>
              <a:rPr lang="en-US" sz="2400" dirty="0" err="1"/>
              <a:t>konu</a:t>
            </a:r>
            <a:r>
              <a:rPr lang="en-US" sz="2400" dirty="0"/>
              <a:t> </a:t>
            </a:r>
            <a:r>
              <a:rPr lang="en-US" sz="2400" dirty="0" err="1"/>
              <a:t>olan</a:t>
            </a:r>
            <a:r>
              <a:rPr lang="en-US" sz="2400" dirty="0"/>
              <a:t> </a:t>
            </a:r>
            <a:r>
              <a:rPr lang="en-US" sz="2400" dirty="0" err="1"/>
              <a:t>soruyu</a:t>
            </a:r>
            <a:r>
              <a:rPr lang="en-US" sz="2400" dirty="0"/>
              <a:t> </a:t>
            </a:r>
            <a:r>
              <a:rPr lang="en-US" sz="2400" dirty="0" err="1"/>
              <a:t>nasil</a:t>
            </a:r>
            <a:r>
              <a:rPr lang="en-US" sz="2400" dirty="0"/>
              <a:t> </a:t>
            </a:r>
            <a:r>
              <a:rPr lang="en-US" sz="2400" dirty="0" err="1"/>
              <a:t>deneyimledikleri</a:t>
            </a:r>
            <a:r>
              <a:rPr lang="en-US" sz="2400" dirty="0"/>
              <a:t>, </a:t>
            </a:r>
            <a:r>
              <a:rPr lang="en-US" sz="2400" dirty="0" err="1"/>
              <a:t>karsiladiklari</a:t>
            </a:r>
            <a:r>
              <a:rPr lang="en-US" sz="2400" dirty="0"/>
              <a:t>, </a:t>
            </a:r>
            <a:r>
              <a:rPr lang="en-US" sz="2400" dirty="0" err="1"/>
              <a:t>ilgilendikleri</a:t>
            </a:r>
            <a:r>
              <a:rPr lang="en-US" sz="2400" dirty="0"/>
              <a:t> </a:t>
            </a:r>
            <a:r>
              <a:rPr lang="en-US" sz="2400" dirty="0" err="1"/>
              <a:t>ve</a:t>
            </a:r>
            <a:r>
              <a:rPr lang="en-US" sz="2400" dirty="0"/>
              <a:t> </a:t>
            </a:r>
            <a:r>
              <a:rPr lang="en-US" sz="2400" dirty="0" err="1"/>
              <a:t>algiladiklari</a:t>
            </a:r>
            <a:r>
              <a:rPr lang="en-US" sz="2400" dirty="0"/>
              <a:t> </a:t>
            </a:r>
            <a:r>
              <a:rPr lang="en-US" sz="2400" dirty="0" err="1"/>
              <a:t>gibi</a:t>
            </a:r>
            <a:r>
              <a:rPr lang="en-US" sz="2400" dirty="0"/>
              <a:t> </a:t>
            </a:r>
            <a:r>
              <a:rPr lang="en-US" sz="2400" dirty="0" err="1"/>
              <a:t>bir</a:t>
            </a:r>
            <a:r>
              <a:rPr lang="en-US" sz="2400" dirty="0"/>
              <a:t> </a:t>
            </a:r>
            <a:r>
              <a:rPr lang="en-US" sz="2400" dirty="0" err="1"/>
              <a:t>dizi</a:t>
            </a:r>
            <a:r>
              <a:rPr lang="en-US" sz="2400" dirty="0"/>
              <a:t> </a:t>
            </a:r>
            <a:r>
              <a:rPr lang="en-US" sz="2400" dirty="0" err="1"/>
              <a:t>degiskeni</a:t>
            </a:r>
            <a:r>
              <a:rPr lang="en-US" sz="2400" dirty="0"/>
              <a:t> </a:t>
            </a:r>
            <a:r>
              <a:rPr lang="en-US" sz="2400" dirty="0" err="1"/>
              <a:t>surekli</a:t>
            </a:r>
            <a:r>
              <a:rPr lang="en-US" sz="2400" dirty="0"/>
              <a:t> </a:t>
            </a:r>
            <a:r>
              <a:rPr lang="en-US" sz="2400" dirty="0" err="1"/>
              <a:t>birbirleriyle</a:t>
            </a:r>
            <a:r>
              <a:rPr lang="en-US" sz="2400" dirty="0"/>
              <a:t> </a:t>
            </a:r>
            <a:r>
              <a:rPr lang="en-US" sz="2400" dirty="0" err="1"/>
              <a:t>karsilastirarak</a:t>
            </a:r>
            <a:r>
              <a:rPr lang="en-US" sz="2400" dirty="0"/>
              <a:t> </a:t>
            </a:r>
            <a:r>
              <a:rPr lang="en-US" sz="2400" dirty="0" err="1"/>
              <a:t>teori</a:t>
            </a:r>
            <a:r>
              <a:rPr lang="en-US" sz="2400" dirty="0"/>
              <a:t> </a:t>
            </a:r>
            <a:r>
              <a:rPr lang="en-US" sz="2400" dirty="0" err="1"/>
              <a:t>uretme</a:t>
            </a:r>
            <a:r>
              <a:rPr lang="en-US" sz="2400" dirty="0"/>
              <a:t> </a:t>
            </a:r>
            <a:r>
              <a:rPr lang="en-US" sz="2400" dirty="0" err="1"/>
              <a:t>cabasi</a:t>
            </a:r>
            <a:r>
              <a:rPr lang="en-US" sz="2400" dirty="0"/>
              <a:t> </a:t>
            </a:r>
            <a:r>
              <a:rPr lang="en-US" sz="2400" dirty="0" err="1"/>
              <a:t>icine</a:t>
            </a:r>
            <a:r>
              <a:rPr lang="en-US" sz="2400" dirty="0"/>
              <a:t> </a:t>
            </a:r>
            <a:r>
              <a:rPr lang="en-US" sz="2400" dirty="0" err="1"/>
              <a:t>gire</a:t>
            </a:r>
            <a:r>
              <a:rPr lang="tr-TR" sz="2400" dirty="0"/>
              <a:t>r</a:t>
            </a:r>
            <a:r>
              <a:rPr lang="en-US" sz="2400" dirty="0"/>
              <a:t>. </a:t>
            </a:r>
            <a:endParaRPr lang="en-US" sz="1600" dirty="0"/>
          </a:p>
        </p:txBody>
      </p:sp>
    </p:spTree>
    <p:extLst>
      <p:ext uri="{BB962C8B-B14F-4D97-AF65-F5344CB8AC3E}">
        <p14:creationId xmlns:p14="http://schemas.microsoft.com/office/powerpoint/2010/main" val="6534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smtClean="0"/>
              <a:t>Araştırma Deseni</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en-US" dirty="0" smtClean="0"/>
              <a:t>Araştırmanın </a:t>
            </a:r>
            <a:r>
              <a:rPr lang="en-US" dirty="0"/>
              <a:t>kurgu konusuna göre değişen çoğu zaman sınırları belli olmayan bir </a:t>
            </a:r>
            <a:r>
              <a:rPr lang="en-US" dirty="0" smtClean="0"/>
              <a:t>durumdur</a:t>
            </a:r>
            <a:r>
              <a:rPr lang="tr-TR" dirty="0" smtClean="0"/>
              <a:t>,</a:t>
            </a:r>
            <a:r>
              <a:rPr lang="en-US" dirty="0" smtClean="0"/>
              <a:t> </a:t>
            </a:r>
            <a:r>
              <a:rPr lang="en-US" dirty="0"/>
              <a:t>araştırmayı nasıl kurguladığımızla ilgilidir. </a:t>
            </a:r>
            <a:endParaRPr lang="tr-TR" dirty="0" smtClean="0"/>
          </a:p>
          <a:p>
            <a:pPr marL="0" indent="0">
              <a:buNone/>
            </a:pPr>
            <a:r>
              <a:rPr lang="tr-TR" dirty="0"/>
              <a:t>Genel olarak desen, araştırmacının araştırma problemini ifade ettiği durum, kuramsal ve yöntemsel olarak araştırmacının bağlılıkları, kişisel durumlarının araştırmayı nasıl etkilendiği ve ondan nasıl etkilendiğine karşılık </a:t>
            </a:r>
            <a:r>
              <a:rPr lang="tr-TR" dirty="0" smtClean="0"/>
              <a:t>gelir.</a:t>
            </a:r>
            <a:endParaRPr lang="tr-TR" dirty="0"/>
          </a:p>
          <a:p>
            <a:r>
              <a:rPr lang="tr-TR" dirty="0" smtClean="0"/>
              <a:t>Biyografi/Otobiyografi</a:t>
            </a:r>
          </a:p>
          <a:p>
            <a:r>
              <a:rPr lang="tr-TR" dirty="0" smtClean="0"/>
              <a:t>Fenomenoloji</a:t>
            </a:r>
          </a:p>
          <a:p>
            <a:r>
              <a:rPr lang="tr-TR" dirty="0" smtClean="0"/>
              <a:t>Gömülü Kuram</a:t>
            </a:r>
          </a:p>
          <a:p>
            <a:r>
              <a:rPr lang="tr-TR" dirty="0" smtClean="0"/>
              <a:t>Etnografi </a:t>
            </a:r>
          </a:p>
          <a:p>
            <a:r>
              <a:rPr lang="tr-TR" dirty="0" smtClean="0"/>
              <a:t>Durum Çalışması</a:t>
            </a:r>
            <a:endParaRPr lang="tr-TR" dirty="0"/>
          </a:p>
        </p:txBody>
      </p:sp>
    </p:spTree>
    <p:extLst>
      <p:ext uri="{BB962C8B-B14F-4D97-AF65-F5344CB8AC3E}">
        <p14:creationId xmlns:p14="http://schemas.microsoft.com/office/powerpoint/2010/main" val="3157730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Ortaya</a:t>
            </a:r>
            <a:r>
              <a:rPr lang="en-US" dirty="0" smtClean="0"/>
              <a:t> </a:t>
            </a:r>
            <a:r>
              <a:rPr lang="en-US" dirty="0" err="1" smtClean="0"/>
              <a:t>cikan</a:t>
            </a:r>
            <a:r>
              <a:rPr lang="en-US" dirty="0" smtClean="0"/>
              <a:t> </a:t>
            </a:r>
            <a:r>
              <a:rPr lang="en-US" dirty="0" err="1" smtClean="0"/>
              <a:t>teorik</a:t>
            </a:r>
            <a:r>
              <a:rPr lang="en-US" dirty="0" smtClean="0"/>
              <a:t> </a:t>
            </a:r>
            <a:r>
              <a:rPr lang="en-US" dirty="0" err="1" smtClean="0"/>
              <a:t>yaklasim</a:t>
            </a:r>
            <a:r>
              <a:rPr lang="en-US" dirty="0" smtClean="0"/>
              <a:t>, </a:t>
            </a:r>
            <a:r>
              <a:rPr lang="en-US" dirty="0" err="1" smtClean="0"/>
              <a:t>eldeki</a:t>
            </a:r>
            <a:r>
              <a:rPr lang="en-US" dirty="0" smtClean="0"/>
              <a:t> </a:t>
            </a:r>
            <a:r>
              <a:rPr lang="en-US" dirty="0" err="1" smtClean="0"/>
              <a:t>diger</a:t>
            </a:r>
            <a:r>
              <a:rPr lang="en-US" dirty="0" smtClean="0"/>
              <a:t> </a:t>
            </a:r>
            <a:r>
              <a:rPr lang="en-US" dirty="0" err="1" smtClean="0"/>
              <a:t>verilerle</a:t>
            </a:r>
            <a:r>
              <a:rPr lang="en-US" dirty="0" smtClean="0"/>
              <a:t> </a:t>
            </a:r>
            <a:r>
              <a:rPr lang="en-US" dirty="0" err="1" smtClean="0"/>
              <a:t>karsilastirilir</a:t>
            </a:r>
            <a:r>
              <a:rPr lang="en-US" dirty="0" smtClean="0"/>
              <a:t> </a:t>
            </a:r>
            <a:r>
              <a:rPr lang="en-US" dirty="0" err="1" smtClean="0"/>
              <a:t>ve</a:t>
            </a:r>
            <a:r>
              <a:rPr lang="en-US" dirty="0" smtClean="0"/>
              <a:t> </a:t>
            </a:r>
            <a:r>
              <a:rPr lang="en-US" dirty="0" err="1" smtClean="0"/>
              <a:t>genellikle</a:t>
            </a:r>
            <a:r>
              <a:rPr lang="en-US" dirty="0" smtClean="0"/>
              <a:t> </a:t>
            </a:r>
            <a:r>
              <a:rPr lang="en-US" dirty="0" err="1" smtClean="0"/>
              <a:t>kodlara</a:t>
            </a:r>
            <a:r>
              <a:rPr lang="en-US" dirty="0" smtClean="0"/>
              <a:t> </a:t>
            </a:r>
            <a:r>
              <a:rPr lang="en-US" dirty="0" err="1" smtClean="0"/>
              <a:t>donusturulerek</a:t>
            </a:r>
            <a:r>
              <a:rPr lang="en-US" dirty="0" smtClean="0"/>
              <a:t> </a:t>
            </a:r>
            <a:r>
              <a:rPr lang="en-US" dirty="0" err="1" smtClean="0"/>
              <a:t>analiz</a:t>
            </a:r>
            <a:r>
              <a:rPr lang="en-US" dirty="0" smtClean="0"/>
              <a:t> </a:t>
            </a:r>
            <a:r>
              <a:rPr lang="en-US" dirty="0" err="1" smtClean="0"/>
              <a:t>edilir</a:t>
            </a:r>
            <a:r>
              <a:rPr lang="en-US" dirty="0" smtClean="0"/>
              <a:t>. Bu </a:t>
            </a:r>
            <a:r>
              <a:rPr lang="en-US" dirty="0" err="1" smtClean="0"/>
              <a:t>analiz</a:t>
            </a:r>
            <a:r>
              <a:rPr lang="en-US" dirty="0" smtClean="0"/>
              <a:t> </a:t>
            </a:r>
            <a:r>
              <a:rPr lang="en-US" dirty="0" err="1" smtClean="0"/>
              <a:t>surecinde</a:t>
            </a:r>
            <a:r>
              <a:rPr lang="en-US" dirty="0" smtClean="0"/>
              <a:t> </a:t>
            </a:r>
            <a:r>
              <a:rPr lang="en-US" dirty="0" err="1" smtClean="0"/>
              <a:t>temel</a:t>
            </a:r>
            <a:r>
              <a:rPr lang="en-US" dirty="0" smtClean="0"/>
              <a:t> </a:t>
            </a:r>
            <a:r>
              <a:rPr lang="en-US" dirty="0" err="1" smtClean="0"/>
              <a:t>katagoriler</a:t>
            </a:r>
            <a:r>
              <a:rPr lang="en-US" dirty="0" smtClean="0"/>
              <a:t> </a:t>
            </a:r>
            <a:r>
              <a:rPr lang="en-US" dirty="0" err="1" smtClean="0"/>
              <a:t>ortaya</a:t>
            </a:r>
            <a:r>
              <a:rPr lang="en-US" dirty="0" smtClean="0"/>
              <a:t> </a:t>
            </a:r>
            <a:r>
              <a:rPr lang="en-US" dirty="0" err="1" smtClean="0"/>
              <a:t>cikar</a:t>
            </a:r>
            <a:r>
              <a:rPr lang="en-US" dirty="0" smtClean="0"/>
              <a:t> </a:t>
            </a:r>
            <a:r>
              <a:rPr lang="en-US" dirty="0" err="1" smtClean="0"/>
              <a:t>ve</a:t>
            </a:r>
            <a:r>
              <a:rPr lang="en-US" dirty="0" smtClean="0"/>
              <a:t> </a:t>
            </a:r>
            <a:r>
              <a:rPr lang="en-US" dirty="0" err="1" smtClean="0"/>
              <a:t>arastirma</a:t>
            </a:r>
            <a:r>
              <a:rPr lang="en-US" dirty="0" smtClean="0"/>
              <a:t> </a:t>
            </a:r>
            <a:r>
              <a:rPr lang="en-US" dirty="0" err="1" smtClean="0"/>
              <a:t>raporu</a:t>
            </a:r>
            <a:r>
              <a:rPr lang="en-US" dirty="0" smtClean="0"/>
              <a:t> </a:t>
            </a:r>
            <a:r>
              <a:rPr lang="en-US" dirty="0" err="1" smtClean="0"/>
              <a:t>bu</a:t>
            </a:r>
            <a:r>
              <a:rPr lang="en-US" dirty="0" smtClean="0"/>
              <a:t> </a:t>
            </a:r>
            <a:r>
              <a:rPr lang="en-US" dirty="0" err="1" smtClean="0"/>
              <a:t>kategoriler</a:t>
            </a:r>
            <a:r>
              <a:rPr lang="en-US" dirty="0" smtClean="0"/>
              <a:t> </a:t>
            </a:r>
            <a:r>
              <a:rPr lang="en-US" dirty="0" err="1" smtClean="0"/>
              <a:t>uzerinden</a:t>
            </a:r>
            <a:r>
              <a:rPr lang="en-US" dirty="0" smtClean="0"/>
              <a:t> </a:t>
            </a:r>
            <a:r>
              <a:rPr lang="en-US" dirty="0" err="1" smtClean="0"/>
              <a:t>sekillendirilir</a:t>
            </a:r>
            <a:r>
              <a:rPr lang="en-US" dirty="0" smtClean="0"/>
              <a:t>. </a:t>
            </a:r>
          </a:p>
          <a:p>
            <a:r>
              <a:rPr lang="en-US" dirty="0" smtClean="0"/>
              <a:t>Literature </a:t>
            </a:r>
            <a:r>
              <a:rPr lang="en-US" dirty="0" err="1" smtClean="0"/>
              <a:t>herhangi</a:t>
            </a:r>
            <a:r>
              <a:rPr lang="en-US" dirty="0" smtClean="0"/>
              <a:t> </a:t>
            </a:r>
            <a:r>
              <a:rPr lang="en-US" dirty="0" err="1" smtClean="0"/>
              <a:t>bir</a:t>
            </a:r>
            <a:r>
              <a:rPr lang="en-US" dirty="0" smtClean="0"/>
              <a:t> </a:t>
            </a:r>
            <a:r>
              <a:rPr lang="en-US" dirty="0" err="1" smtClean="0"/>
              <a:t>oncelik</a:t>
            </a:r>
            <a:r>
              <a:rPr lang="en-US" dirty="0" smtClean="0"/>
              <a:t> </a:t>
            </a:r>
            <a:r>
              <a:rPr lang="en-US" dirty="0" err="1" smtClean="0"/>
              <a:t>verilmez</a:t>
            </a:r>
            <a:r>
              <a:rPr lang="en-US" dirty="0" smtClean="0"/>
              <a:t> </a:t>
            </a:r>
            <a:r>
              <a:rPr lang="en-US" dirty="0" err="1" smtClean="0"/>
              <a:t>gomulu</a:t>
            </a:r>
            <a:r>
              <a:rPr lang="en-US" dirty="0" smtClean="0"/>
              <a:t> </a:t>
            </a:r>
            <a:r>
              <a:rPr lang="en-US" dirty="0" err="1" smtClean="0"/>
              <a:t>teorik</a:t>
            </a:r>
            <a:r>
              <a:rPr lang="en-US" dirty="0" smtClean="0"/>
              <a:t> </a:t>
            </a:r>
            <a:r>
              <a:rPr lang="en-US" dirty="0" err="1" smtClean="0"/>
              <a:t>yaklasimlarda</a:t>
            </a:r>
            <a:r>
              <a:rPr lang="en-US" dirty="0" smtClean="0"/>
              <a:t>. </a:t>
            </a:r>
            <a:r>
              <a:rPr lang="en-US" dirty="0" err="1" smtClean="0"/>
              <a:t>Literaturun</a:t>
            </a:r>
            <a:r>
              <a:rPr lang="en-US" dirty="0" smtClean="0"/>
              <a:t> </a:t>
            </a:r>
            <a:r>
              <a:rPr lang="en-US" dirty="0" err="1" smtClean="0"/>
              <a:t>kendisine</a:t>
            </a:r>
            <a:r>
              <a:rPr lang="en-US" dirty="0" smtClean="0"/>
              <a:t> de </a:t>
            </a:r>
            <a:r>
              <a:rPr lang="en-US" dirty="0" err="1" smtClean="0"/>
              <a:t>aynen</a:t>
            </a:r>
            <a:r>
              <a:rPr lang="en-US" dirty="0" smtClean="0"/>
              <a:t> </a:t>
            </a:r>
            <a:r>
              <a:rPr lang="en-US" dirty="0" err="1" smtClean="0"/>
              <a:t>diger</a:t>
            </a:r>
            <a:r>
              <a:rPr lang="en-US" dirty="0" smtClean="0"/>
              <a:t> </a:t>
            </a:r>
            <a:r>
              <a:rPr lang="en-US" dirty="0" err="1" smtClean="0"/>
              <a:t>veriler</a:t>
            </a:r>
            <a:r>
              <a:rPr lang="en-US" dirty="0" smtClean="0"/>
              <a:t> </a:t>
            </a:r>
            <a:r>
              <a:rPr lang="en-US" dirty="0" err="1" smtClean="0"/>
              <a:t>gibi</a:t>
            </a:r>
            <a:r>
              <a:rPr lang="en-US" dirty="0" smtClean="0"/>
              <a:t> </a:t>
            </a:r>
            <a:r>
              <a:rPr lang="en-US" dirty="0" err="1" smtClean="0"/>
              <a:t>davranilir</a:t>
            </a:r>
            <a:r>
              <a:rPr lang="en-US" dirty="0" smtClean="0"/>
              <a:t> </a:t>
            </a:r>
            <a:r>
              <a:rPr lang="en-US" dirty="0" err="1" smtClean="0"/>
              <a:t>ve</a:t>
            </a:r>
            <a:r>
              <a:rPr lang="en-US" dirty="0" smtClean="0"/>
              <a:t> </a:t>
            </a:r>
            <a:r>
              <a:rPr lang="en-US" dirty="0" err="1" smtClean="0"/>
              <a:t>karsilastirma</a:t>
            </a:r>
            <a:r>
              <a:rPr lang="en-US" dirty="0" smtClean="0"/>
              <a:t> </a:t>
            </a:r>
            <a:r>
              <a:rPr lang="en-US" dirty="0" err="1" smtClean="0"/>
              <a:t>surecine</a:t>
            </a:r>
            <a:r>
              <a:rPr lang="en-US" dirty="0" smtClean="0"/>
              <a:t> </a:t>
            </a:r>
            <a:r>
              <a:rPr lang="en-US" dirty="0" err="1" smtClean="0"/>
              <a:t>sokulur</a:t>
            </a:r>
            <a:r>
              <a:rPr lang="en-US" dirty="0" smtClean="0"/>
              <a:t>. </a:t>
            </a:r>
          </a:p>
          <a:p>
            <a:pPr>
              <a:lnSpc>
                <a:spcPct val="90000"/>
              </a:lnSpc>
              <a:buNone/>
            </a:pPr>
            <a:r>
              <a:rPr lang="tr-TR" sz="3600" dirty="0"/>
              <a:t>		Örnek: </a:t>
            </a:r>
            <a:r>
              <a:rPr lang="tr-TR" dirty="0" smtClean="0"/>
              <a:t>Öğrencilerin kesirlerde bölme işlemi yaparken kullandıkları yöntem ve modellerin incelenerek kesirlerle bölme işleminde kullanılabilecek bir yöntemin belirlenmesi. Okul müdürünün kullandığı yöntemlerin başarıyı nasıl artırdığı...</a:t>
            </a:r>
            <a:endParaRPr lang="en-US" sz="2000" dirty="0"/>
          </a:p>
          <a:p>
            <a:endParaRPr lang="en-US" dirty="0"/>
          </a:p>
        </p:txBody>
      </p:sp>
    </p:spTree>
    <p:extLst>
      <p:ext uri="{BB962C8B-B14F-4D97-AF65-F5344CB8AC3E}">
        <p14:creationId xmlns:p14="http://schemas.microsoft.com/office/powerpoint/2010/main" val="1155887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71800" y="1371600"/>
            <a:ext cx="7485888" cy="4876800"/>
          </a:xfrm>
        </p:spPr>
        <p:txBody>
          <a:bodyPr>
            <a:normAutofit/>
          </a:bodyPr>
          <a:lstStyle/>
          <a:p>
            <a:r>
              <a:rPr lang="tr-TR" b="1" dirty="0" smtClean="0"/>
              <a:t>Anlatı araştırmaları</a:t>
            </a:r>
            <a:r>
              <a:rPr lang="tr-TR" dirty="0" smtClean="0"/>
              <a:t>: Kişilerin hayat hikayelerine özellikle belirli episodlara odaklanır:</a:t>
            </a:r>
          </a:p>
          <a:p>
            <a:pPr>
              <a:buNone/>
            </a:pPr>
            <a:r>
              <a:rPr lang="tr-TR" dirty="0" smtClean="0"/>
              <a:t>Örneğin: sözlü tarih çalışmaları, otobiyografiler.</a:t>
            </a:r>
          </a:p>
          <a:p>
            <a:pPr>
              <a:buNone/>
            </a:pPr>
            <a:r>
              <a:rPr lang="tr-TR" b="1" dirty="0" smtClean="0"/>
              <a:t>Vaka Çalışmaları</a:t>
            </a:r>
            <a:r>
              <a:rPr lang="tr-TR" dirty="0" smtClean="0"/>
              <a:t>: Genellikle bir kişi ya da kimileri için bir grubun mercek altına alındığı çalışmalardır. </a:t>
            </a:r>
          </a:p>
          <a:p>
            <a:pPr>
              <a:buNone/>
            </a:pPr>
            <a:r>
              <a:rPr lang="tr-TR" dirty="0" smtClean="0"/>
              <a:t>Örneğin: bir öğrencinin herhangi bir sorun olmamasına rağmen özellikle neden yabancı dilde başarısız olduğunun incelenmesi.</a:t>
            </a:r>
            <a:endParaRPr lang="en-US" dirty="0"/>
          </a:p>
        </p:txBody>
      </p:sp>
    </p:spTree>
    <p:extLst>
      <p:ext uri="{BB962C8B-B14F-4D97-AF65-F5344CB8AC3E}">
        <p14:creationId xmlns:p14="http://schemas.microsoft.com/office/powerpoint/2010/main" val="396191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smtClean="0"/>
              <a:t>Fenomenoloji</a:t>
            </a:r>
            <a:endParaRPr lang="tr-TR" dirty="0"/>
          </a:p>
        </p:txBody>
      </p:sp>
      <p:sp>
        <p:nvSpPr>
          <p:cNvPr id="3" name="İçerik Yer Tutucusu 2"/>
          <p:cNvSpPr>
            <a:spLocks noGrp="1"/>
          </p:cNvSpPr>
          <p:nvPr>
            <p:ph idx="1"/>
          </p:nvPr>
        </p:nvSpPr>
        <p:spPr/>
        <p:txBody>
          <a:bodyPr/>
          <a:lstStyle/>
          <a:p>
            <a:r>
              <a:rPr lang="tr-TR" dirty="0"/>
              <a:t>İnsanların, toplumların ya da toplulukların deneyimlerinden çıkardıkları anlamların nasıl ortaklaştığına, deneyim sürecinden ziyade bu deneyimlere ilişkin kişilerde kalan anlama odaklanır. </a:t>
            </a:r>
            <a:endParaRPr lang="tr-TR" dirty="0" smtClean="0"/>
          </a:p>
          <a:p>
            <a:r>
              <a:rPr lang="tr-TR" dirty="0" smtClean="0"/>
              <a:t>Gerçekliğe değil, gerçekliğin nasıl anlamlandırıldığına odaklanır.</a:t>
            </a:r>
            <a:endParaRPr lang="tr-TR" dirty="0"/>
          </a:p>
          <a:p>
            <a:endParaRPr lang="tr-TR" dirty="0" smtClean="0"/>
          </a:p>
          <a:p>
            <a:r>
              <a:rPr lang="tr-TR" dirty="0" smtClean="0"/>
              <a:t>Descartes- </a:t>
            </a:r>
            <a:r>
              <a:rPr lang="tr-TR" dirty="0" err="1" smtClean="0"/>
              <a:t>Husserl</a:t>
            </a:r>
            <a:r>
              <a:rPr lang="tr-TR" dirty="0" smtClean="0"/>
              <a:t>- </a:t>
            </a:r>
            <a:r>
              <a:rPr lang="tr-TR" dirty="0" err="1" smtClean="0"/>
              <a:t>Schutz</a:t>
            </a:r>
            <a:endParaRPr lang="tr-TR" dirty="0" smtClean="0"/>
          </a:p>
          <a:p>
            <a:r>
              <a:rPr lang="tr-TR" dirty="0" err="1" smtClean="0"/>
              <a:t>Epoche</a:t>
            </a:r>
            <a:r>
              <a:rPr lang="tr-TR" dirty="0" smtClean="0"/>
              <a:t>, </a:t>
            </a:r>
            <a:r>
              <a:rPr lang="tr-TR" dirty="0" err="1" smtClean="0"/>
              <a:t>Reflexivity</a:t>
            </a:r>
            <a:endParaRPr lang="tr-TR" dirty="0" smtClean="0"/>
          </a:p>
          <a:p>
            <a:endParaRPr lang="tr-TR" dirty="0"/>
          </a:p>
        </p:txBody>
      </p:sp>
    </p:spTree>
    <p:extLst>
      <p:ext uri="{BB962C8B-B14F-4D97-AF65-F5344CB8AC3E}">
        <p14:creationId xmlns:p14="http://schemas.microsoft.com/office/powerpoint/2010/main" val="1261846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en-US" dirty="0"/>
              <a:t>Temel önermeleri </a:t>
            </a:r>
            <a:endParaRPr lang="tr-TR" dirty="0"/>
          </a:p>
          <a:p>
            <a:pPr lvl="0"/>
            <a:r>
              <a:rPr lang="en-US" dirty="0"/>
              <a:t>Geleneksel felesefeye dönmemiz gerektiği- bilgelik arama </a:t>
            </a:r>
            <a:endParaRPr lang="tr-TR" dirty="0"/>
          </a:p>
          <a:p>
            <a:pPr lvl="0"/>
            <a:r>
              <a:rPr lang="en-US" dirty="0"/>
              <a:t>Varsayımlardan uzaklaşmaya çalışmak </a:t>
            </a:r>
            <a:endParaRPr lang="tr-TR" dirty="0"/>
          </a:p>
          <a:p>
            <a:pPr lvl="0"/>
            <a:r>
              <a:rPr lang="en-US" dirty="0"/>
              <a:t>Bilincin niyetliliği </a:t>
            </a:r>
            <a:endParaRPr lang="tr-TR" dirty="0"/>
          </a:p>
          <a:p>
            <a:endParaRPr lang="tr-TR" dirty="0"/>
          </a:p>
        </p:txBody>
      </p:sp>
    </p:spTree>
    <p:extLst>
      <p:ext uri="{BB962C8B-B14F-4D97-AF65-F5344CB8AC3E}">
        <p14:creationId xmlns:p14="http://schemas.microsoft.com/office/powerpoint/2010/main" val="245134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0492"/>
            <a:ext cx="10515600" cy="5366472"/>
          </a:xfrm>
        </p:spPr>
        <p:txBody>
          <a:bodyPr/>
          <a:lstStyle/>
          <a:p>
            <a:r>
              <a:rPr lang="en-US" dirty="0"/>
              <a:t>Organization </a:t>
            </a:r>
            <a:r>
              <a:rPr lang="en-US" dirty="0" smtClean="0"/>
              <a:t>horizontal</a:t>
            </a:r>
            <a:endParaRPr lang="tr-TR" dirty="0" smtClean="0"/>
          </a:p>
          <a:p>
            <a:r>
              <a:rPr lang="en-US" dirty="0" smtClean="0"/>
              <a:t>Cluster </a:t>
            </a:r>
            <a:r>
              <a:rPr lang="en-US" dirty="0"/>
              <a:t>of meaning- anlam kümeleri oluşturmak </a:t>
            </a:r>
            <a:endParaRPr lang="tr-TR" dirty="0"/>
          </a:p>
          <a:p>
            <a:endParaRPr lang="tr-TR" dirty="0" smtClean="0"/>
          </a:p>
          <a:p>
            <a:r>
              <a:rPr lang="en-US" dirty="0" smtClean="0"/>
              <a:t>Deneyimlerden </a:t>
            </a:r>
            <a:r>
              <a:rPr lang="en-US" dirty="0"/>
              <a:t>benzer anlamlar çıkaran şeyler bir araya getirilerek kategoriler oluşturulur </a:t>
            </a:r>
            <a:endParaRPr lang="tr-TR" dirty="0"/>
          </a:p>
          <a:p>
            <a:r>
              <a:rPr lang="en-US" dirty="0"/>
              <a:t>Deneyimin genel </a:t>
            </a:r>
            <a:r>
              <a:rPr lang="en-US" dirty="0" smtClean="0"/>
              <a:t>tanımı</a:t>
            </a:r>
            <a:r>
              <a:rPr lang="tr-TR" dirty="0" smtClean="0"/>
              <a:t> yapılır</a:t>
            </a:r>
            <a:r>
              <a:rPr lang="en-US" dirty="0" smtClean="0"/>
              <a:t>- </a:t>
            </a:r>
            <a:r>
              <a:rPr lang="en-US" dirty="0"/>
              <a:t>birşey biri için ne anlama geliyor </a:t>
            </a:r>
            <a:endParaRPr lang="tr-TR" dirty="0"/>
          </a:p>
          <a:p>
            <a:r>
              <a:rPr lang="en-US" dirty="0"/>
              <a:t>Yapısal betimleme- olayın nasıl </a:t>
            </a:r>
            <a:r>
              <a:rPr lang="en-US" dirty="0" smtClean="0"/>
              <a:t>deneyimlendiği</a:t>
            </a:r>
            <a:endParaRPr lang="tr-TR" dirty="0" smtClean="0"/>
          </a:p>
          <a:p>
            <a:r>
              <a:rPr lang="en-US" dirty="0" smtClean="0"/>
              <a:t>Özünde </a:t>
            </a:r>
            <a:r>
              <a:rPr lang="en-US" dirty="0"/>
              <a:t>ne var</a:t>
            </a:r>
            <a:r>
              <a:rPr lang="en-US" dirty="0" smtClean="0"/>
              <a:t>?</a:t>
            </a:r>
            <a:endParaRPr lang="tr-TR" dirty="0"/>
          </a:p>
        </p:txBody>
      </p:sp>
    </p:spTree>
    <p:extLst>
      <p:ext uri="{BB962C8B-B14F-4D97-AF65-F5344CB8AC3E}">
        <p14:creationId xmlns:p14="http://schemas.microsoft.com/office/powerpoint/2010/main" val="3730944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b="1" dirty="0"/>
              <a:t>Örnek araştırma soruları</a:t>
            </a:r>
            <a:r>
              <a:rPr lang="tr-TR" b="1" dirty="0" smtClean="0"/>
              <a:t>:</a:t>
            </a:r>
            <a:endParaRPr lang="tr-TR" dirty="0" smtClean="0"/>
          </a:p>
          <a:p>
            <a:r>
              <a:rPr lang="tr-TR" dirty="0" smtClean="0"/>
              <a:t>Okul </a:t>
            </a:r>
            <a:r>
              <a:rPr lang="tr-TR" dirty="0"/>
              <a:t>takımlarında oynayan öğrencilerin, arkadaşlarıyla kurdukları ilişkiler nasıl şekillenmektedir? </a:t>
            </a:r>
          </a:p>
          <a:p>
            <a:r>
              <a:rPr lang="tr-TR" dirty="0"/>
              <a:t>Anne olan kadınların kişisel kimlikleri hakkındaki düşünceleri nelerdir? </a:t>
            </a:r>
          </a:p>
          <a:p>
            <a:r>
              <a:rPr lang="tr-TR" dirty="0"/>
              <a:t>Aids hastası olmanın kişisel ilişkiler üzerindeki etkileri nelerdir? </a:t>
            </a:r>
          </a:p>
          <a:p>
            <a:endParaRPr lang="tr-TR" dirty="0"/>
          </a:p>
        </p:txBody>
      </p:sp>
    </p:spTree>
    <p:extLst>
      <p:ext uri="{BB962C8B-B14F-4D97-AF65-F5344CB8AC3E}">
        <p14:creationId xmlns:p14="http://schemas.microsoft.com/office/powerpoint/2010/main" val="1823008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Etnometodoloji</a:t>
            </a:r>
            <a:endParaRPr lang="tr-TR" dirty="0"/>
          </a:p>
        </p:txBody>
      </p:sp>
      <p:sp>
        <p:nvSpPr>
          <p:cNvPr id="3" name="İçerik Yer Tutucusu 2"/>
          <p:cNvSpPr>
            <a:spLocks noGrp="1"/>
          </p:cNvSpPr>
          <p:nvPr>
            <p:ph idx="1"/>
          </p:nvPr>
        </p:nvSpPr>
        <p:spPr/>
        <p:txBody>
          <a:bodyPr/>
          <a:lstStyle/>
          <a:p>
            <a:r>
              <a:rPr lang="tr-TR" dirty="0" smtClean="0"/>
              <a:t>Günlük hayatın sıradanlığı içinde rutine dönüşmüş durumların anlaşılması güçtür. Anlamın nasıl kurulduğunu sıradanlık içerisinde değil sıradanlığın kırıldığı durumlarda anlayabilirsiniz. </a:t>
            </a:r>
          </a:p>
          <a:p>
            <a:r>
              <a:rPr lang="tr-TR" dirty="0" smtClean="0"/>
              <a:t>Esas olan deneyimin insanlar için ne anlam ifade ettiği değil anlamın nasıl kurulduğudur. Bir şeyi anlamlandırırken nerelere gönderme yapıyorum, hangi paradigmalar üzerinden anlamlandırıyorum.</a:t>
            </a:r>
            <a:endParaRPr lang="tr-TR" dirty="0"/>
          </a:p>
        </p:txBody>
      </p:sp>
    </p:spTree>
    <p:extLst>
      <p:ext uri="{BB962C8B-B14F-4D97-AF65-F5344CB8AC3E}">
        <p14:creationId xmlns:p14="http://schemas.microsoft.com/office/powerpoint/2010/main" val="1080495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Gömülü Teori (Grounded Theory)</a:t>
            </a:r>
            <a:endParaRPr lang="tr-TR" dirty="0"/>
          </a:p>
        </p:txBody>
      </p:sp>
      <p:sp>
        <p:nvSpPr>
          <p:cNvPr id="3" name="İçerik Yer Tutucusu 2"/>
          <p:cNvSpPr>
            <a:spLocks noGrp="1"/>
          </p:cNvSpPr>
          <p:nvPr>
            <p:ph idx="1"/>
          </p:nvPr>
        </p:nvSpPr>
        <p:spPr>
          <a:xfrm>
            <a:off x="838200" y="1818752"/>
            <a:ext cx="10515600" cy="4358211"/>
          </a:xfrm>
        </p:spPr>
        <p:txBody>
          <a:bodyPr>
            <a:normAutofit/>
          </a:bodyPr>
          <a:lstStyle/>
          <a:p>
            <a:r>
              <a:rPr lang="tr-TR" dirty="0"/>
              <a:t>Verinin içinde var olduğu düşünülen kuramın ortaya çıkarılması çabasıdır. </a:t>
            </a:r>
            <a:endParaRPr lang="tr-TR" dirty="0" smtClean="0"/>
          </a:p>
          <a:p>
            <a:r>
              <a:rPr lang="tr-TR" dirty="0" smtClean="0"/>
              <a:t>Soyut analitik şemalar-mekandan zamandan bağımsız analitik argümanlar üretmek</a:t>
            </a:r>
            <a:endParaRPr lang="tr-TR" dirty="0"/>
          </a:p>
        </p:txBody>
      </p:sp>
    </p:spTree>
    <p:extLst>
      <p:ext uri="{BB962C8B-B14F-4D97-AF65-F5344CB8AC3E}">
        <p14:creationId xmlns:p14="http://schemas.microsoft.com/office/powerpoint/2010/main" val="1306759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dirty="0"/>
              <a:t>Sembolik Etkileşimcilik</a:t>
            </a:r>
          </a:p>
          <a:p>
            <a:r>
              <a:rPr lang="tr-TR" dirty="0"/>
              <a:t>Bir grubun kültürü ortak semboller ve ortak anlayışlar içerir ve bireyler gruplar içinde sosyalleştikçe bu sembolleri benimserler ve bunların içine dahil olurlar. İnsan davranışlarını bireysel ya da toplumsal olarak anlamak istiyorsak ortak anlayış ve sembolleri çalışmak durumundayız bunları keşfedersek o grubu anlama şansına </a:t>
            </a:r>
            <a:r>
              <a:rPr lang="tr-TR" dirty="0" smtClean="0"/>
              <a:t>sahip oluruz.</a:t>
            </a:r>
            <a:endParaRPr lang="tr-TR" dirty="0"/>
          </a:p>
        </p:txBody>
      </p:sp>
    </p:spTree>
    <p:extLst>
      <p:ext uri="{BB962C8B-B14F-4D97-AF65-F5344CB8AC3E}">
        <p14:creationId xmlns:p14="http://schemas.microsoft.com/office/powerpoint/2010/main" val="3851285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936</Words>
  <Application>Microsoft Office PowerPoint</Application>
  <PresentationFormat>Geniş ekran</PresentationFormat>
  <Paragraphs>96</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Nitel Araştırma Desenleri</vt:lpstr>
      <vt:lpstr>Araştırma Deseni </vt:lpstr>
      <vt:lpstr>Fenomenoloji</vt:lpstr>
      <vt:lpstr>PowerPoint Sunusu</vt:lpstr>
      <vt:lpstr>PowerPoint Sunusu</vt:lpstr>
      <vt:lpstr>PowerPoint Sunusu</vt:lpstr>
      <vt:lpstr>Etnometodoloji</vt:lpstr>
      <vt:lpstr>Gömülü Teori (Grounded Theory)</vt:lpstr>
      <vt:lpstr>PowerPoint Sunusu</vt:lpstr>
      <vt:lpstr>PowerPoint Sunusu</vt:lpstr>
      <vt:lpstr>PowerPoint Sunusu</vt:lpstr>
      <vt:lpstr>PowerPoint Sunusu</vt:lpstr>
      <vt:lpstr>Etnografi</vt:lpstr>
      <vt:lpstr>PowerPoint Sunusu</vt:lpstr>
      <vt:lpstr>Durum Çalışması</vt:lpstr>
      <vt:lpstr>PowerPoint Sunusu</vt:lpstr>
      <vt:lpstr>PowerPoint Sunusu</vt:lpstr>
      <vt:lpstr>Başlıca Nitel Araştırma Yaklaşımları</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Araştırma Desenleri</dc:title>
  <dc:creator>Bd2_bb2</dc:creator>
  <cp:lastModifiedBy>Bd2_bb2</cp:lastModifiedBy>
  <cp:revision>4</cp:revision>
  <dcterms:created xsi:type="dcterms:W3CDTF">2017-11-15T09:49:23Z</dcterms:created>
  <dcterms:modified xsi:type="dcterms:W3CDTF">2017-11-15T10:50:47Z</dcterms:modified>
</cp:coreProperties>
</file>