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7"/>
  </p:notesMasterIdLst>
  <p:sldIdLst>
    <p:sldId id="256" r:id="rId2"/>
    <p:sldId id="333" r:id="rId3"/>
    <p:sldId id="362" r:id="rId4"/>
    <p:sldId id="36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4" r:id="rId33"/>
    <p:sldId id="365" r:id="rId34"/>
    <p:sldId id="366" r:id="rId35"/>
    <p:sldId id="361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00"/>
    <a:srgbClr val="FF00FF"/>
    <a:srgbClr val="00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4" autoAdjust="0"/>
    <p:restoredTop sz="92185" autoAdjust="0"/>
  </p:normalViewPr>
  <p:slideViewPr>
    <p:cSldViewPr>
      <p:cViewPr varScale="1">
        <p:scale>
          <a:sx n="68" d="100"/>
          <a:sy n="68" d="100"/>
        </p:scale>
        <p:origin x="14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C296E-CB69-4D42-8D39-0710EFC0C4AE}" type="datetimeFigureOut">
              <a:rPr lang="tr-TR" smtClean="0"/>
              <a:t>04.03.2018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2845F-C115-4CEE-9F10-8863CE76905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599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2845F-C115-4CEE-9F10-8863CE76905A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2921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22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871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266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154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502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007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7260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576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04.03.2018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791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991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620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231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3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262"/>
            <a:ext cx="9144000" cy="570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79612" y="116632"/>
            <a:ext cx="7992888" cy="1741884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tr-T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PALEOİKLİMİN TEMEL PRENSİPLERİ</a:t>
            </a:r>
            <a:endParaRPr lang="tr-TR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71600" y="5142027"/>
            <a:ext cx="6400800" cy="1656184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Dersin sorumlusu: Prof. Dr. Turhan AYYILDIZ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961" y="1"/>
            <a:ext cx="1067304" cy="98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4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/>
              <a:t>Geçmiş levha hareketlerinin kanıtı</a:t>
            </a:r>
            <a:endParaRPr lang="en-US" altLang="zh-TW" sz="2400" b="1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413"/>
            <a:ext cx="8668072" cy="4495800"/>
          </a:xfrm>
        </p:spPr>
        <p:txBody>
          <a:bodyPr/>
          <a:lstStyle/>
          <a:p>
            <a:r>
              <a:rPr lang="tr-TR" altLang="zh-TW" sz="2400" dirty="0" smtClean="0"/>
              <a:t>Dünya manyetik alanı</a:t>
            </a:r>
            <a:r>
              <a:rPr lang="en-US" altLang="zh-TW" sz="2400" dirty="0" smtClean="0">
                <a:sym typeface="Symbol" panose="05050102010706020507" pitchFamily="18" charset="2"/>
              </a:rPr>
              <a:t></a:t>
            </a:r>
            <a:r>
              <a:rPr lang="en-US" altLang="zh-TW" sz="2400" dirty="0" smtClean="0"/>
              <a:t> </a:t>
            </a:r>
            <a:r>
              <a:rPr lang="tr-TR" sz="2400" dirty="0"/>
              <a:t>Dünya coğrafyasını yeniden düzenleyen Levha tektoniği </a:t>
            </a:r>
            <a:r>
              <a:rPr lang="tr-TR" sz="2400" dirty="0" smtClean="0"/>
              <a:t>kanıtı</a:t>
            </a:r>
            <a:endParaRPr lang="en-US" altLang="zh-TW" sz="2400" dirty="0"/>
          </a:p>
          <a:p>
            <a:r>
              <a:rPr lang="tr-TR" sz="2400" dirty="0"/>
              <a:t>Dünyadaki sıvı demir çekirdeğinde dolaşan ergimiş sıvılardan kaynaklanan manyetik alan enerjisi.</a:t>
            </a:r>
            <a:endParaRPr lang="en-US" altLang="zh-TW" sz="2400" dirty="0"/>
          </a:p>
        </p:txBody>
      </p:sp>
      <p:pic>
        <p:nvPicPr>
          <p:cNvPr id="10244" name="Picture 4" descr="FIGURE 05-05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183" y="3384550"/>
            <a:ext cx="270986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FIGURE 05-05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02012"/>
            <a:ext cx="3016463" cy="30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99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5657850" cy="1206500"/>
          </a:xfrm>
        </p:spPr>
        <p:txBody>
          <a:bodyPr/>
          <a:lstStyle/>
          <a:p>
            <a:r>
              <a:rPr lang="tr-TR" sz="2400" dirty="0"/>
              <a:t>Manyetik şeritler</a:t>
            </a:r>
            <a:endParaRPr lang="en-US" altLang="zh-TW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Eriyik sıvı </a:t>
            </a:r>
            <a:r>
              <a:rPr lang="tr-TR" sz="2400" dirty="0" smtClean="0"/>
              <a:t>manyetik alanı kayıt eder.</a:t>
            </a:r>
            <a:endParaRPr lang="en-US" altLang="zh-TW" dirty="0"/>
          </a:p>
          <a:p>
            <a:endParaRPr lang="en-US" altLang="zh-TW" dirty="0"/>
          </a:p>
        </p:txBody>
      </p:sp>
      <p:pic>
        <p:nvPicPr>
          <p:cNvPr id="11268" name="Picture 4" descr="FIGURE 05-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3068638"/>
            <a:ext cx="3228975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FIGURE 05-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565400"/>
            <a:ext cx="3138488" cy="34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4572000" y="4191000"/>
            <a:ext cx="3810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52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25623"/>
            <a:ext cx="8313737" cy="792163"/>
          </a:xfrm>
        </p:spPr>
        <p:txBody>
          <a:bodyPr>
            <a:normAutofit/>
          </a:bodyPr>
          <a:lstStyle/>
          <a:p>
            <a:r>
              <a:rPr lang="tr-TR" sz="2400" dirty="0"/>
              <a:t>Kıtaların geçmiş </a:t>
            </a:r>
            <a:r>
              <a:rPr lang="tr-TR" sz="2400" dirty="0" smtClean="0"/>
              <a:t>yerlerinin </a:t>
            </a:r>
            <a:r>
              <a:rPr lang="tr-TR" sz="2400" dirty="0" err="1"/>
              <a:t>paleo</a:t>
            </a:r>
            <a:r>
              <a:rPr lang="tr-TR" sz="2400" dirty="0"/>
              <a:t> manyetik tayini</a:t>
            </a:r>
            <a:endParaRPr lang="en-US" altLang="zh-TW" sz="32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772816"/>
            <a:ext cx="7561262" cy="3673475"/>
          </a:xfrm>
        </p:spPr>
        <p:txBody>
          <a:bodyPr/>
          <a:lstStyle/>
          <a:p>
            <a:r>
              <a:rPr lang="tr-TR" sz="2400" dirty="0"/>
              <a:t>Bazalt, </a:t>
            </a:r>
            <a:r>
              <a:rPr lang="tr-TR" sz="2400" dirty="0" smtClean="0"/>
              <a:t>kullanım </a:t>
            </a:r>
            <a:r>
              <a:rPr lang="tr-TR" sz="2400" dirty="0"/>
              <a:t>için en iyi kayalardır </a:t>
            </a:r>
            <a:r>
              <a:rPr lang="tr-TR" sz="2400" dirty="0" smtClean="0"/>
              <a:t>(manyetik </a:t>
            </a:r>
            <a:r>
              <a:rPr lang="tr-TR" sz="2400" dirty="0"/>
              <a:t>demir açısından zengin</a:t>
            </a:r>
            <a:r>
              <a:rPr lang="tr-TR" sz="2400" dirty="0" smtClean="0"/>
              <a:t>).</a:t>
            </a:r>
          </a:p>
          <a:p>
            <a:r>
              <a:rPr lang="tr-TR" sz="2400" dirty="0"/>
              <a:t>175 </a:t>
            </a:r>
            <a:r>
              <a:rPr lang="tr-TR" sz="2400" dirty="0" err="1" smtClean="0"/>
              <a:t>My'dan</a:t>
            </a:r>
            <a:r>
              <a:rPr lang="tr-TR" sz="2400" dirty="0" smtClean="0"/>
              <a:t> </a:t>
            </a:r>
            <a:r>
              <a:rPr lang="tr-TR" sz="2400" dirty="0"/>
              <a:t>daha eski okyanus kabuğu yok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Daha erken </a:t>
            </a:r>
            <a:r>
              <a:rPr lang="tr-TR" sz="2400" dirty="0" smtClean="0"/>
              <a:t>dönemler için, </a:t>
            </a:r>
            <a:r>
              <a:rPr lang="tr-TR" sz="2400" dirty="0"/>
              <a:t>kıtadaki bazaltlara odaklanmalıdır.</a:t>
            </a:r>
            <a:r>
              <a:rPr lang="en-US" altLang="zh-TW" sz="2400" dirty="0" smtClean="0"/>
              <a:t>. </a:t>
            </a:r>
            <a:endParaRPr lang="en-US" altLang="zh-TW" sz="2400" dirty="0"/>
          </a:p>
          <a:p>
            <a:r>
              <a:rPr lang="tr-TR" sz="2400" dirty="0"/>
              <a:t>Manyetik imzalarının daha sonraki bir zamanda manyetik alana dayandığı ihtimalinin artması nedeniyle 500 </a:t>
            </a:r>
            <a:r>
              <a:rPr lang="tr-TR" sz="2400" dirty="0" smtClean="0"/>
              <a:t>My </a:t>
            </a:r>
            <a:r>
              <a:rPr lang="tr-TR" sz="2400" dirty="0"/>
              <a:t>daha az güvenilir.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09796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zh-TW" sz="2400" b="1" dirty="0" smtClean="0">
                <a:solidFill>
                  <a:schemeClr val="tx1"/>
                </a:solidFill>
              </a:rPr>
              <a:t>Kısa Özet</a:t>
            </a:r>
            <a:endParaRPr lang="en-US" altLang="zh-TW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435975" cy="4264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400" dirty="0"/>
              <a:t>300 milyon yıl öncesine kadar kıta yerlerini iyi bir doğrulukla yeniden inşa </a:t>
            </a:r>
            <a:r>
              <a:rPr lang="tr-TR" sz="2400" dirty="0" smtClean="0"/>
              <a:t>edebiliriz</a:t>
            </a:r>
            <a:r>
              <a:rPr lang="en-US" altLang="zh-TW" sz="2400" b="1" dirty="0" smtClean="0"/>
              <a:t>.</a:t>
            </a:r>
            <a:endParaRPr lang="tr-TR" altLang="zh-TW" sz="2400" b="1" dirty="0" smtClean="0"/>
          </a:p>
          <a:p>
            <a:pPr>
              <a:lnSpc>
                <a:spcPct val="90000"/>
              </a:lnSpc>
            </a:pPr>
            <a:endParaRPr lang="en-US" altLang="zh-TW" sz="2400" b="1" dirty="0"/>
          </a:p>
          <a:p>
            <a:pPr>
              <a:lnSpc>
                <a:spcPct val="90000"/>
              </a:lnSpc>
            </a:pPr>
            <a:r>
              <a:rPr lang="tr-TR" sz="2400" dirty="0"/>
              <a:t>Okyanus </a:t>
            </a:r>
            <a:r>
              <a:rPr lang="tr-TR" sz="2400" dirty="0" smtClean="0"/>
              <a:t>havzasındaki </a:t>
            </a:r>
            <a:r>
              <a:rPr lang="tr-TR" sz="2400" dirty="0"/>
              <a:t>deniz tabanının </a:t>
            </a:r>
            <a:r>
              <a:rPr lang="tr-TR" sz="2400" dirty="0" smtClean="0"/>
              <a:t>yayılma hızları ölçülebilir</a:t>
            </a:r>
            <a:r>
              <a:rPr lang="en-US" altLang="zh-TW" sz="2400" b="1" dirty="0" smtClean="0"/>
              <a:t>.</a:t>
            </a:r>
            <a:endParaRPr lang="tr-TR" altLang="zh-TW" sz="2400" b="1" dirty="0" smtClean="0"/>
          </a:p>
          <a:p>
            <a:pPr>
              <a:lnSpc>
                <a:spcPct val="90000"/>
              </a:lnSpc>
            </a:pPr>
            <a:endParaRPr lang="en-US" altLang="zh-TW" sz="2400" b="1" dirty="0"/>
          </a:p>
          <a:p>
            <a:pPr algn="just">
              <a:lnSpc>
                <a:spcPct val="90000"/>
              </a:lnSpc>
            </a:pPr>
            <a:r>
              <a:rPr lang="en-US" altLang="zh-TW" sz="2400" b="1" dirty="0"/>
              <a:t> </a:t>
            </a:r>
            <a:r>
              <a:rPr lang="tr-TR" sz="2400" dirty="0"/>
              <a:t>Okyanus kabuğunun küresel ortalama oluşumunu ve tahrip edilmesini tahmin etmek için, dünyanın okyanusundan yeterince yayma hızları bile oluşturabiliriz</a:t>
            </a:r>
            <a:r>
              <a:rPr lang="tr-TR" sz="2400" dirty="0" smtClean="0"/>
              <a:t>. </a:t>
            </a:r>
            <a:endParaRPr lang="en-US" altLang="zh-TW" sz="2400" b="1" dirty="0"/>
          </a:p>
        </p:txBody>
      </p:sp>
    </p:spTree>
    <p:extLst>
      <p:ext uri="{BB962C8B-B14F-4D97-AF65-F5344CB8AC3E}">
        <p14:creationId xmlns:p14="http://schemas.microsoft.com/office/powerpoint/2010/main" val="1904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zh-TW" sz="2400" b="1" dirty="0" smtClean="0"/>
              <a:t>Kutupsal Pozisyon Hipotezi</a:t>
            </a:r>
            <a:r>
              <a:rPr lang="en-US" altLang="zh-TW" sz="2400" b="1" dirty="0" smtClean="0"/>
              <a:t>:</a:t>
            </a:r>
            <a:endParaRPr lang="en-US" altLang="zh-TW" sz="2400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11561" y="1600200"/>
            <a:ext cx="7560890" cy="4495800"/>
          </a:xfrm>
        </p:spPr>
        <p:txBody>
          <a:bodyPr/>
          <a:lstStyle/>
          <a:p>
            <a:pPr algn="just"/>
            <a:r>
              <a:rPr lang="tr-TR" sz="2400" dirty="0"/>
              <a:t>buz tabakaları, kutuplara veya kutuplara yakın </a:t>
            </a:r>
            <a:r>
              <a:rPr lang="tr-TR" sz="2400" dirty="0" smtClean="0"/>
              <a:t>enlemlerde </a:t>
            </a:r>
            <a:r>
              <a:rPr lang="tr-TR" sz="2400" dirty="0"/>
              <a:t>bulunduğunda </a:t>
            </a:r>
            <a:r>
              <a:rPr lang="tr-TR" sz="2400" dirty="0" smtClean="0"/>
              <a:t>kıtalar üzerinde görünmelidir</a:t>
            </a:r>
            <a:r>
              <a:rPr lang="en-US" altLang="zh-TW" sz="2400" b="1" dirty="0" smtClean="0"/>
              <a:t>, </a:t>
            </a:r>
            <a:endParaRPr lang="tr-TR" altLang="zh-TW" sz="2400" b="1" dirty="0" smtClean="0"/>
          </a:p>
          <a:p>
            <a:pPr algn="just"/>
            <a:endParaRPr lang="tr-TR" altLang="zh-TW" sz="2400" b="1" dirty="0"/>
          </a:p>
          <a:p>
            <a:pPr algn="just"/>
            <a:endParaRPr lang="en-US" altLang="zh-TW" sz="2400" b="1" dirty="0"/>
          </a:p>
          <a:p>
            <a:r>
              <a:rPr lang="tr-TR" sz="2400" dirty="0"/>
              <a:t>Ancak kutupların yakınında herhangi bir kıta yoksa, yeryüzünde hiçbir yerde buz olmamalıdır.</a:t>
            </a:r>
            <a:endParaRPr lang="en-US" altLang="zh-TW" sz="2400" b="1" dirty="0"/>
          </a:p>
        </p:txBody>
      </p:sp>
    </p:spTree>
    <p:extLst>
      <p:ext uri="{BB962C8B-B14F-4D97-AF65-F5344CB8AC3E}">
        <p14:creationId xmlns:p14="http://schemas.microsoft.com/office/powerpoint/2010/main" val="2992706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z="3200" dirty="0" smtClean="0">
                <a:solidFill>
                  <a:schemeClr val="tx1"/>
                </a:solidFill>
              </a:rPr>
              <a:t>Kıtaların Hareketi</a:t>
            </a:r>
            <a:endParaRPr lang="en-US" altLang="zh-TW" sz="3200" dirty="0">
              <a:solidFill>
                <a:schemeClr val="tx1"/>
              </a:solidFill>
            </a:endParaRPr>
          </a:p>
        </p:txBody>
      </p:sp>
      <p:pic>
        <p:nvPicPr>
          <p:cNvPr id="17413" name="Picture 5" descr="FIGURE 05-0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77518"/>
            <a:ext cx="7886700" cy="42475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4419600" y="3581400"/>
            <a:ext cx="0" cy="457200"/>
          </a:xfrm>
          <a:prstGeom prst="line">
            <a:avLst/>
          </a:prstGeom>
          <a:noFill/>
          <a:ln w="76200" cap="sq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8458200" y="3581400"/>
            <a:ext cx="0" cy="457200"/>
          </a:xfrm>
          <a:prstGeom prst="line">
            <a:avLst/>
          </a:prstGeom>
          <a:noFill/>
          <a:ln w="76200" cap="sq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126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Rectangle 7"/>
          <p:cNvSpPr>
            <a:spLocks noGrp="1" noChangeArrowheads="1"/>
          </p:cNvSpPr>
          <p:nvPr>
            <p:ph idx="1"/>
          </p:nvPr>
        </p:nvSpPr>
        <p:spPr>
          <a:xfrm>
            <a:off x="1219200" y="404813"/>
            <a:ext cx="7745413" cy="2087562"/>
          </a:xfrm>
          <a:noFill/>
          <a:ln/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en-US" altLang="zh-TW" sz="2000" dirty="0"/>
              <a:t>	</a:t>
            </a:r>
            <a:r>
              <a:rPr lang="en-US" altLang="zh-TW" sz="2400" b="1" dirty="0" err="1"/>
              <a:t>Pengaea</a:t>
            </a:r>
            <a:endParaRPr lang="en-US" altLang="zh-TW" sz="2400" b="1" dirty="0"/>
          </a:p>
          <a:p>
            <a:r>
              <a:rPr lang="tr-TR" altLang="zh-TW" sz="2400" b="1" dirty="0" err="1" smtClean="0"/>
              <a:t>Lavrasya</a:t>
            </a:r>
            <a:r>
              <a:rPr lang="en-US" altLang="zh-TW" sz="2400" b="1" dirty="0" smtClean="0"/>
              <a:t>: </a:t>
            </a:r>
            <a:r>
              <a:rPr lang="tr-TR" altLang="zh-TW" sz="2400" b="1" dirty="0" smtClean="0"/>
              <a:t>Kuzey-orta Asya</a:t>
            </a:r>
            <a:r>
              <a:rPr lang="en-US" altLang="zh-TW" sz="2400" b="1" dirty="0" smtClean="0"/>
              <a:t>, </a:t>
            </a:r>
            <a:r>
              <a:rPr lang="tr-TR" altLang="zh-TW" sz="2400" b="1" dirty="0" smtClean="0"/>
              <a:t>Avrupa</a:t>
            </a:r>
            <a:r>
              <a:rPr lang="en-US" altLang="zh-TW" sz="2400" b="1" dirty="0" smtClean="0"/>
              <a:t>, </a:t>
            </a:r>
            <a:r>
              <a:rPr lang="tr-TR" altLang="zh-TW" sz="2400" b="1" dirty="0" smtClean="0"/>
              <a:t>Kuzey Amerika</a:t>
            </a:r>
            <a:endParaRPr lang="en-US" altLang="zh-TW" sz="2400" b="1" dirty="0"/>
          </a:p>
          <a:p>
            <a:r>
              <a:rPr lang="en-US" altLang="zh-TW" sz="2400" b="1" dirty="0" err="1"/>
              <a:t>Gondwana</a:t>
            </a:r>
            <a:r>
              <a:rPr lang="en-US" altLang="zh-TW" sz="2400" b="1" dirty="0"/>
              <a:t>: </a:t>
            </a:r>
            <a:r>
              <a:rPr lang="en-US" altLang="zh-TW" sz="2400" b="1" dirty="0" err="1" smtClean="0"/>
              <a:t>Afri</a:t>
            </a:r>
            <a:r>
              <a:rPr lang="tr-TR" altLang="zh-TW" sz="2400" b="1" dirty="0" smtClean="0"/>
              <a:t>k</a:t>
            </a:r>
            <a:r>
              <a:rPr lang="en-US" altLang="zh-TW" sz="2400" b="1" dirty="0" smtClean="0"/>
              <a:t>a</a:t>
            </a:r>
            <a:r>
              <a:rPr lang="en-US" altLang="zh-TW" sz="2400" b="1" dirty="0"/>
              <a:t>, </a:t>
            </a:r>
            <a:r>
              <a:rPr lang="en-US" altLang="zh-TW" sz="2400" b="1" dirty="0" err="1" smtClean="0"/>
              <a:t>Arabi</a:t>
            </a:r>
            <a:r>
              <a:rPr lang="tr-TR" altLang="zh-TW" sz="2400" b="1" dirty="0" err="1" smtClean="0"/>
              <a:t>stan</a:t>
            </a:r>
            <a:r>
              <a:rPr lang="en-US" altLang="zh-TW" sz="2400" b="1" dirty="0" smtClean="0"/>
              <a:t>, </a:t>
            </a:r>
            <a:r>
              <a:rPr lang="en-US" altLang="zh-TW" sz="2400" b="1" dirty="0" err="1" smtClean="0"/>
              <a:t>Antarti</a:t>
            </a:r>
            <a:r>
              <a:rPr lang="tr-TR" altLang="zh-TW" sz="2400" b="1" dirty="0" smtClean="0"/>
              <a:t>k</a:t>
            </a:r>
            <a:r>
              <a:rPr lang="en-US" altLang="zh-TW" sz="2400" b="1" dirty="0" smtClean="0"/>
              <a:t>a</a:t>
            </a:r>
            <a:r>
              <a:rPr lang="en-US" altLang="zh-TW" sz="2400" b="1" dirty="0"/>
              <a:t>, </a:t>
            </a:r>
            <a:r>
              <a:rPr lang="tr-TR" altLang="zh-TW" sz="2400" b="1" dirty="0" smtClean="0"/>
              <a:t>Avusturalya</a:t>
            </a:r>
            <a:r>
              <a:rPr lang="en-US" altLang="zh-TW" sz="2400" b="1" dirty="0" smtClean="0"/>
              <a:t>, </a:t>
            </a:r>
            <a:r>
              <a:rPr lang="tr-TR" altLang="zh-TW" sz="2400" b="1" dirty="0" smtClean="0"/>
              <a:t>Güney Amerika ve Hindistan</a:t>
            </a:r>
            <a:r>
              <a:rPr lang="en-US" altLang="zh-TW" sz="2400" b="1" dirty="0" smtClean="0"/>
              <a:t>. </a:t>
            </a:r>
            <a:endParaRPr lang="en-US" altLang="zh-TW" sz="2400" b="1" dirty="0"/>
          </a:p>
          <a:p>
            <a:endParaRPr lang="en-US" altLang="zh-TW" sz="2400" b="1" dirty="0"/>
          </a:p>
        </p:txBody>
      </p:sp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899592" y="2204864"/>
            <a:ext cx="7177608" cy="4022899"/>
            <a:chOff x="960" y="1728"/>
            <a:chExt cx="4176" cy="2243"/>
          </a:xfrm>
        </p:grpSpPr>
        <p:pic>
          <p:nvPicPr>
            <p:cNvPr id="49156" name="Picture 4" descr="FIGURE 05-12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728"/>
              <a:ext cx="4176" cy="2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57" name="Oval 5"/>
            <p:cNvSpPr>
              <a:spLocks noChangeArrowheads="1"/>
            </p:cNvSpPr>
            <p:nvPr/>
          </p:nvSpPr>
          <p:spPr bwMode="auto">
            <a:xfrm>
              <a:off x="2016" y="1824"/>
              <a:ext cx="2400" cy="1056"/>
            </a:xfrm>
            <a:prstGeom prst="ellipse">
              <a:avLst/>
            </a:prstGeom>
            <a:noFill/>
            <a:ln w="57150" cap="sq">
              <a:solidFill>
                <a:srgbClr val="00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 sz="3600" b="1">
                  <a:solidFill>
                    <a:srgbClr val="00FF00"/>
                  </a:solidFill>
                </a:rPr>
                <a:t>Laurasia</a:t>
              </a:r>
            </a:p>
          </p:txBody>
        </p:sp>
        <p:sp>
          <p:nvSpPr>
            <p:cNvPr id="49158" name="Oval 6"/>
            <p:cNvSpPr>
              <a:spLocks noChangeArrowheads="1"/>
            </p:cNvSpPr>
            <p:nvPr/>
          </p:nvSpPr>
          <p:spPr bwMode="auto">
            <a:xfrm>
              <a:off x="2064" y="2784"/>
              <a:ext cx="2400" cy="960"/>
            </a:xfrm>
            <a:prstGeom prst="ellipse">
              <a:avLst/>
            </a:prstGeom>
            <a:noFill/>
            <a:ln w="57150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 sz="3600" b="1">
                  <a:solidFill>
                    <a:srgbClr val="0000FF"/>
                  </a:solidFill>
                </a:rPr>
                <a:t>Gondwana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81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err="1">
                <a:solidFill>
                  <a:schemeClr val="tx1"/>
                </a:solidFill>
              </a:rPr>
              <a:t>Gondwana</a:t>
            </a:r>
            <a:r>
              <a:rPr lang="en-US" altLang="zh-TW" sz="3200" dirty="0">
                <a:solidFill>
                  <a:schemeClr val="tx1"/>
                </a:solidFill>
              </a:rPr>
              <a:t> </a:t>
            </a:r>
            <a:r>
              <a:rPr lang="tr-TR" altLang="zh-TW" sz="3200" dirty="0" smtClean="0">
                <a:solidFill>
                  <a:schemeClr val="tx1"/>
                </a:solidFill>
              </a:rPr>
              <a:t>ve Güney </a:t>
            </a:r>
            <a:r>
              <a:rPr lang="tr-TR" altLang="zh-TW" sz="3200" dirty="0" err="1" smtClean="0">
                <a:solidFill>
                  <a:schemeClr val="tx1"/>
                </a:solidFill>
              </a:rPr>
              <a:t>Kutpu</a:t>
            </a:r>
            <a:endParaRPr lang="en-US" altLang="zh-TW" dirty="0"/>
          </a:p>
        </p:txBody>
      </p:sp>
      <p:pic>
        <p:nvPicPr>
          <p:cNvPr id="20484" name="Picture 4" descr="FIGURE 05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5715000" cy="489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FIGURE 05-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886200"/>
            <a:ext cx="217963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Line 6"/>
          <p:cNvSpPr>
            <a:spLocks noChangeShapeType="1"/>
          </p:cNvSpPr>
          <p:nvPr/>
        </p:nvSpPr>
        <p:spPr bwMode="auto">
          <a:xfrm flipH="1">
            <a:off x="2590800" y="2819400"/>
            <a:ext cx="2362200" cy="16764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89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500 </a:t>
            </a:r>
            <a:r>
              <a:rPr lang="tr-TR" sz="2800" dirty="0" smtClean="0"/>
              <a:t>M. Yıl </a:t>
            </a:r>
            <a:r>
              <a:rPr lang="tr-TR" sz="2800" dirty="0"/>
              <a:t>Önce Buzullar ve Kıtasal Pozisyonlar.</a:t>
            </a:r>
            <a:endParaRPr lang="en-US" altLang="zh-TW" dirty="0"/>
          </a:p>
        </p:txBody>
      </p:sp>
      <p:pic>
        <p:nvPicPr>
          <p:cNvPr id="18437" name="Picture 5" descr="TABLE 05-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752600"/>
            <a:ext cx="7162800" cy="2598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0398-C8DB-4963-88BF-926949240071}" type="slidenum">
              <a:rPr lang="en-US" altLang="zh-TW"/>
              <a:pPr/>
              <a:t>18</a:t>
            </a:fld>
            <a:endParaRPr lang="en-US" altLang="zh-TW"/>
          </a:p>
        </p:txBody>
      </p:sp>
      <p:pic>
        <p:nvPicPr>
          <p:cNvPr id="18438" name="Picture 6" descr="FIGURE 05-09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2895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1295400" y="3276600"/>
            <a:ext cx="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1295400" y="3276600"/>
            <a:ext cx="304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pic>
        <p:nvPicPr>
          <p:cNvPr id="18441" name="Picture 9" descr="FIGURE 05-09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76800"/>
            <a:ext cx="2895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FIGURE 05-09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76800"/>
            <a:ext cx="2895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4114800" y="3048000"/>
            <a:ext cx="1752600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H="1">
            <a:off x="4114800" y="3429000"/>
            <a:ext cx="1752600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>
            <a:off x="4114800" y="4114800"/>
            <a:ext cx="1752600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>
            <a:off x="4114800" y="3657600"/>
            <a:ext cx="1752600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18447" name="AutoShape 15"/>
          <p:cNvSpPr>
            <a:spLocks/>
          </p:cNvSpPr>
          <p:nvPr/>
        </p:nvSpPr>
        <p:spPr bwMode="auto">
          <a:xfrm>
            <a:off x="6248400" y="3200400"/>
            <a:ext cx="152400" cy="685800"/>
          </a:xfrm>
          <a:prstGeom prst="rightBrace">
            <a:avLst>
              <a:gd name="adj1" fmla="val 37500"/>
              <a:gd name="adj2" fmla="val 50000"/>
            </a:avLst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6400800" y="32766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solidFill>
                  <a:schemeClr val="bg2"/>
                </a:solidFill>
              </a:rPr>
              <a:t>Why ?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6400800" y="3733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>
                <a:solidFill>
                  <a:schemeClr val="bg2"/>
                </a:solidFill>
              </a:rPr>
              <a:t>CO</a:t>
            </a:r>
            <a:r>
              <a:rPr lang="en-US" altLang="zh-TW" sz="2400" baseline="-25000">
                <a:solidFill>
                  <a:schemeClr val="bg2"/>
                </a:solidFill>
              </a:rPr>
              <a:t>2 </a:t>
            </a:r>
            <a:endParaRPr lang="en-US" altLang="zh-TW" sz="2400">
              <a:solidFill>
                <a:schemeClr val="bg2"/>
              </a:solidFill>
            </a:endParaRPr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6705600" y="4114800"/>
            <a:ext cx="0" cy="457200"/>
          </a:xfrm>
          <a:prstGeom prst="line">
            <a:avLst/>
          </a:prstGeom>
          <a:noFill/>
          <a:ln w="57150" cap="sq">
            <a:solidFill>
              <a:srgbClr val="00FF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5105400" y="4419600"/>
            <a:ext cx="12954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rgbClr val="00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/>
              <a:t>Icehouse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7010400" y="4419600"/>
            <a:ext cx="16764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/>
              <a:t>Greenhouse</a:t>
            </a:r>
          </a:p>
        </p:txBody>
      </p:sp>
      <p:sp>
        <p:nvSpPr>
          <p:cNvPr id="18453" name="AutoShape 21"/>
          <p:cNvSpPr>
            <a:spLocks noChangeArrowheads="1"/>
          </p:cNvSpPr>
          <p:nvPr/>
        </p:nvSpPr>
        <p:spPr bwMode="auto">
          <a:xfrm>
            <a:off x="6477000" y="45720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pic>
        <p:nvPicPr>
          <p:cNvPr id="18454" name="Picture 22" descr="FIGURE 05-09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34000"/>
            <a:ext cx="2819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1371600" y="3505200"/>
            <a:ext cx="228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>
            <a:off x="1371600" y="3505200"/>
            <a:ext cx="0" cy="2362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1371600" y="5867400"/>
            <a:ext cx="4876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140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40" grpId="0" animBg="1"/>
      <p:bldP spid="18443" grpId="0" animBg="1"/>
      <p:bldP spid="18444" grpId="0" animBg="1"/>
      <p:bldP spid="18445" grpId="0" animBg="1"/>
      <p:bldP spid="18446" grpId="0" animBg="1"/>
      <p:bldP spid="18447" grpId="0" animBg="1"/>
      <p:bldP spid="18448" grpId="0" autoUpdateAnimBg="0"/>
      <p:bldP spid="18449" grpId="0" autoUpdateAnimBg="0"/>
      <p:bldP spid="18450" grpId="0" animBg="1"/>
      <p:bldP spid="18455" grpId="0" animBg="1"/>
      <p:bldP spid="18456" grpId="0" animBg="1"/>
      <p:bldP spid="184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z="2400" b="1" dirty="0" err="1" smtClean="0"/>
              <a:t>Süperkıta</a:t>
            </a:r>
            <a:r>
              <a:rPr lang="tr-TR" altLang="zh-TW" sz="2400" b="1" dirty="0" smtClean="0"/>
              <a:t> </a:t>
            </a:r>
            <a:r>
              <a:rPr lang="tr-TR" altLang="zh-TW" sz="2400" b="1" dirty="0" err="1" smtClean="0"/>
              <a:t>Pangea</a:t>
            </a:r>
            <a:r>
              <a:rPr lang="tr-TR" altLang="zh-TW" sz="2400" b="1" dirty="0" smtClean="0"/>
              <a:t>’ </a:t>
            </a:r>
            <a:r>
              <a:rPr lang="tr-TR" altLang="zh-TW" sz="2400" b="1" dirty="0" err="1" smtClean="0"/>
              <a:t>daki</a:t>
            </a:r>
            <a:r>
              <a:rPr lang="tr-TR" altLang="zh-TW" sz="2400" b="1" dirty="0" smtClean="0"/>
              <a:t> İklim Modeli </a:t>
            </a:r>
            <a:endParaRPr lang="en-US" altLang="zh-TW" sz="24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00200"/>
            <a:ext cx="7848872" cy="4495800"/>
          </a:xfrm>
        </p:spPr>
        <p:txBody>
          <a:bodyPr/>
          <a:lstStyle/>
          <a:p>
            <a:pPr algn="just"/>
            <a:r>
              <a:rPr lang="tr-TR" sz="2400" dirty="0"/>
              <a:t>İklim bilimcisi, coğrafyanın etkisini ve diğer birkaç faktörü değerlendirmek için genel dolaşım modellerini (</a:t>
            </a:r>
            <a:r>
              <a:rPr lang="tr-TR" sz="2400" dirty="0" err="1" smtClean="0"/>
              <a:t>GDM'ler</a:t>
            </a:r>
            <a:r>
              <a:rPr lang="tr-TR" sz="2400" dirty="0"/>
              <a:t>) kullanır</a:t>
            </a:r>
            <a:r>
              <a:rPr lang="tr-TR" sz="2400" dirty="0" smtClean="0"/>
              <a:t>. </a:t>
            </a:r>
            <a:endParaRPr lang="en-US" altLang="zh-TW" sz="2400" b="1" dirty="0"/>
          </a:p>
          <a:p>
            <a:pPr>
              <a:buFont typeface="Symbol" panose="05050102010706020507" pitchFamily="18" charset="2"/>
              <a:buNone/>
            </a:pPr>
            <a:r>
              <a:rPr lang="en-US" altLang="zh-TW" sz="2400" b="1" dirty="0"/>
              <a:t>		</a:t>
            </a:r>
          </a:p>
          <a:p>
            <a:pPr>
              <a:buFont typeface="Symbol" panose="05050102010706020507" pitchFamily="18" charset="2"/>
              <a:buNone/>
            </a:pPr>
            <a:r>
              <a:rPr lang="en-US" altLang="zh-TW" sz="2400" b="1" dirty="0"/>
              <a:t>			</a:t>
            </a:r>
            <a:r>
              <a:rPr lang="tr-TR" altLang="zh-TW" sz="2400" b="1" dirty="0" smtClean="0"/>
              <a:t>Sorular</a:t>
            </a:r>
            <a:r>
              <a:rPr lang="en-US" altLang="zh-TW" sz="2400" b="1" dirty="0" smtClean="0"/>
              <a:t>:</a:t>
            </a:r>
            <a:endParaRPr lang="en-US" altLang="zh-TW" sz="2400" b="1" dirty="0"/>
          </a:p>
          <a:p>
            <a:pPr>
              <a:buFont typeface="Symbol" panose="05050102010706020507" pitchFamily="18" charset="2"/>
              <a:buBlip>
                <a:blip r:embed="rId2"/>
              </a:buBlip>
            </a:pPr>
            <a:r>
              <a:rPr lang="tr-TR" altLang="zh-TW" sz="2400" b="1" dirty="0" smtClean="0"/>
              <a:t>Atmosferik </a:t>
            </a:r>
            <a:r>
              <a:rPr lang="en-US" altLang="zh-TW" sz="2400" b="1" dirty="0" smtClean="0"/>
              <a:t>CO</a:t>
            </a:r>
            <a:r>
              <a:rPr lang="en-US" altLang="zh-TW" sz="2400" b="1" baseline="-25000" dirty="0" smtClean="0"/>
              <a:t>2</a:t>
            </a:r>
            <a:r>
              <a:rPr lang="tr-TR" altLang="zh-TW" sz="2400" b="1" dirty="0" smtClean="0"/>
              <a:t>’ in düzeyi neydi</a:t>
            </a:r>
            <a:r>
              <a:rPr lang="en-US" altLang="zh-TW" sz="2400" b="1" dirty="0" smtClean="0"/>
              <a:t>?</a:t>
            </a:r>
            <a:endParaRPr lang="en-US" altLang="zh-TW" sz="2400" b="1" dirty="0"/>
          </a:p>
          <a:p>
            <a:pPr>
              <a:buFont typeface="Symbol" panose="05050102010706020507" pitchFamily="18" charset="2"/>
              <a:buBlip>
                <a:blip r:embed="rId2"/>
              </a:buBlip>
            </a:pPr>
            <a:r>
              <a:rPr lang="tr-TR" sz="2400" dirty="0"/>
              <a:t>Jeolojik </a:t>
            </a:r>
            <a:r>
              <a:rPr lang="tr-TR" sz="2400" dirty="0" smtClean="0"/>
              <a:t>kayıtla </a:t>
            </a:r>
            <a:r>
              <a:rPr lang="tr-TR" sz="2400" dirty="0"/>
              <a:t>eşleşiyor mu</a:t>
            </a:r>
            <a:r>
              <a:rPr lang="tr-TR" sz="2400" dirty="0" smtClean="0"/>
              <a:t>?</a:t>
            </a:r>
            <a:r>
              <a:rPr lang="en-US" altLang="zh-TW" sz="2400" b="1" dirty="0" smtClean="0"/>
              <a:t> </a:t>
            </a:r>
            <a:endParaRPr lang="en-US" altLang="zh-TW" sz="2400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F765-8CE9-42FF-B248-E26D19C5AEBE}" type="slidenum">
              <a:rPr lang="en-US" altLang="zh-TW"/>
              <a:pPr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81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1772816"/>
            <a:ext cx="7086600" cy="2116138"/>
          </a:xfrm>
        </p:spPr>
        <p:txBody>
          <a:bodyPr>
            <a:normAutofit/>
          </a:bodyPr>
          <a:lstStyle/>
          <a:p>
            <a:pPr algn="ctr"/>
            <a:r>
              <a:rPr lang="tr-TR" altLang="zh-TW" b="1" dirty="0" smtClean="0"/>
              <a:t>LEVHA TEKTONİĞİ VE İKLİM</a:t>
            </a:r>
            <a:endParaRPr lang="en-US" altLang="zh-TW" b="1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981200" y="0"/>
            <a:ext cx="6858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endParaRPr lang="en-US" altLang="zh-TW" sz="2400" b="1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None/>
            </a:pPr>
            <a:r>
              <a:rPr lang="tr-TR" altLang="zh-TW" sz="3200" b="1" dirty="0" smtClean="0">
                <a:solidFill>
                  <a:srgbClr val="00FF00"/>
                </a:solidFill>
              </a:rPr>
              <a:t>DERS 3</a:t>
            </a:r>
            <a:endParaRPr lang="en-US" altLang="zh-TW" sz="32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err="1" smtClean="0"/>
              <a:t>Pangae</a:t>
            </a:r>
            <a:r>
              <a:rPr lang="tr-TR" sz="3200" dirty="0" smtClean="0"/>
              <a:t> </a:t>
            </a:r>
            <a:r>
              <a:rPr lang="tr-TR" sz="3200" dirty="0"/>
              <a:t>İklimi Model Simülasyonuna </a:t>
            </a:r>
            <a:r>
              <a:rPr lang="tr-TR" sz="3200" dirty="0" smtClean="0"/>
              <a:t>Giriş</a:t>
            </a:r>
            <a:endParaRPr lang="en-US" altLang="zh-TW" sz="3200" dirty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r-TR" altLang="zh-TW" dirty="0" smtClean="0"/>
              <a:t>Sınır şartları</a:t>
            </a:r>
            <a:r>
              <a:rPr lang="en-US" altLang="zh-TW" dirty="0" smtClean="0"/>
              <a:t>:</a:t>
            </a:r>
            <a:endParaRPr lang="en-US" altLang="zh-TW" dirty="0"/>
          </a:p>
        </p:txBody>
      </p:sp>
      <p:pic>
        <p:nvPicPr>
          <p:cNvPr id="22532" name="Picture 4" descr="FIGURE 05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391477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3048000" y="2438400"/>
            <a:ext cx="609600" cy="457200"/>
          </a:xfrm>
          <a:prstGeom prst="ellipse">
            <a:avLst/>
          </a:prstGeom>
          <a:noFill/>
          <a:ln w="12700" cap="sq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3429000" y="3124200"/>
            <a:ext cx="762000" cy="457200"/>
          </a:xfrm>
          <a:prstGeom prst="ellipse">
            <a:avLst/>
          </a:prstGeom>
          <a:noFill/>
          <a:ln w="12700" cap="sq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562600" y="2209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zh-TW" sz="2400" dirty="0" smtClean="0">
                <a:solidFill>
                  <a:srgbClr val="00FF00"/>
                </a:solidFill>
              </a:rPr>
              <a:t>Kara ve deniz dağlımı</a:t>
            </a:r>
            <a:endParaRPr lang="en-US" altLang="zh-TW" sz="2400" dirty="0">
              <a:solidFill>
                <a:srgbClr val="00FF00"/>
              </a:solidFill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562600" y="28956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zh-TW" sz="2400" dirty="0" smtClean="0">
                <a:solidFill>
                  <a:schemeClr val="hlink"/>
                </a:solidFill>
              </a:rPr>
              <a:t>Küresel deniz seviyesi</a:t>
            </a:r>
            <a:r>
              <a:rPr lang="en-US" altLang="zh-TW" sz="2400" dirty="0" smtClean="0"/>
              <a:t> </a:t>
            </a:r>
            <a:endParaRPr lang="en-US" altLang="zh-TW" sz="2400" dirty="0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019800" y="4343400"/>
            <a:ext cx="2362200" cy="830997"/>
          </a:xfrm>
          <a:prstGeom prst="rect">
            <a:avLst/>
          </a:prstGeom>
          <a:noFill/>
          <a:ln w="12700" cap="sq">
            <a:solidFill>
              <a:srgbClr val="00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400" dirty="0"/>
              <a:t>Basitleştirilmiş </a:t>
            </a:r>
            <a:r>
              <a:rPr lang="tr-TR" sz="2400" dirty="0" smtClean="0"/>
              <a:t>simetri kullanma</a:t>
            </a:r>
            <a:endParaRPr lang="en-US" altLang="zh-TW" sz="2400" dirty="0">
              <a:solidFill>
                <a:srgbClr val="00FF00"/>
              </a:solidFill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019800" y="5608206"/>
            <a:ext cx="2362200" cy="830997"/>
          </a:xfrm>
          <a:prstGeom prst="rect">
            <a:avLst/>
          </a:prstGeom>
          <a:noFill/>
          <a:ln w="1270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zh-TW" sz="2400" dirty="0" smtClean="0">
                <a:solidFill>
                  <a:schemeClr val="hlink"/>
                </a:solidFill>
              </a:rPr>
              <a:t>Günümüzle kıyaslama</a:t>
            </a:r>
            <a:endParaRPr lang="en-US" altLang="zh-TW" sz="2400" dirty="0">
              <a:solidFill>
                <a:schemeClr val="hlink"/>
              </a:solidFill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0" y="6491288"/>
            <a:ext cx="2057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800" dirty="0"/>
              <a:t>200 </a:t>
            </a:r>
            <a:r>
              <a:rPr lang="en-US" altLang="zh-TW" sz="1800" dirty="0" smtClean="0"/>
              <a:t>My </a:t>
            </a:r>
            <a:r>
              <a:rPr lang="tr-TR" altLang="zh-TW" sz="1800" dirty="0" smtClean="0"/>
              <a:t>önce</a:t>
            </a:r>
            <a:endParaRPr lang="en-US" altLang="zh-TW" sz="1800" dirty="0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5562600" y="35814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dirty="0" err="1" smtClean="0">
                <a:solidFill>
                  <a:schemeClr val="tx2"/>
                </a:solidFill>
              </a:rPr>
              <a:t>Topogr</a:t>
            </a:r>
            <a:r>
              <a:rPr lang="tr-TR" altLang="zh-TW" sz="2400" dirty="0" err="1" smtClean="0">
                <a:solidFill>
                  <a:schemeClr val="tx2"/>
                </a:solidFill>
              </a:rPr>
              <a:t>afya</a:t>
            </a:r>
            <a:r>
              <a:rPr lang="en-US" altLang="zh-TW" sz="2400" dirty="0" smtClean="0">
                <a:solidFill>
                  <a:schemeClr val="tx2"/>
                </a:solidFill>
              </a:rPr>
              <a:t> </a:t>
            </a:r>
            <a:r>
              <a:rPr lang="en-US" altLang="zh-TW" sz="2400" dirty="0" smtClean="0"/>
              <a:t> </a:t>
            </a:r>
            <a:endParaRPr lang="en-US" altLang="zh-TW" sz="2400" dirty="0"/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1600200" y="5105400"/>
            <a:ext cx="1219200" cy="4699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>
                <a:solidFill>
                  <a:schemeClr val="tx2"/>
                </a:solidFill>
              </a:rPr>
              <a:t>1000 m</a:t>
            </a:r>
            <a:r>
              <a:rPr lang="en-US" altLang="zh-TW" sz="2400"/>
              <a:t> 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5334000" y="22098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/>
              <a:t>1.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5334000" y="2895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/>
              <a:t>2.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5334000" y="35814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6559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err="1" smtClean="0"/>
              <a:t>Pangae</a:t>
            </a:r>
            <a:r>
              <a:rPr lang="tr-TR" sz="3200" dirty="0" smtClean="0"/>
              <a:t> </a:t>
            </a:r>
            <a:r>
              <a:rPr lang="tr-TR" sz="3200" dirty="0"/>
              <a:t>İklimi model simülasyon girişi </a:t>
            </a:r>
            <a:r>
              <a:rPr lang="tr-TR" sz="3200" dirty="0" smtClean="0"/>
              <a:t>kontrolü</a:t>
            </a:r>
            <a:endParaRPr lang="en-US" altLang="zh-TW" sz="3200" dirty="0">
              <a:solidFill>
                <a:schemeClr val="tx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362200"/>
            <a:ext cx="7772400" cy="2895600"/>
          </a:xfrm>
        </p:spPr>
        <p:txBody>
          <a:bodyPr>
            <a:normAutofit fontScale="92500"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en-US" altLang="zh-TW" dirty="0"/>
              <a:t>4</a:t>
            </a:r>
            <a:r>
              <a:rPr lang="en-US" altLang="zh-TW" dirty="0" smtClean="0"/>
              <a:t>.</a:t>
            </a:r>
            <a:r>
              <a:rPr lang="tr-TR" altLang="zh-TW" dirty="0" smtClean="0"/>
              <a:t> </a:t>
            </a:r>
            <a:r>
              <a:rPr lang="tr-TR" dirty="0"/>
              <a:t>İklim </a:t>
            </a:r>
            <a:r>
              <a:rPr lang="tr-TR" dirty="0" err="1"/>
              <a:t>modelleyicileri</a:t>
            </a:r>
            <a:r>
              <a:rPr lang="tr-TR" dirty="0"/>
              <a:t> atmosferdeki muhtemel CO2 seviyesini sınırlarlar</a:t>
            </a:r>
            <a:r>
              <a:rPr lang="tr-TR" dirty="0" smtClean="0"/>
              <a:t>.</a:t>
            </a:r>
          </a:p>
          <a:p>
            <a:pPr>
              <a:buFont typeface="Symbol" panose="05050102010706020507" pitchFamily="18" charset="2"/>
              <a:buNone/>
            </a:pPr>
            <a:endParaRPr lang="tr-TR" altLang="zh-TW" dirty="0"/>
          </a:p>
          <a:p>
            <a:pPr>
              <a:buFont typeface="Symbol" panose="05050102010706020507" pitchFamily="18" charset="2"/>
              <a:buNone/>
            </a:pPr>
            <a:r>
              <a:rPr lang="en-US" altLang="zh-TW" dirty="0" smtClean="0"/>
              <a:t>5.</a:t>
            </a:r>
            <a:r>
              <a:rPr lang="tr-TR" altLang="zh-TW" dirty="0" smtClean="0"/>
              <a:t> </a:t>
            </a:r>
            <a:r>
              <a:rPr lang="tr-TR" dirty="0" err="1"/>
              <a:t>Astrofiziksel</a:t>
            </a:r>
            <a:r>
              <a:rPr lang="tr-TR" dirty="0"/>
              <a:t> </a:t>
            </a:r>
            <a:r>
              <a:rPr lang="tr-TR" dirty="0" err="1"/>
              <a:t>modelleyiciler</a:t>
            </a:r>
            <a:r>
              <a:rPr lang="tr-TR" dirty="0"/>
              <a:t>, Güneş'in enerjisini günümüzden% 1 daha zayıf gösterir</a:t>
            </a:r>
            <a:r>
              <a:rPr lang="tr-TR" dirty="0" smtClean="0"/>
              <a:t>. 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9960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err="1"/>
              <a:t>Pangea</a:t>
            </a:r>
            <a:r>
              <a:rPr lang="tr-TR" sz="3200" dirty="0"/>
              <a:t> İklimi Model Simülasyonundan Çıkan </a:t>
            </a:r>
            <a:r>
              <a:rPr lang="tr-TR" sz="3200" dirty="0" smtClean="0"/>
              <a:t>Çıktı</a:t>
            </a:r>
            <a:endParaRPr lang="en-US" altLang="zh-TW" sz="3200" dirty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410200" y="1828800"/>
            <a:ext cx="3505200" cy="1295400"/>
          </a:xfrm>
        </p:spPr>
        <p:txBody>
          <a:bodyPr/>
          <a:lstStyle/>
          <a:p>
            <a:r>
              <a:rPr lang="tr-TR" altLang="zh-TW" dirty="0" smtClean="0"/>
              <a:t>Kuru karasal iklim</a:t>
            </a:r>
            <a:endParaRPr lang="en-US" altLang="zh-TW" dirty="0"/>
          </a:p>
          <a:p>
            <a:endParaRPr lang="en-US" altLang="zh-TW" dirty="0"/>
          </a:p>
        </p:txBody>
      </p:sp>
      <p:pic>
        <p:nvPicPr>
          <p:cNvPr id="25604" name="Picture 4" descr="FIGURE 05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404812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486400" y="3200400"/>
            <a:ext cx="36576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dirty="0"/>
              <a:t>1. Kuraklığın altındaki </a:t>
            </a:r>
            <a:r>
              <a:rPr lang="tr-TR" sz="2400" dirty="0" err="1"/>
              <a:t>subtropikal</a:t>
            </a:r>
            <a:r>
              <a:rPr lang="tr-TR" sz="2400" dirty="0"/>
              <a:t> enlemlerde büyük geniş </a:t>
            </a:r>
            <a:r>
              <a:rPr lang="tr-TR" sz="2400" dirty="0" smtClean="0"/>
              <a:t>araziler</a:t>
            </a:r>
            <a:r>
              <a:rPr lang="en-US" altLang="zh-TW" sz="2400" dirty="0" smtClean="0"/>
              <a:t>. </a:t>
            </a:r>
          </a:p>
          <a:p>
            <a:pPr>
              <a:spcBef>
                <a:spcPct val="50000"/>
              </a:spcBef>
            </a:pPr>
            <a:r>
              <a:rPr lang="en-US" altLang="zh-TW" sz="2400" dirty="0" smtClean="0"/>
              <a:t>2.</a:t>
            </a:r>
            <a:r>
              <a:rPr lang="tr-TR" altLang="zh-TW" sz="2400" dirty="0" smtClean="0"/>
              <a:t> </a:t>
            </a:r>
            <a:r>
              <a:rPr lang="tr-TR" sz="2400" dirty="0" smtClean="0"/>
              <a:t>rüzgarlar </a:t>
            </a:r>
            <a:r>
              <a:rPr lang="tr-TR" sz="2400" dirty="0"/>
              <a:t>kıtasal iç bölgeye ulaştıklarında su buharının çoğunu kaybediyor.</a:t>
            </a:r>
            <a:endParaRPr lang="en-US" altLang="zh-TW" sz="2400" dirty="0"/>
          </a:p>
        </p:txBody>
      </p:sp>
      <p:pic>
        <p:nvPicPr>
          <p:cNvPr id="25606" name="Picture 6" descr="FIGURE 05-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4762"/>
            <a:ext cx="44196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AutoShape 7"/>
          <p:cNvSpPr>
            <a:spLocks noChangeArrowheads="1"/>
          </p:cNvSpPr>
          <p:nvPr/>
        </p:nvSpPr>
        <p:spPr bwMode="auto">
          <a:xfrm flipH="1">
            <a:off x="1981200" y="2743200"/>
            <a:ext cx="457200" cy="2286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1981200" y="2362200"/>
            <a:ext cx="533400" cy="228600"/>
          </a:xfrm>
          <a:prstGeom prst="curvedDownArrow">
            <a:avLst>
              <a:gd name="adj1" fmla="val 46667"/>
              <a:gd name="adj2" fmla="val 93333"/>
              <a:gd name="adj3" fmla="val 33333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990599" y="2743200"/>
            <a:ext cx="847725" cy="276999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zh-TW" sz="1200" b="1" dirty="0" smtClean="0">
                <a:solidFill>
                  <a:srgbClr val="FFFF00"/>
                </a:solidFill>
              </a:rPr>
              <a:t>Yükselme</a:t>
            </a:r>
            <a:endParaRPr lang="en-US" altLang="zh-TW" sz="1200" b="1" dirty="0">
              <a:solidFill>
                <a:srgbClr val="FFFF00"/>
              </a:solidFill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990600" y="2362200"/>
            <a:ext cx="990600" cy="2746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zh-TW" sz="1200" b="1" dirty="0" smtClean="0">
                <a:solidFill>
                  <a:srgbClr val="0000FF"/>
                </a:solidFill>
              </a:rPr>
              <a:t>Azalan</a:t>
            </a:r>
            <a:endParaRPr lang="en-US" altLang="zh-TW" sz="1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9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/>
              <a:t>Pangaean</a:t>
            </a:r>
            <a:r>
              <a:rPr lang="tr-TR" sz="3200" dirty="0"/>
              <a:t> İklimi Model Simülasyonundan Çıkan </a:t>
            </a:r>
            <a:r>
              <a:rPr lang="tr-TR" sz="3200" dirty="0" smtClean="0"/>
              <a:t>Çıktı</a:t>
            </a:r>
            <a:endParaRPr lang="en-US" altLang="zh-TW" sz="3200" dirty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953000" y="1600200"/>
            <a:ext cx="4495800" cy="1371600"/>
          </a:xfrm>
        </p:spPr>
        <p:txBody>
          <a:bodyPr/>
          <a:lstStyle/>
          <a:p>
            <a:r>
              <a:rPr lang="tr-TR" dirty="0"/>
              <a:t>Muson dolaşımları</a:t>
            </a:r>
            <a:endParaRPr lang="en-US" altLang="zh-TW" dirty="0"/>
          </a:p>
        </p:txBody>
      </p:sp>
      <p:pic>
        <p:nvPicPr>
          <p:cNvPr id="24580" name="Picture 4" descr="FIGURE 05-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1752600"/>
            <a:ext cx="35115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486400" y="3048000"/>
            <a:ext cx="3657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dirty="0"/>
              <a:t>Yaz aylarında ısınmaya ve kış aylarında </a:t>
            </a:r>
            <a:r>
              <a:rPr lang="tr-TR" sz="2400" dirty="0" smtClean="0"/>
              <a:t>ışınımla </a:t>
            </a:r>
            <a:r>
              <a:rPr lang="tr-TR" sz="2400" dirty="0"/>
              <a:t>ısı kaybına kara ve denizin farklı tepki oranları.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22837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438"/>
            <a:ext cx="7772400" cy="1206500"/>
          </a:xfrm>
        </p:spPr>
        <p:txBody>
          <a:bodyPr/>
          <a:lstStyle/>
          <a:p>
            <a:pPr algn="ctr"/>
            <a:r>
              <a:rPr lang="en-US" altLang="zh-TW" sz="2400" b="1" dirty="0" smtClean="0"/>
              <a:t>CO</a:t>
            </a:r>
            <a:r>
              <a:rPr lang="en-US" altLang="zh-TW" sz="2400" b="1" baseline="-25000" dirty="0" smtClean="0"/>
              <a:t>2</a:t>
            </a:r>
            <a:r>
              <a:rPr lang="en-US" altLang="zh-TW" sz="2400" b="1" dirty="0" smtClean="0"/>
              <a:t> </a:t>
            </a:r>
            <a:r>
              <a:rPr lang="tr-TR" altLang="zh-TW" sz="2400" b="1" dirty="0" smtClean="0"/>
              <a:t>Girişinin Tektonik Kontrolü</a:t>
            </a:r>
            <a:endParaRPr lang="en-US" altLang="zh-TW" sz="2400" b="1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05668" y="1447537"/>
            <a:ext cx="7485063" cy="2819400"/>
          </a:xfrm>
        </p:spPr>
        <p:txBody>
          <a:bodyPr/>
          <a:lstStyle/>
          <a:p>
            <a:r>
              <a:rPr lang="tr-TR" sz="2400" dirty="0"/>
              <a:t>BLAG [1983] (Jeokimyacılar Robert </a:t>
            </a:r>
            <a:r>
              <a:rPr lang="tr-TR" sz="2400" dirty="0" err="1"/>
              <a:t>Berner</a:t>
            </a:r>
            <a:r>
              <a:rPr lang="tr-TR" sz="2400" dirty="0"/>
              <a:t>, </a:t>
            </a:r>
            <a:r>
              <a:rPr lang="tr-TR" sz="2400" dirty="0" err="1"/>
              <a:t>Antonio</a:t>
            </a:r>
            <a:r>
              <a:rPr lang="tr-TR" sz="2400" dirty="0"/>
              <a:t> </a:t>
            </a:r>
            <a:r>
              <a:rPr lang="tr-TR" sz="2400" dirty="0" err="1"/>
              <a:t>Lasaga</a:t>
            </a:r>
            <a:r>
              <a:rPr lang="tr-TR" sz="2400" dirty="0"/>
              <a:t>, Robert </a:t>
            </a:r>
            <a:r>
              <a:rPr lang="tr-TR" sz="2400" dirty="0" err="1"/>
              <a:t>Garrels</a:t>
            </a:r>
            <a:r>
              <a:rPr lang="tr-TR" sz="2400" dirty="0"/>
              <a:t>) 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dirty="0" smtClean="0"/>
              <a:t>Son </a:t>
            </a:r>
            <a:r>
              <a:rPr lang="tr-TR" sz="2400" dirty="0"/>
              <a:t>birkaç yüz milyon yıldaki iklim değişiklikleri esas olarak, plaka tektoniği süreci ile CO2 oranındaki </a:t>
            </a:r>
            <a:r>
              <a:rPr lang="tr-TR" sz="2400" dirty="0" smtClean="0"/>
              <a:t>değişikliklerin </a:t>
            </a:r>
            <a:r>
              <a:rPr lang="tr-TR" sz="2400" dirty="0"/>
              <a:t>atmosfere </a:t>
            </a:r>
            <a:r>
              <a:rPr lang="tr-TR" sz="2400" dirty="0" smtClean="0"/>
              <a:t>yayılımıyla gerçekleştiğini ileri sürdüler. </a:t>
            </a:r>
            <a:r>
              <a:rPr lang="tr-TR" sz="2400" dirty="0"/>
              <a:t>(Yayılma hızı hipotezi</a:t>
            </a:r>
            <a:r>
              <a:rPr lang="tr-TR" sz="2400" dirty="0" smtClean="0"/>
              <a:t>) </a:t>
            </a:r>
            <a:endParaRPr lang="en-US" altLang="zh-TW" sz="2800" dirty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447800" y="4953000"/>
            <a:ext cx="2209800" cy="469900"/>
          </a:xfrm>
          <a:prstGeom prst="rect">
            <a:avLst/>
          </a:prstGeom>
          <a:noFill/>
          <a:ln w="12700" cap="sq">
            <a:solidFill>
              <a:srgbClr val="00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zh-TW" sz="2400" dirty="0" smtClean="0"/>
              <a:t>Yayılma oranları</a:t>
            </a:r>
            <a:endParaRPr lang="en-US" altLang="zh-TW" sz="2400" dirty="0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019800" y="4953000"/>
            <a:ext cx="2209800" cy="469900"/>
          </a:xfrm>
          <a:prstGeom prst="rect">
            <a:avLst/>
          </a:prstGeom>
          <a:noFill/>
          <a:ln w="12700" cap="sq">
            <a:solidFill>
              <a:srgbClr val="00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zh-TW" sz="2400" dirty="0" smtClean="0"/>
              <a:t>İklim değişimi</a:t>
            </a:r>
            <a:endParaRPr lang="en-US" altLang="zh-TW" sz="2400" dirty="0"/>
          </a:p>
        </p:txBody>
      </p:sp>
      <p:cxnSp>
        <p:nvCxnSpPr>
          <p:cNvPr id="26630" name="AutoShape 6"/>
          <p:cNvCxnSpPr>
            <a:cxnSpLocks noChangeShapeType="1"/>
          </p:cNvCxnSpPr>
          <p:nvPr/>
        </p:nvCxnSpPr>
        <p:spPr bwMode="auto">
          <a:xfrm>
            <a:off x="3657600" y="5181600"/>
            <a:ext cx="533400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191000" y="4953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/>
              <a:t>CO</a:t>
            </a:r>
            <a:r>
              <a:rPr lang="en-US" altLang="zh-TW" sz="2400" baseline="-25000"/>
              <a:t>2</a:t>
            </a:r>
            <a:endParaRPr lang="en-US" altLang="zh-TW" sz="2400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4876800" y="5181600"/>
            <a:ext cx="990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905000" y="54102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zh-TW" sz="2400" dirty="0" smtClean="0">
                <a:solidFill>
                  <a:schemeClr val="hlink"/>
                </a:solidFill>
              </a:rPr>
              <a:t>Değişim</a:t>
            </a:r>
            <a:endParaRPr lang="en-US" altLang="zh-TW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5" y="0"/>
            <a:ext cx="8229600" cy="1143000"/>
          </a:xfrm>
        </p:spPr>
        <p:txBody>
          <a:bodyPr/>
          <a:lstStyle/>
          <a:p>
            <a:r>
              <a:rPr lang="tr-TR" altLang="zh-TW" sz="3200" dirty="0" smtClean="0">
                <a:solidFill>
                  <a:schemeClr val="tx1"/>
                </a:solidFill>
              </a:rPr>
              <a:t>Deniz tabanının yaşı</a:t>
            </a:r>
            <a:endParaRPr lang="en-US" altLang="zh-TW" sz="3200" dirty="0">
              <a:solidFill>
                <a:schemeClr val="tx1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398849"/>
            <a:ext cx="8102170" cy="1022040"/>
          </a:xfrm>
        </p:spPr>
        <p:txBody>
          <a:bodyPr>
            <a:normAutofit lnSpcReduction="10000"/>
          </a:bodyPr>
          <a:lstStyle/>
          <a:p>
            <a:r>
              <a:rPr lang="tr-TR" dirty="0"/>
              <a:t>Yayılma oranları, Pasifik'te Atlantik'ten </a:t>
            </a:r>
            <a:r>
              <a:rPr lang="tr-TR" dirty="0">
                <a:solidFill>
                  <a:srgbClr val="FF0000"/>
                </a:solidFill>
              </a:rPr>
              <a:t>on kat </a:t>
            </a:r>
            <a:r>
              <a:rPr lang="tr-TR" dirty="0"/>
              <a:t>daha hızlı.</a:t>
            </a:r>
            <a:endParaRPr lang="en-US" altLang="zh-TW" dirty="0"/>
          </a:p>
        </p:txBody>
      </p:sp>
      <p:pic>
        <p:nvPicPr>
          <p:cNvPr id="33797" name="Picture 5" descr="FIGURE 05-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511555"/>
            <a:ext cx="6629795" cy="420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4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Dünya'nın Olumsuz Geri Bildirimi.</a:t>
            </a:r>
            <a:endParaRPr lang="en-US" altLang="zh-TW" sz="3200" dirty="0">
              <a:solidFill>
                <a:schemeClr val="tx1"/>
              </a:solidFill>
            </a:endParaRPr>
          </a:p>
        </p:txBody>
      </p:sp>
      <p:pic>
        <p:nvPicPr>
          <p:cNvPr id="32773" name="Picture 5" descr="FIGURE 05-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018" y="1148803"/>
            <a:ext cx="5779705" cy="55726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5410200" y="2438400"/>
            <a:ext cx="1447800" cy="457200"/>
          </a:xfrm>
          <a:prstGeom prst="ellips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5334000" y="4648200"/>
            <a:ext cx="1447800" cy="457200"/>
          </a:xfrm>
          <a:prstGeom prst="ellips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19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Tektonik ölçekli Karbon döngüsü</a:t>
            </a:r>
            <a:endParaRPr lang="en-US" altLang="zh-TW" dirty="0"/>
          </a:p>
        </p:txBody>
      </p:sp>
      <p:sp>
        <p:nvSpPr>
          <p:cNvPr id="1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E40A-EBF4-44C6-9B99-7F5CE53EA699}" type="slidenum">
              <a:rPr lang="en-US" altLang="zh-TW"/>
              <a:pPr/>
              <a:t>27</a:t>
            </a:fld>
            <a:endParaRPr lang="en-US" altLang="zh-TW"/>
          </a:p>
        </p:txBody>
      </p:sp>
      <p:grpSp>
        <p:nvGrpSpPr>
          <p:cNvPr id="31762" name="Group 18"/>
          <p:cNvGrpSpPr>
            <a:grpSpLocks/>
          </p:cNvGrpSpPr>
          <p:nvPr/>
        </p:nvGrpSpPr>
        <p:grpSpPr bwMode="auto">
          <a:xfrm>
            <a:off x="1524000" y="1447800"/>
            <a:ext cx="6248400" cy="2189163"/>
            <a:chOff x="1200" y="1117"/>
            <a:chExt cx="3936" cy="1379"/>
          </a:xfrm>
        </p:grpSpPr>
        <p:graphicFrame>
          <p:nvGraphicFramePr>
            <p:cNvPr id="31748" name="Object 4"/>
            <p:cNvGraphicFramePr>
              <a:graphicFrameLocks noChangeAspect="1"/>
            </p:cNvGraphicFramePr>
            <p:nvPr/>
          </p:nvGraphicFramePr>
          <p:xfrm>
            <a:off x="1200" y="1117"/>
            <a:ext cx="2592" cy="5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" name="Equation" r:id="rId3" imgW="1752480" imgH="393480" progId="Equation.3">
                    <p:embed/>
                  </p:oleObj>
                </mc:Choice>
                <mc:Fallback>
                  <p:oleObj name="Equation" r:id="rId3" imgW="17524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1117"/>
                          <a:ext cx="2592" cy="5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>
              <a:off x="1200" y="1584"/>
              <a:ext cx="89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400" dirty="0"/>
                <a:t>Silikat kayaç</a:t>
              </a:r>
              <a:endParaRPr lang="en-US" altLang="zh-TW" sz="1400" dirty="0"/>
            </a:p>
          </p:txBody>
        </p:sp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1872" y="1584"/>
              <a:ext cx="89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altLang="zh-TW" sz="1400" dirty="0" smtClean="0"/>
                <a:t>Atmosfer</a:t>
              </a:r>
              <a:endParaRPr lang="en-US" altLang="zh-TW" sz="1400" dirty="0"/>
            </a:p>
          </p:txBody>
        </p:sp>
        <p:sp>
          <p:nvSpPr>
            <p:cNvPr id="31751" name="Text Box 7"/>
            <p:cNvSpPr txBox="1">
              <a:spLocks noChangeArrowheads="1"/>
            </p:cNvSpPr>
            <p:nvPr/>
          </p:nvSpPr>
          <p:spPr bwMode="auto">
            <a:xfrm>
              <a:off x="2592" y="1584"/>
              <a:ext cx="8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400"/>
                <a:t>Plankton</a:t>
              </a:r>
            </a:p>
          </p:txBody>
        </p:sp>
        <p:sp>
          <p:nvSpPr>
            <p:cNvPr id="31752" name="Text Box 8"/>
            <p:cNvSpPr txBox="1">
              <a:spLocks noChangeArrowheads="1"/>
            </p:cNvSpPr>
            <p:nvPr/>
          </p:nvSpPr>
          <p:spPr bwMode="auto">
            <a:xfrm>
              <a:off x="3264" y="1584"/>
              <a:ext cx="120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400"/>
                <a:t>Plankton</a:t>
              </a:r>
            </a:p>
          </p:txBody>
        </p:sp>
        <p:graphicFrame>
          <p:nvGraphicFramePr>
            <p:cNvPr id="31757" name="Object 13"/>
            <p:cNvGraphicFramePr>
              <a:graphicFrameLocks noChangeAspect="1"/>
            </p:cNvGraphicFramePr>
            <p:nvPr/>
          </p:nvGraphicFramePr>
          <p:xfrm>
            <a:off x="1200" y="1872"/>
            <a:ext cx="3936" cy="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" name="Equation" r:id="rId5" imgW="2793960" imgH="393480" progId="Equation.3">
                    <p:embed/>
                  </p:oleObj>
                </mc:Choice>
                <mc:Fallback>
                  <p:oleObj name="Equation" r:id="rId5" imgW="27939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1872"/>
                          <a:ext cx="3936" cy="4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58" name="Text Box 14"/>
            <p:cNvSpPr txBox="1">
              <a:spLocks noChangeArrowheads="1"/>
            </p:cNvSpPr>
            <p:nvPr/>
          </p:nvSpPr>
          <p:spPr bwMode="auto">
            <a:xfrm>
              <a:off x="1392" y="2304"/>
              <a:ext cx="11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altLang="zh-TW" sz="1400" dirty="0" smtClean="0"/>
                <a:t>Okyanus </a:t>
              </a:r>
              <a:r>
                <a:rPr lang="tr-TR" altLang="zh-TW" sz="1400" dirty="0" err="1" smtClean="0"/>
                <a:t>sedimanı</a:t>
              </a:r>
              <a:endParaRPr lang="en-US" altLang="zh-TW" sz="1400" dirty="0"/>
            </a:p>
          </p:txBody>
        </p:sp>
        <p:sp>
          <p:nvSpPr>
            <p:cNvPr id="31759" name="Text Box 15"/>
            <p:cNvSpPr txBox="1">
              <a:spLocks noChangeArrowheads="1"/>
            </p:cNvSpPr>
            <p:nvPr/>
          </p:nvSpPr>
          <p:spPr bwMode="auto">
            <a:xfrm>
              <a:off x="2352" y="2304"/>
              <a:ext cx="11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400" dirty="0"/>
                <a:t>Silikat kayaç</a:t>
              </a:r>
              <a:endParaRPr lang="en-US" altLang="zh-TW" sz="1400" dirty="0"/>
            </a:p>
          </p:txBody>
        </p:sp>
        <p:sp>
          <p:nvSpPr>
            <p:cNvPr id="31760" name="Text Box 16"/>
            <p:cNvSpPr txBox="1">
              <a:spLocks noChangeArrowheads="1"/>
            </p:cNvSpPr>
            <p:nvPr/>
          </p:nvSpPr>
          <p:spPr bwMode="auto">
            <a:xfrm>
              <a:off x="3120" y="2304"/>
              <a:ext cx="116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altLang="zh-TW" sz="1400" dirty="0"/>
                <a:t>Atmosfer</a:t>
              </a:r>
              <a:endParaRPr lang="en-US" altLang="zh-TW" sz="1400" dirty="0"/>
            </a:p>
          </p:txBody>
        </p:sp>
      </p:grpSp>
      <p:pic>
        <p:nvPicPr>
          <p:cNvPr id="31770" name="Picture 26" descr="FIGURE 05-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33800"/>
            <a:ext cx="5410200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800100" y="4206250"/>
            <a:ext cx="1905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 smtClean="0"/>
              <a:t>CO</a:t>
            </a:r>
            <a:r>
              <a:rPr lang="en-US" altLang="zh-TW" sz="2400" baseline="-25000" dirty="0" smtClean="0"/>
              <a:t>2</a:t>
            </a:r>
            <a:endParaRPr lang="tr-TR" altLang="zh-TW" sz="2400" baseline="-25000" dirty="0" smtClean="0"/>
          </a:p>
          <a:p>
            <a:pPr algn="ctr">
              <a:spcBef>
                <a:spcPct val="50000"/>
              </a:spcBef>
            </a:pPr>
            <a:r>
              <a:rPr lang="tr-TR" altLang="zh-TW" sz="2400" baseline="-25000" dirty="0" smtClean="0"/>
              <a:t>Dengesizliği</a:t>
            </a:r>
            <a:endParaRPr lang="en-US" altLang="zh-TW" sz="2400" dirty="0"/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1143000" y="5791200"/>
            <a:ext cx="137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zh-TW" sz="2400" dirty="0" smtClean="0"/>
              <a:t>İklim değişimi</a:t>
            </a:r>
            <a:endParaRPr lang="en-US" altLang="zh-TW" sz="2400" dirty="0"/>
          </a:p>
        </p:txBody>
      </p:sp>
      <p:sp>
        <p:nvSpPr>
          <p:cNvPr id="31773" name="AutoShape 29"/>
          <p:cNvSpPr>
            <a:spLocks noChangeArrowheads="1"/>
          </p:cNvSpPr>
          <p:nvPr/>
        </p:nvSpPr>
        <p:spPr bwMode="auto">
          <a:xfrm>
            <a:off x="1676400" y="5257800"/>
            <a:ext cx="304800" cy="609600"/>
          </a:xfrm>
          <a:prstGeom prst="up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409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z="3200" dirty="0" smtClean="0">
                <a:solidFill>
                  <a:schemeClr val="tx1"/>
                </a:solidFill>
              </a:rPr>
              <a:t>100 My önce daha sıcak bi</a:t>
            </a:r>
            <a:r>
              <a:rPr lang="tr-TR" altLang="zh-TW" sz="3200" dirty="0" smtClean="0"/>
              <a:t>r dünya </a:t>
            </a:r>
            <a:endParaRPr lang="en-US" altLang="zh-TW" sz="3200" dirty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7924800" cy="11430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tr-TR" sz="2400" dirty="0"/>
              <a:t>100 milyon yıl öncesine kıyasla, küresel ortalama dağılım oranı bugünkü değere göre% 50 daha hızlıydı, bu nedenle kayalardan atmosfere CO2 girişi oranı bugünün üzerinde olmalıdır.</a:t>
            </a:r>
            <a:endParaRPr lang="en-US" altLang="zh-TW" sz="2800" dirty="0"/>
          </a:p>
        </p:txBody>
      </p:sp>
      <p:pic>
        <p:nvPicPr>
          <p:cNvPr id="29700" name="Picture 4" descr="TABLE 05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7239000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06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altLang="zh-TW" sz="4000" dirty="0" smtClean="0"/>
              <a:t>Yükselme Günlenme Hipotezi</a:t>
            </a:r>
            <a:br>
              <a:rPr lang="tr-TR" altLang="zh-TW" sz="4000" dirty="0" smtClean="0"/>
            </a:br>
            <a:r>
              <a:rPr lang="tr-TR" altLang="zh-TW" sz="4000" dirty="0" smtClean="0"/>
              <a:t>(</a:t>
            </a:r>
            <a:r>
              <a:rPr lang="en-US" altLang="zh-TW" sz="4000" dirty="0" smtClean="0"/>
              <a:t>The </a:t>
            </a:r>
            <a:r>
              <a:rPr lang="en-US" altLang="zh-TW" sz="4000" dirty="0"/>
              <a:t>Uplift Weathering </a:t>
            </a:r>
            <a:r>
              <a:rPr lang="en-US" altLang="zh-TW" sz="4000" dirty="0" smtClean="0"/>
              <a:t>Hypothesis</a:t>
            </a:r>
            <a:r>
              <a:rPr lang="tr-TR" altLang="zh-TW" sz="4000" dirty="0" smtClean="0"/>
              <a:t>)</a:t>
            </a:r>
            <a:endParaRPr lang="en-US" altLang="zh-TW" sz="4000" dirty="0"/>
          </a:p>
        </p:txBody>
      </p:sp>
      <p:pic>
        <p:nvPicPr>
          <p:cNvPr id="28676" name="Picture 4" descr="FIGURE 05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41465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791200" y="1524000"/>
            <a:ext cx="3352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tr-TR" altLang="zh-TW" sz="2400" dirty="0" smtClean="0">
                <a:hlinkClick r:id="" action="ppaction://noaction"/>
              </a:rPr>
              <a:t>Kimyasal günlenme</a:t>
            </a:r>
            <a:endParaRPr lang="en-US" altLang="zh-TW" sz="2400" dirty="0">
              <a:hlinkClick r:id="" action="ppaction://noaction"/>
            </a:endParaRP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zh-TW" sz="2400" dirty="0">
                <a:hlinkClick r:id="" action="ppaction://noaction"/>
              </a:rPr>
              <a:t>Rock exposure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tr-TR" altLang="zh-TW" sz="2400" dirty="0" smtClean="0">
                <a:hlinkClick r:id="" action="ppaction://noaction"/>
              </a:rPr>
              <a:t>Taze kayaç</a:t>
            </a:r>
            <a:endParaRPr lang="en-US" altLang="zh-TW" sz="2400" dirty="0">
              <a:hlinkClick r:id="" action="ppaction://noaction"/>
            </a:endParaRPr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tr-TR" altLang="zh-TW" sz="2400" dirty="0" smtClean="0"/>
              <a:t>Maruz kalma süresi</a:t>
            </a:r>
            <a:endParaRPr lang="en-US" altLang="zh-TW" sz="2400" dirty="0"/>
          </a:p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endParaRPr lang="en-US" altLang="zh-TW" sz="2400" dirty="0"/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4800600" y="3886200"/>
            <a:ext cx="3681413" cy="22510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0620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00FF00"/>
              </a:contourClr>
            </a:sp3d>
          </a:bodyPr>
          <a:lstStyle/>
          <a:p>
            <a:pPr algn="ctr"/>
            <a:r>
              <a:rPr lang="tr-TR" sz="3600" kern="10" dirty="0" smtClean="0">
                <a:ln w="9525" cap="sq">
                  <a:round/>
                  <a:headEnd type="none" w="sm" len="sm"/>
                  <a:tailEnd type="none" w="sm" len="sm"/>
                </a:ln>
                <a:solidFill>
                  <a:srgbClr val="00FF00">
                    <a:alpha val="50000"/>
                  </a:srgbClr>
                </a:solidFill>
                <a:latin typeface="Arial Narrow" panose="020B0606020202030204" pitchFamily="34" charset="0"/>
              </a:rPr>
              <a:t>Soğuma!</a:t>
            </a:r>
            <a:endParaRPr lang="tr-TR" sz="3600" kern="10" dirty="0">
              <a:ln w="9525" cap="sq">
                <a:round/>
                <a:headEnd type="none" w="sm" len="sm"/>
                <a:tailEnd type="none" w="sm" len="sm"/>
              </a:ln>
              <a:solidFill>
                <a:srgbClr val="00FF00">
                  <a:alpha val="50000"/>
                </a:srgb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6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utoUpdateAnimBg="0"/>
      <p:bldP spid="286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1" y="1"/>
            <a:ext cx="1000864" cy="91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/>
          <a:srcRect l="5273" t="1324" r="2260" b="3350"/>
          <a:stretch/>
        </p:blipFill>
        <p:spPr>
          <a:xfrm>
            <a:off x="1547664" y="620688"/>
            <a:ext cx="5703432" cy="55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206500"/>
          </a:xfrm>
        </p:spPr>
        <p:txBody>
          <a:bodyPr/>
          <a:lstStyle/>
          <a:p>
            <a:r>
              <a:rPr lang="tr-TR" altLang="zh-TW" sz="3200" dirty="0" smtClean="0">
                <a:solidFill>
                  <a:schemeClr val="tx1"/>
                </a:solidFill>
              </a:rPr>
              <a:t>Kayacın Parçalanması</a:t>
            </a:r>
            <a:endParaRPr lang="en-US" altLang="zh-TW" sz="3200" dirty="0">
              <a:solidFill>
                <a:schemeClr val="tx1"/>
              </a:solidFill>
            </a:endParaRPr>
          </a:p>
        </p:txBody>
      </p:sp>
      <p:pic>
        <p:nvPicPr>
          <p:cNvPr id="27653" name="Picture 5" descr="FIGURE 05-23-TO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219200"/>
            <a:ext cx="6096000" cy="2182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8FB3C-66DC-46B9-95C7-FBF7F98CA8E5}" type="slidenum">
              <a:rPr lang="en-US" altLang="zh-TW"/>
              <a:pPr/>
              <a:t>30</a:t>
            </a:fld>
            <a:endParaRPr lang="en-US" altLang="zh-TW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143000" y="3048000"/>
            <a:ext cx="77724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tr-TR" altLang="zh-TW" sz="3200" dirty="0" smtClean="0"/>
              <a:t>Günlenme ve Maruz Kalma Zamanı</a:t>
            </a:r>
            <a:endParaRPr lang="en-US" altLang="zh-TW" sz="3600" dirty="0">
              <a:solidFill>
                <a:schemeClr val="tx2"/>
              </a:solidFill>
            </a:endParaRPr>
          </a:p>
        </p:txBody>
      </p:sp>
      <p:pic>
        <p:nvPicPr>
          <p:cNvPr id="27655" name="Picture 7" descr="FIGURE 05-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1000"/>
            <a:ext cx="4267200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67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dirty="0" smtClean="0"/>
              <a:t>Üç Hipotez</a:t>
            </a:r>
            <a:r>
              <a:rPr lang="en-US" altLang="zh-TW" dirty="0" smtClean="0"/>
              <a:t>: </a:t>
            </a:r>
            <a:endParaRPr lang="en-US" altLang="zh-TW" dirty="0"/>
          </a:p>
        </p:txBody>
      </p:sp>
      <p:grpSp>
        <p:nvGrpSpPr>
          <p:cNvPr id="38923" name="Group 11"/>
          <p:cNvGrpSpPr>
            <a:grpSpLocks/>
          </p:cNvGrpSpPr>
          <p:nvPr/>
        </p:nvGrpSpPr>
        <p:grpSpPr bwMode="auto">
          <a:xfrm>
            <a:off x="1295400" y="1484313"/>
            <a:ext cx="7620000" cy="4572000"/>
            <a:chOff x="816" y="1056"/>
            <a:chExt cx="4800" cy="2880"/>
          </a:xfrm>
        </p:grpSpPr>
        <p:pic>
          <p:nvPicPr>
            <p:cNvPr id="38916" name="Picture 4" descr="TABLE 05-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976"/>
              <a:ext cx="2352" cy="960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17" name="Picture 5" descr="TABLE 05-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976"/>
              <a:ext cx="2352" cy="96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</p:pic>
        <p:pic>
          <p:nvPicPr>
            <p:cNvPr id="38918" name="Picture 6" descr="TABLE 05-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056"/>
              <a:ext cx="4800" cy="1776"/>
            </a:xfrm>
            <a:prstGeom prst="rect">
              <a:avLst/>
            </a:prstGeom>
            <a:noFill/>
            <a:ln w="9525" cap="flat">
              <a:solidFill>
                <a:srgbClr val="00FF00"/>
              </a:solidFill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1219200" y="3886200"/>
            <a:ext cx="762000" cy="228600"/>
          </a:xfrm>
          <a:prstGeom prst="ellips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1219200" y="3352800"/>
            <a:ext cx="762000" cy="533400"/>
          </a:xfrm>
          <a:prstGeom prst="ellipse">
            <a:avLst/>
          </a:prstGeom>
          <a:noFill/>
          <a:ln w="12700" cap="sq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1676400" y="4114800"/>
            <a:ext cx="381000" cy="53340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1828800" y="3810000"/>
            <a:ext cx="3733800" cy="838200"/>
          </a:xfrm>
          <a:prstGeom prst="line">
            <a:avLst/>
          </a:prstGeom>
          <a:noFill/>
          <a:ln w="12700" cap="sq">
            <a:solidFill>
              <a:schemeClr val="accent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786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nimBg="1"/>
      <p:bldP spid="38920" grpId="0" animBg="1"/>
      <p:bldP spid="38921" grpId="0" animBg="1"/>
      <p:bldP spid="389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8707562" cy="59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7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69" y="188640"/>
            <a:ext cx="6852281" cy="496855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5070301"/>
            <a:ext cx="5251554" cy="1599059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41794" y="6322759"/>
            <a:ext cx="207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Takashima</a:t>
            </a:r>
            <a:r>
              <a:rPr lang="tr-TR" dirty="0" smtClean="0"/>
              <a:t> vd., 2006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06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7231566" cy="4680520"/>
          </a:xfrm>
          <a:prstGeom prst="rect">
            <a:avLst/>
          </a:prstGeom>
        </p:spPr>
      </p:pic>
      <p:pic>
        <p:nvPicPr>
          <p:cNvPr id="3" name="İçerik Yer Tutucusu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204864"/>
            <a:ext cx="3681330" cy="4653136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71979" y="6093296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Dünyadaki Geç Paleozoik iklimler, o yaştaki </a:t>
            </a:r>
            <a:r>
              <a:rPr lang="tr-TR" dirty="0" smtClean="0"/>
              <a:t>kayalarda </a:t>
            </a:r>
            <a:r>
              <a:rPr lang="tr-TR" dirty="0"/>
              <a:t>bulunan jeolojik kanıtlara göre belirlenmiştir.</a:t>
            </a:r>
          </a:p>
        </p:txBody>
      </p:sp>
    </p:spTree>
    <p:extLst>
      <p:ext uri="{BB962C8B-B14F-4D97-AF65-F5344CB8AC3E}">
        <p14:creationId xmlns:p14="http://schemas.microsoft.com/office/powerpoint/2010/main" val="9784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z="2400" dirty="0" smtClean="0"/>
              <a:t>SONUÇLAR</a:t>
            </a:r>
            <a:endParaRPr lang="en-US" altLang="zh-TW" sz="24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676400"/>
            <a:ext cx="7772400" cy="4495800"/>
          </a:xfrm>
        </p:spPr>
        <p:txBody>
          <a:bodyPr/>
          <a:lstStyle/>
          <a:p>
            <a:pPr algn="just"/>
            <a:r>
              <a:rPr lang="tr-TR" sz="2400" dirty="0"/>
              <a:t>Plaka tektonik süreci </a:t>
            </a:r>
            <a:r>
              <a:rPr lang="tr-TR" sz="2400" dirty="0" err="1" smtClean="0"/>
              <a:t>icehouse</a:t>
            </a:r>
            <a:r>
              <a:rPr lang="tr-TR" sz="2400" dirty="0" smtClean="0"/>
              <a:t> aralıkları </a:t>
            </a:r>
            <a:r>
              <a:rPr lang="tr-TR" sz="2400" dirty="0"/>
              <a:t>arasındaki değişimleri büyük ölçüde açıklamaktadır</a:t>
            </a:r>
            <a:r>
              <a:rPr lang="tr-TR" sz="2400" dirty="0" smtClean="0"/>
              <a:t>.</a:t>
            </a:r>
          </a:p>
          <a:p>
            <a:pPr algn="just"/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>Son yüz milyon yılda tektonik ölçekte atmosferik CO2 </a:t>
            </a:r>
            <a:r>
              <a:rPr lang="tr-TR" sz="2400" dirty="0" smtClean="0"/>
              <a:t>değişiklikleri, </a:t>
            </a:r>
            <a:r>
              <a:rPr lang="tr-TR" sz="2400" dirty="0"/>
              <a:t>iklim değişkenliğini açıklamak için </a:t>
            </a:r>
            <a:r>
              <a:rPr lang="tr-TR" sz="2400" dirty="0" smtClean="0"/>
              <a:t>gereklidir.</a:t>
            </a:r>
          </a:p>
          <a:p>
            <a:pPr algn="just"/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>Hem yayılma hızı hem de yükseltme hipotezleri, CO2'deki ve levha </a:t>
            </a:r>
            <a:r>
              <a:rPr lang="tr-TR" sz="2400" dirty="0" smtClean="0"/>
              <a:t>tektoniğindeki </a:t>
            </a:r>
            <a:r>
              <a:rPr lang="tr-TR" sz="2400" dirty="0"/>
              <a:t>değişiklikleri bağlamaya çalışmaktadır.</a:t>
            </a:r>
            <a:endParaRPr lang="en-US" altLang="zh-TW" sz="2400" b="1" dirty="0"/>
          </a:p>
        </p:txBody>
      </p:sp>
    </p:spTree>
    <p:extLst>
      <p:ext uri="{BB962C8B-B14F-4D97-AF65-F5344CB8AC3E}">
        <p14:creationId xmlns:p14="http://schemas.microsoft.com/office/powerpoint/2010/main" val="188810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DÜNYA DEĞİŞKEN Mİ?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594767"/>
            <a:ext cx="3785460" cy="165618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782" y="1594767"/>
            <a:ext cx="3243750" cy="165618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350" y="1529292"/>
            <a:ext cx="1683160" cy="172528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437112"/>
            <a:ext cx="2988018" cy="172819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3888" y="4364462"/>
            <a:ext cx="2592288" cy="204467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4208" y="4364462"/>
            <a:ext cx="2545539" cy="2309524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2056936" y="3573016"/>
            <a:ext cx="3052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tr-TR" dirty="0" smtClean="0"/>
              <a:t>YÜZEY ALANI DEĞİŞMEKTEDİR.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784275" y="6445936"/>
            <a:ext cx="3171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tr-TR" dirty="0" smtClean="0"/>
              <a:t>CANLI YAŞAMI DEĞİŞMEKTEDİR.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789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5" name="Group 35"/>
          <p:cNvGrpSpPr>
            <a:grpSpLocks/>
          </p:cNvGrpSpPr>
          <p:nvPr/>
        </p:nvGrpSpPr>
        <p:grpSpPr bwMode="auto">
          <a:xfrm>
            <a:off x="762000" y="692696"/>
            <a:ext cx="7924800" cy="5359401"/>
            <a:chOff x="768" y="576"/>
            <a:chExt cx="4992" cy="3376"/>
          </a:xfrm>
        </p:grpSpPr>
        <p:sp>
          <p:nvSpPr>
            <p:cNvPr id="5124" name="Rectangle 4"/>
            <p:cNvSpPr>
              <a:spLocks noChangeArrowheads="1"/>
            </p:cNvSpPr>
            <p:nvPr/>
          </p:nvSpPr>
          <p:spPr bwMode="auto">
            <a:xfrm>
              <a:off x="2101" y="576"/>
              <a:ext cx="2138" cy="492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tr-TR" altLang="zh-TW" sz="2400" dirty="0" smtClean="0"/>
                <a:t>Levha Tektoniği Süreçleri</a:t>
              </a:r>
              <a:endParaRPr lang="en-US" altLang="zh-TW" sz="2400" dirty="0"/>
            </a:p>
          </p:txBody>
        </p:sp>
        <p:sp>
          <p:nvSpPr>
            <p:cNvPr id="5125" name="Line 5"/>
            <p:cNvSpPr>
              <a:spLocks noChangeShapeType="1"/>
            </p:cNvSpPr>
            <p:nvPr/>
          </p:nvSpPr>
          <p:spPr bwMode="auto">
            <a:xfrm>
              <a:off x="3193" y="1068"/>
              <a:ext cx="0" cy="2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2481" y="1336"/>
              <a:ext cx="1425" cy="447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tr-TR" altLang="zh-TW" sz="2000" dirty="0" smtClean="0"/>
                <a:t>Buzul Değişimi</a:t>
              </a:r>
              <a:endParaRPr lang="en-US" altLang="zh-TW" sz="2000" dirty="0"/>
            </a:p>
          </p:txBody>
        </p:sp>
        <p:sp>
          <p:nvSpPr>
            <p:cNvPr id="5127" name="Line 7"/>
            <p:cNvSpPr>
              <a:spLocks noChangeShapeType="1"/>
            </p:cNvSpPr>
            <p:nvPr/>
          </p:nvSpPr>
          <p:spPr bwMode="auto">
            <a:xfrm>
              <a:off x="3193" y="1783"/>
              <a:ext cx="0" cy="22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128" name="AutoShape 8"/>
            <p:cNvSpPr>
              <a:spLocks noChangeArrowheads="1"/>
            </p:cNvSpPr>
            <p:nvPr/>
          </p:nvSpPr>
          <p:spPr bwMode="auto">
            <a:xfrm>
              <a:off x="2433" y="2007"/>
              <a:ext cx="1521" cy="626"/>
            </a:xfrm>
            <a:prstGeom prst="flowChartDecision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tr-TR" altLang="zh-TW" sz="2400" dirty="0" smtClean="0"/>
                <a:t>İklim Modeli</a:t>
              </a:r>
              <a:endParaRPr lang="en-US" altLang="zh-TW" sz="2400" dirty="0"/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1008" y="2186"/>
              <a:ext cx="1045" cy="26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 sz="2000" dirty="0" smtClean="0"/>
                <a:t>CO</a:t>
              </a:r>
              <a:r>
                <a:rPr lang="en-US" altLang="zh-TW" sz="2000" baseline="-25000" dirty="0" smtClean="0"/>
                <a:t>2</a:t>
              </a:r>
              <a:r>
                <a:rPr lang="tr-TR" altLang="zh-TW" sz="2000" baseline="-25000" dirty="0" smtClean="0"/>
                <a:t> </a:t>
              </a:r>
              <a:r>
                <a:rPr lang="tr-TR" altLang="zh-TW" sz="2000" dirty="0"/>
                <a:t>Değişimi</a:t>
              </a:r>
              <a:r>
                <a:rPr lang="tr-TR" altLang="zh-TW" sz="2000" baseline="-25000" dirty="0" smtClean="0"/>
                <a:t>   </a:t>
              </a:r>
              <a:endParaRPr lang="en-US" altLang="zh-TW" sz="2000" dirty="0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3336" y="2767"/>
              <a:ext cx="1045" cy="447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tr-TR" altLang="zh-TW" sz="2400" dirty="0" smtClean="0"/>
                <a:t>Buzul dönemi</a:t>
              </a:r>
            </a:p>
            <a:p>
              <a:pPr algn="ctr"/>
              <a:r>
                <a:rPr lang="tr-TR" altLang="zh-TW" sz="2400" dirty="0" smtClean="0"/>
                <a:t>(</a:t>
              </a:r>
              <a:r>
                <a:rPr lang="en-US" altLang="zh-TW" sz="2400" dirty="0" smtClean="0"/>
                <a:t>Icehouse</a:t>
              </a:r>
              <a:r>
                <a:rPr lang="tr-TR" altLang="zh-TW" sz="2400" dirty="0" smtClean="0"/>
                <a:t>)</a:t>
              </a:r>
              <a:endParaRPr lang="en-US" altLang="zh-TW" sz="2400" dirty="0"/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 flipH="1">
              <a:off x="2623" y="2454"/>
              <a:ext cx="190" cy="179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>
              <a:off x="3621" y="2454"/>
              <a:ext cx="190" cy="179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2006" y="2767"/>
              <a:ext cx="1045" cy="447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tr-TR" altLang="zh-TW" sz="2400" dirty="0" smtClean="0"/>
                <a:t>Sera dönemi</a:t>
              </a:r>
            </a:p>
            <a:p>
              <a:pPr algn="ctr"/>
              <a:r>
                <a:rPr lang="tr-TR" altLang="zh-TW" sz="2400" dirty="0" smtClean="0"/>
                <a:t>(</a:t>
              </a:r>
              <a:r>
                <a:rPr lang="en-US" altLang="zh-TW" sz="2400" dirty="0" smtClean="0"/>
                <a:t>Greenhouse</a:t>
              </a:r>
              <a:r>
                <a:rPr lang="tr-TR" altLang="zh-TW" sz="2400" dirty="0" smtClean="0"/>
                <a:t>)</a:t>
              </a:r>
              <a:endParaRPr lang="en-US" altLang="zh-TW" sz="2400" dirty="0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>
              <a:off x="2053" y="2320"/>
              <a:ext cx="42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135" name="Rectangle 15"/>
            <p:cNvSpPr>
              <a:spLocks noChangeArrowheads="1"/>
            </p:cNvSpPr>
            <p:nvPr/>
          </p:nvSpPr>
          <p:spPr bwMode="auto">
            <a:xfrm>
              <a:off x="4429" y="2256"/>
              <a:ext cx="1331" cy="377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tr-TR" sz="2000" dirty="0"/>
                <a:t>Örnek: </a:t>
              </a:r>
              <a:endParaRPr lang="tr-TR" sz="2000" dirty="0" smtClean="0"/>
            </a:p>
            <a:p>
              <a:pPr algn="ctr"/>
              <a:r>
                <a:rPr lang="tr-TR" sz="2000" dirty="0" smtClean="0"/>
                <a:t>200 </a:t>
              </a:r>
              <a:r>
                <a:rPr lang="tr-TR" sz="2000" dirty="0"/>
                <a:t>milyon yıl </a:t>
              </a:r>
              <a:r>
                <a:rPr lang="tr-TR" sz="2000" dirty="0" smtClean="0"/>
                <a:t>önce</a:t>
              </a:r>
              <a:endParaRPr lang="en-US" altLang="zh-TW" sz="2000" dirty="0"/>
            </a:p>
          </p:txBody>
        </p:sp>
        <p:sp>
          <p:nvSpPr>
            <p:cNvPr id="5139" name="Line 19"/>
            <p:cNvSpPr>
              <a:spLocks noChangeShapeType="1"/>
            </p:cNvSpPr>
            <p:nvPr/>
          </p:nvSpPr>
          <p:spPr bwMode="auto">
            <a:xfrm>
              <a:off x="4080" y="2352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141" name="Rectangle 21"/>
            <p:cNvSpPr>
              <a:spLocks noChangeArrowheads="1"/>
            </p:cNvSpPr>
            <p:nvPr/>
          </p:nvSpPr>
          <p:spPr bwMode="auto">
            <a:xfrm>
              <a:off x="2352" y="3600"/>
              <a:ext cx="1758" cy="313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tr-TR" altLang="zh-TW" sz="2400" dirty="0" smtClean="0"/>
                <a:t>İki Hipotez</a:t>
              </a:r>
              <a:endParaRPr lang="en-US" altLang="zh-TW" sz="2400" dirty="0"/>
            </a:p>
          </p:txBody>
        </p:sp>
        <p:sp>
          <p:nvSpPr>
            <p:cNvPr id="5143" name="AutoShape 23"/>
            <p:cNvSpPr>
              <a:spLocks noChangeArrowheads="1"/>
            </p:cNvSpPr>
            <p:nvPr/>
          </p:nvSpPr>
          <p:spPr bwMode="auto">
            <a:xfrm flipV="1">
              <a:off x="3024" y="3312"/>
              <a:ext cx="381" cy="19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144" name="Line 24"/>
            <p:cNvSpPr>
              <a:spLocks noChangeShapeType="1"/>
            </p:cNvSpPr>
            <p:nvPr/>
          </p:nvSpPr>
          <p:spPr bwMode="auto">
            <a:xfrm>
              <a:off x="4001" y="1560"/>
              <a:ext cx="4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145" name="Rectangle 25"/>
            <p:cNvSpPr>
              <a:spLocks noChangeArrowheads="1"/>
            </p:cNvSpPr>
            <p:nvPr/>
          </p:nvSpPr>
          <p:spPr bwMode="auto">
            <a:xfrm>
              <a:off x="4272" y="1426"/>
              <a:ext cx="1392" cy="302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tr-TR" altLang="zh-TW" sz="1600" dirty="0" smtClean="0"/>
                <a:t>Kutupsal Konum Hipotezi</a:t>
              </a:r>
              <a:endParaRPr lang="en-US" altLang="zh-TW" sz="1600" dirty="0"/>
            </a:p>
          </p:txBody>
        </p:sp>
        <p:sp>
          <p:nvSpPr>
            <p:cNvPr id="5148" name="Line 28"/>
            <p:cNvSpPr>
              <a:spLocks noChangeShapeType="1"/>
            </p:cNvSpPr>
            <p:nvPr/>
          </p:nvSpPr>
          <p:spPr bwMode="auto">
            <a:xfrm>
              <a:off x="2112" y="3792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auto">
            <a:xfrm>
              <a:off x="4128" y="3792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150" name="Rectangle 30"/>
            <p:cNvSpPr>
              <a:spLocks noChangeArrowheads="1"/>
            </p:cNvSpPr>
            <p:nvPr/>
          </p:nvSpPr>
          <p:spPr bwMode="auto">
            <a:xfrm>
              <a:off x="768" y="3648"/>
              <a:ext cx="1381" cy="24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TW" sz="1800" dirty="0"/>
                <a:t>BLAG </a:t>
              </a:r>
              <a:r>
                <a:rPr lang="tr-TR" altLang="zh-TW" sz="1800" dirty="0" smtClean="0"/>
                <a:t>Yayılma Oranı</a:t>
              </a:r>
              <a:endParaRPr lang="en-US" altLang="zh-TW" sz="1800" dirty="0"/>
            </a:p>
          </p:txBody>
        </p:sp>
        <p:sp>
          <p:nvSpPr>
            <p:cNvPr id="5151" name="Rectangle 31"/>
            <p:cNvSpPr>
              <a:spLocks noChangeArrowheads="1"/>
            </p:cNvSpPr>
            <p:nvPr/>
          </p:nvSpPr>
          <p:spPr bwMode="auto">
            <a:xfrm>
              <a:off x="4272" y="3648"/>
              <a:ext cx="1300" cy="304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tr-TR" altLang="zh-TW" sz="1800" dirty="0" smtClean="0"/>
                <a:t>Yükselme </a:t>
              </a:r>
            </a:p>
            <a:p>
              <a:pPr algn="ctr"/>
              <a:r>
                <a:rPr lang="tr-TR" altLang="zh-TW" dirty="0"/>
                <a:t>(</a:t>
              </a:r>
              <a:r>
                <a:rPr lang="en-US" altLang="zh-TW" sz="1800" dirty="0" smtClean="0"/>
                <a:t>Uplift</a:t>
              </a:r>
              <a:r>
                <a:rPr lang="tr-TR" altLang="zh-TW" sz="1800" dirty="0" smtClean="0"/>
                <a:t>) Günlenmesi</a:t>
              </a:r>
              <a:endParaRPr lang="en-US" altLang="zh-TW" sz="1800" dirty="0"/>
            </a:p>
          </p:txBody>
        </p:sp>
        <p:sp>
          <p:nvSpPr>
            <p:cNvPr id="5153" name="Line 33"/>
            <p:cNvSpPr>
              <a:spLocks noChangeShapeType="1"/>
            </p:cNvSpPr>
            <p:nvPr/>
          </p:nvSpPr>
          <p:spPr bwMode="auto">
            <a:xfrm flipV="1">
              <a:off x="1584" y="3264"/>
              <a:ext cx="432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5154" name="Line 34"/>
            <p:cNvSpPr>
              <a:spLocks noChangeShapeType="1"/>
            </p:cNvSpPr>
            <p:nvPr/>
          </p:nvSpPr>
          <p:spPr bwMode="auto">
            <a:xfrm flipH="1" flipV="1">
              <a:off x="4416" y="3264"/>
              <a:ext cx="432" cy="33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379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z="2400" b="1" dirty="0" smtClean="0"/>
              <a:t>Levha Tektoniği</a:t>
            </a:r>
            <a:r>
              <a:rPr lang="en-US" altLang="zh-TW" sz="2400" b="1" dirty="0" smtClean="0"/>
              <a:t>:</a:t>
            </a:r>
            <a:r>
              <a:rPr lang="en-US" altLang="zh-TW" sz="2400" b="1" dirty="0"/>
              <a:t/>
            </a:r>
            <a:br>
              <a:rPr lang="en-US" altLang="zh-TW" sz="2400" b="1" dirty="0"/>
            </a:br>
            <a:r>
              <a:rPr lang="en-US" altLang="zh-TW" sz="1200" dirty="0"/>
              <a:t>                      </a:t>
            </a:r>
            <a:r>
              <a:rPr lang="tr-TR" sz="2000" dirty="0"/>
              <a:t>Dünyayı tanımlayan bilimsel teoriye plaka tektoniği denir.</a:t>
            </a:r>
            <a:endParaRPr lang="en-US" altLang="zh-TW" sz="2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447800"/>
            <a:ext cx="8236024" cy="1219200"/>
          </a:xfrm>
        </p:spPr>
        <p:txBody>
          <a:bodyPr/>
          <a:lstStyle/>
          <a:p>
            <a:r>
              <a:rPr lang="tr-TR" sz="2400" dirty="0" err="1" smtClean="0"/>
              <a:t>Wegener</a:t>
            </a:r>
            <a:r>
              <a:rPr lang="tr-TR" sz="2400" dirty="0" smtClean="0"/>
              <a:t> (1914), </a:t>
            </a:r>
            <a:r>
              <a:rPr lang="tr-TR" sz="2400" dirty="0"/>
              <a:t>doğu Güney Amerika'nın ve Batı Afrika'nın kenar boşluklarının bir araya gelebileceğini gördü.</a:t>
            </a:r>
            <a:endParaRPr lang="en-US" altLang="zh-TW" sz="2400" dirty="0"/>
          </a:p>
        </p:txBody>
      </p:sp>
      <p:pic>
        <p:nvPicPr>
          <p:cNvPr id="6150" name="Picture 6" descr="FIGURE 05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204864"/>
            <a:ext cx="7547313" cy="455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75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/>
              <a:t>Tektonik Plakaların Yapısı ve Kompozisyonu</a:t>
            </a:r>
            <a:endParaRPr lang="en-US" altLang="zh-TW" sz="4800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idx="1"/>
          </p:nvPr>
        </p:nvSpPr>
        <p:spPr>
          <a:xfrm>
            <a:off x="5148263" y="1773238"/>
            <a:ext cx="3600450" cy="43211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TW" sz="1200" b="1" dirty="0"/>
              <a:t>	</a:t>
            </a:r>
            <a:endParaRPr lang="en-US" altLang="zh-TW" sz="1600" b="1" dirty="0"/>
          </a:p>
          <a:p>
            <a:pPr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TW" sz="1600" b="1" dirty="0"/>
              <a:t>	</a:t>
            </a:r>
            <a:r>
              <a:rPr lang="tr-TR" altLang="zh-TW" sz="1600" b="1" i="1" dirty="0" smtClean="0"/>
              <a:t>Kimyasal bileşim</a:t>
            </a:r>
            <a:endParaRPr lang="en-US" altLang="zh-TW" sz="1600" b="1" i="1" dirty="0"/>
          </a:p>
          <a:p>
            <a:pPr>
              <a:lnSpc>
                <a:spcPct val="80000"/>
              </a:lnSpc>
            </a:pPr>
            <a:r>
              <a:rPr lang="tr-TR" sz="1600" dirty="0"/>
              <a:t>Kıta kabuğu (30-70 km)</a:t>
            </a:r>
            <a:br>
              <a:rPr lang="tr-TR" sz="1600" dirty="0"/>
            </a:br>
            <a:r>
              <a:rPr lang="tr-TR" sz="1600" dirty="0"/>
              <a:t>Granitler </a:t>
            </a:r>
            <a:r>
              <a:rPr lang="tr-TR" sz="1600" dirty="0" smtClean="0"/>
              <a:t> </a:t>
            </a:r>
            <a:r>
              <a:rPr lang="tr-TR" sz="1600" dirty="0"/>
              <a:t>2.7 g / cm3</a:t>
            </a:r>
            <a:br>
              <a:rPr lang="tr-TR" sz="1600" dirty="0"/>
            </a:br>
            <a:r>
              <a:rPr lang="tr-TR" sz="1600" dirty="0"/>
              <a:t>Okyanus kabuğu (5-10 km)</a:t>
            </a:r>
            <a:br>
              <a:rPr lang="tr-TR" sz="1600" dirty="0"/>
            </a:br>
            <a:r>
              <a:rPr lang="tr-TR" sz="1600" dirty="0"/>
              <a:t>Bazaltlar </a:t>
            </a:r>
            <a:r>
              <a:rPr lang="tr-TR" sz="1600" dirty="0" smtClean="0"/>
              <a:t> </a:t>
            </a:r>
            <a:r>
              <a:rPr lang="tr-TR" sz="1600" dirty="0"/>
              <a:t>3.2 g / cm3</a:t>
            </a:r>
            <a:br>
              <a:rPr lang="tr-TR" sz="1600" dirty="0"/>
            </a:br>
            <a:r>
              <a:rPr lang="tr-TR" sz="1600" dirty="0"/>
              <a:t>2890 km'ye kadar olan </a:t>
            </a:r>
            <a:r>
              <a:rPr lang="tr-TR" sz="1600" dirty="0" smtClean="0"/>
              <a:t>Manto </a:t>
            </a:r>
            <a:r>
              <a:rPr lang="tr-TR" sz="1600" dirty="0"/>
              <a:t>(Fe, Mg)</a:t>
            </a:r>
            <a:br>
              <a:rPr lang="tr-TR" sz="1600" dirty="0"/>
            </a:br>
            <a:r>
              <a:rPr lang="tr-TR" sz="1600" dirty="0"/>
              <a:t>&gt; 3.6 g / cm3</a:t>
            </a:r>
            <a:endParaRPr lang="en-US" altLang="zh-TW" sz="1600" b="1" dirty="0"/>
          </a:p>
          <a:p>
            <a:pPr>
              <a:lnSpc>
                <a:spcPct val="80000"/>
              </a:lnSpc>
              <a:buFont typeface="Symbol" panose="05050102010706020507" pitchFamily="18" charset="2"/>
              <a:buNone/>
            </a:pPr>
            <a:r>
              <a:rPr lang="en-US" altLang="zh-TW" sz="1600" b="1" dirty="0"/>
              <a:t>	</a:t>
            </a:r>
            <a:r>
              <a:rPr lang="tr-TR" altLang="zh-TW" sz="1600" b="1" i="1" dirty="0" smtClean="0"/>
              <a:t>Fiziksel davranış</a:t>
            </a:r>
            <a:r>
              <a:rPr lang="en-US" altLang="zh-TW" sz="1600" b="1" i="1" dirty="0" smtClean="0"/>
              <a:t>r</a:t>
            </a:r>
            <a:endParaRPr lang="en-US" altLang="zh-TW" sz="1600" b="1" i="1" dirty="0"/>
          </a:p>
          <a:p>
            <a:pPr>
              <a:lnSpc>
                <a:spcPct val="80000"/>
              </a:lnSpc>
            </a:pPr>
            <a:r>
              <a:rPr lang="tr-TR" sz="1600" dirty="0"/>
              <a:t>Litosfer (100 km)</a:t>
            </a:r>
            <a:br>
              <a:rPr lang="tr-TR" sz="1600" dirty="0"/>
            </a:br>
            <a:r>
              <a:rPr lang="tr-TR" sz="1600" dirty="0"/>
              <a:t>tektonik plakaları oluşturan sert, </a:t>
            </a:r>
            <a:r>
              <a:rPr lang="tr-TR" sz="1600" dirty="0" err="1"/>
              <a:t>rijit</a:t>
            </a:r>
            <a:r>
              <a:rPr lang="tr-TR" sz="1600" dirty="0"/>
              <a:t> bir </a:t>
            </a:r>
            <a:r>
              <a:rPr lang="tr-TR" sz="1600" dirty="0" smtClean="0"/>
              <a:t>ünite</a:t>
            </a:r>
            <a:r>
              <a:rPr lang="en-US" altLang="zh-TW" sz="1600" b="1" dirty="0" smtClean="0"/>
              <a:t> </a:t>
            </a:r>
            <a:endParaRPr lang="en-US" altLang="zh-TW" sz="1600" b="1" dirty="0"/>
          </a:p>
          <a:p>
            <a:pPr>
              <a:lnSpc>
                <a:spcPct val="80000"/>
              </a:lnSpc>
            </a:pPr>
            <a:r>
              <a:rPr lang="tr-TR" sz="1600" dirty="0" err="1"/>
              <a:t>Astenosfer</a:t>
            </a:r>
            <a:r>
              <a:rPr lang="tr-TR" sz="1600" dirty="0"/>
              <a:t> (100-250 km)</a:t>
            </a:r>
            <a:br>
              <a:rPr lang="tr-TR" sz="1600" dirty="0"/>
            </a:br>
            <a:r>
              <a:rPr lang="tr-TR" sz="1600" dirty="0"/>
              <a:t>Daha yumuşak birim </a:t>
            </a:r>
            <a:r>
              <a:rPr lang="tr-TR" sz="1600" dirty="0" smtClean="0"/>
              <a:t>akabilir</a:t>
            </a:r>
            <a:r>
              <a:rPr lang="en-US" altLang="zh-TW" sz="1600" b="1" dirty="0" smtClean="0"/>
              <a:t> </a:t>
            </a:r>
            <a:endParaRPr lang="en-US" altLang="zh-TW" sz="1600" b="1" dirty="0"/>
          </a:p>
          <a:p>
            <a:pPr>
              <a:lnSpc>
                <a:spcPct val="80000"/>
              </a:lnSpc>
            </a:pPr>
            <a:endParaRPr lang="en-US" altLang="zh-TW" sz="1600" b="1" dirty="0"/>
          </a:p>
        </p:txBody>
      </p:sp>
      <p:pic>
        <p:nvPicPr>
          <p:cNvPr id="7173" name="Picture 5" descr="FIGURE 05-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3" y="1556792"/>
            <a:ext cx="5102270" cy="500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6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zh-TW" sz="3200" dirty="0" smtClean="0">
                <a:solidFill>
                  <a:schemeClr val="tx1"/>
                </a:solidFill>
              </a:rPr>
              <a:t>Tektonik Plakalar</a:t>
            </a:r>
            <a:endParaRPr lang="en-US" altLang="zh-TW" sz="3200" dirty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tr-TR" dirty="0"/>
              <a:t>Dünyanın dış sert katı, </a:t>
            </a:r>
            <a:r>
              <a:rPr lang="tr-TR" dirty="0" smtClean="0"/>
              <a:t>plaka </a:t>
            </a:r>
            <a:r>
              <a:rPr lang="tr-TR" dirty="0"/>
              <a:t>olarak adlandırılan yaklaşık düzine ana parçaya ayrılır</a:t>
            </a:r>
            <a:r>
              <a:rPr lang="tr-TR" dirty="0" smtClean="0"/>
              <a:t>. </a:t>
            </a:r>
            <a:endParaRPr lang="en-US" altLang="zh-TW" dirty="0"/>
          </a:p>
        </p:txBody>
      </p:sp>
      <p:pic>
        <p:nvPicPr>
          <p:cNvPr id="8196" name="Picture 4" descr="FIGURE 05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36" y="2743200"/>
            <a:ext cx="7075764" cy="39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0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zh-TW" sz="2400" b="1" dirty="0" smtClean="0">
                <a:solidFill>
                  <a:schemeClr val="tx1"/>
                </a:solidFill>
              </a:rPr>
              <a:t>Plaka Sınırları</a:t>
            </a:r>
            <a:endParaRPr lang="en-US" altLang="zh-TW" sz="2400" b="1" dirty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5029200"/>
            <a:ext cx="6553200" cy="1600200"/>
          </a:xfrm>
        </p:spPr>
        <p:txBody>
          <a:bodyPr/>
          <a:lstStyle/>
          <a:p>
            <a:r>
              <a:rPr lang="tr-TR" altLang="zh-TW" sz="2400" b="1" dirty="0" smtClean="0"/>
              <a:t>Uzaklaşan Plakalar</a:t>
            </a:r>
            <a:endParaRPr lang="en-US" altLang="zh-TW" sz="2400" b="1" dirty="0"/>
          </a:p>
          <a:p>
            <a:r>
              <a:rPr lang="tr-TR" altLang="zh-TW" sz="2400" b="1" dirty="0" smtClean="0"/>
              <a:t>Yaklaşan Plakalar</a:t>
            </a:r>
            <a:endParaRPr lang="en-US" altLang="zh-TW" sz="2400" b="1" dirty="0"/>
          </a:p>
          <a:p>
            <a:r>
              <a:rPr lang="en-US" altLang="zh-TW" sz="2400" b="1" dirty="0"/>
              <a:t>Transform </a:t>
            </a:r>
            <a:r>
              <a:rPr lang="tr-TR" altLang="zh-TW" sz="2400" b="1" dirty="0" smtClean="0"/>
              <a:t>faylar</a:t>
            </a:r>
            <a:endParaRPr lang="en-US" altLang="zh-TW" sz="2400" b="1" dirty="0"/>
          </a:p>
        </p:txBody>
      </p:sp>
      <p:pic>
        <p:nvPicPr>
          <p:cNvPr id="9220" name="Picture 4" descr="FIGURE 05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12170"/>
            <a:ext cx="6821760" cy="387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4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5163</TotalTime>
  <Words>636</Words>
  <Application>Microsoft Office PowerPoint</Application>
  <PresentationFormat>Ekran Gösterisi (4:3)</PresentationFormat>
  <Paragraphs>146</Paragraphs>
  <Slides>35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4" baseType="lpstr">
      <vt:lpstr>新細明體</vt:lpstr>
      <vt:lpstr>Arial</vt:lpstr>
      <vt:lpstr>Arial Narrow</vt:lpstr>
      <vt:lpstr>Calibri</vt:lpstr>
      <vt:lpstr>Symbol</vt:lpstr>
      <vt:lpstr>Tahoma</vt:lpstr>
      <vt:lpstr>Times New Roman</vt:lpstr>
      <vt:lpstr>Office Theme</vt:lpstr>
      <vt:lpstr>Equation</vt:lpstr>
      <vt:lpstr>PALEOİKLİMİN TEMEL PRENSİPLERİ</vt:lpstr>
      <vt:lpstr>LEVHA TEKTONİĞİ VE İKLİM</vt:lpstr>
      <vt:lpstr>PowerPoint Sunusu</vt:lpstr>
      <vt:lpstr>DÜNYA DEĞİŞKEN Mİ?</vt:lpstr>
      <vt:lpstr>PowerPoint Sunusu</vt:lpstr>
      <vt:lpstr>Levha Tektoniği:                       Dünyayı tanımlayan bilimsel teoriye plaka tektoniği denir.</vt:lpstr>
      <vt:lpstr>Tektonik Plakaların Yapısı ve Kompozisyonu</vt:lpstr>
      <vt:lpstr>Tektonik Plakalar</vt:lpstr>
      <vt:lpstr>Plaka Sınırları</vt:lpstr>
      <vt:lpstr>Geçmiş levha hareketlerinin kanıtı</vt:lpstr>
      <vt:lpstr>Manyetik şeritler</vt:lpstr>
      <vt:lpstr>Kıtaların geçmiş yerlerinin paleo manyetik tayini</vt:lpstr>
      <vt:lpstr>Kısa Özet</vt:lpstr>
      <vt:lpstr>Kutupsal Pozisyon Hipotezi:</vt:lpstr>
      <vt:lpstr>Kıtaların Hareketi</vt:lpstr>
      <vt:lpstr>PowerPoint Sunusu</vt:lpstr>
      <vt:lpstr>Gondwana ve Güney Kutpu</vt:lpstr>
      <vt:lpstr>500 M. Yıl Önce Buzullar ve Kıtasal Pozisyonlar.</vt:lpstr>
      <vt:lpstr>Süperkıta Pangea’ daki İklim Modeli </vt:lpstr>
      <vt:lpstr>Pangae İklimi Model Simülasyonuna Giriş</vt:lpstr>
      <vt:lpstr>Pangae İklimi model simülasyon girişi kontrolü</vt:lpstr>
      <vt:lpstr>Pangea İklimi Model Simülasyonundan Çıkan Çıktı</vt:lpstr>
      <vt:lpstr>Pangaean İklimi Model Simülasyonundan Çıkan Çıktı</vt:lpstr>
      <vt:lpstr>CO2 Girişinin Tektonik Kontrolü</vt:lpstr>
      <vt:lpstr>Deniz tabanının yaşı</vt:lpstr>
      <vt:lpstr>Dünya'nın Olumsuz Geri Bildirimi.</vt:lpstr>
      <vt:lpstr>Tektonik ölçekli Karbon döngüsü</vt:lpstr>
      <vt:lpstr>100 My önce daha sıcak bir dünya </vt:lpstr>
      <vt:lpstr>Yükselme Günlenme Hipotezi (The Uplift Weathering Hypothesis)</vt:lpstr>
      <vt:lpstr>Kayacın Parçalanması</vt:lpstr>
      <vt:lpstr>Üç Hipotez: </vt:lpstr>
      <vt:lpstr>PowerPoint Sunusu</vt:lpstr>
      <vt:lpstr>PowerPoint Sunusu</vt:lpstr>
      <vt:lpstr>PowerPoint Sunusu</vt:lpstr>
      <vt:lpstr>SONUÇLAR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Oğuzhan Deniz</dc:creator>
  <cp:lastModifiedBy>A</cp:lastModifiedBy>
  <cp:revision>367</cp:revision>
  <dcterms:created xsi:type="dcterms:W3CDTF">2015-04-03T06:31:25Z</dcterms:created>
  <dcterms:modified xsi:type="dcterms:W3CDTF">2018-03-04T19:32:26Z</dcterms:modified>
</cp:coreProperties>
</file>