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7" r:id="rId3"/>
    <p:sldId id="342" r:id="rId4"/>
    <p:sldId id="343" r:id="rId5"/>
    <p:sldId id="345" r:id="rId6"/>
    <p:sldId id="258" r:id="rId7"/>
    <p:sldId id="307" r:id="rId8"/>
    <p:sldId id="279" r:id="rId9"/>
    <p:sldId id="280" r:id="rId10"/>
    <p:sldId id="281" r:id="rId11"/>
    <p:sldId id="282" r:id="rId12"/>
    <p:sldId id="283" r:id="rId13"/>
    <p:sldId id="284" r:id="rId14"/>
    <p:sldId id="285" r:id="rId15"/>
    <p:sldId id="287" r:id="rId16"/>
    <p:sldId id="289" r:id="rId17"/>
    <p:sldId id="288" r:id="rId18"/>
    <p:sldId id="290" r:id="rId19"/>
    <p:sldId id="300" r:id="rId20"/>
    <p:sldId id="306" r:id="rId21"/>
    <p:sldId id="308" r:id="rId22"/>
    <p:sldId id="310" r:id="rId23"/>
    <p:sldId id="351" r:id="rId24"/>
    <p:sldId id="352" r:id="rId25"/>
    <p:sldId id="354" r:id="rId26"/>
    <p:sldId id="357" r:id="rId27"/>
    <p:sldId id="360" r:id="rId28"/>
    <p:sldId id="358" r:id="rId29"/>
    <p:sldId id="361" r:id="rId30"/>
    <p:sldId id="363" r:id="rId31"/>
    <p:sldId id="370" r:id="rId32"/>
    <p:sldId id="312" r:id="rId33"/>
    <p:sldId id="315" r:id="rId34"/>
    <p:sldId id="314" r:id="rId35"/>
    <p:sldId id="341" r:id="rId36"/>
    <p:sldId id="323" r:id="rId37"/>
    <p:sldId id="324" r:id="rId38"/>
    <p:sldId id="325" r:id="rId39"/>
    <p:sldId id="331" r:id="rId40"/>
    <p:sldId id="350"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84050" autoAdjust="0"/>
  </p:normalViewPr>
  <p:slideViewPr>
    <p:cSldViewPr snapToGrid="0">
      <p:cViewPr varScale="1">
        <p:scale>
          <a:sx n="97" d="100"/>
          <a:sy n="97" d="100"/>
        </p:scale>
        <p:origin x="-10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FD504-AF08-4432-9925-506810336CE9}" type="datetimeFigureOut">
              <a:rPr lang="tr-TR" smtClean="0"/>
              <a:pPr/>
              <a:t>5.1.2018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3FC83-982B-4A86-AA30-B3E9B05D3A4F}" type="slidenum">
              <a:rPr lang="tr-TR" smtClean="0"/>
              <a:pPr/>
              <a:t>‹#›</a:t>
            </a:fld>
            <a:endParaRPr lang="tr-TR"/>
          </a:p>
        </p:txBody>
      </p:sp>
    </p:spTree>
    <p:extLst>
      <p:ext uri="{BB962C8B-B14F-4D97-AF65-F5344CB8AC3E}">
        <p14:creationId xmlns="" xmlns:p14="http://schemas.microsoft.com/office/powerpoint/2010/main" val="2121140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47500" lnSpcReduction="20000"/>
          </a:bodyPr>
          <a:lstStyle/>
          <a:p>
            <a:endParaRPr lang="tr-TR" dirty="0"/>
          </a:p>
        </p:txBody>
      </p:sp>
      <p:sp>
        <p:nvSpPr>
          <p:cNvPr id="4" name="3 Slayt Numarası Yer Tutucusu"/>
          <p:cNvSpPr>
            <a:spLocks noGrp="1"/>
          </p:cNvSpPr>
          <p:nvPr>
            <p:ph type="sldNum" sz="quarter" idx="10"/>
          </p:nvPr>
        </p:nvSpPr>
        <p:spPr/>
        <p:txBody>
          <a:bodyPr/>
          <a:lstStyle/>
          <a:p>
            <a:fld id="{CE63FC83-982B-4A86-AA30-B3E9B05D3A4F}" type="slidenum">
              <a:rPr lang="tr-TR" smtClean="0"/>
              <a:pPr/>
              <a:t>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55000" lnSpcReduction="20000"/>
          </a:bodyPr>
          <a:lstStyle/>
          <a:p>
            <a:pPr marL="0" lvl="1" indent="0" algn="just">
              <a:lnSpc>
                <a:spcPct val="125000"/>
              </a:lnSpc>
              <a:spcBef>
                <a:spcPts val="1000"/>
              </a:spcBef>
              <a:buNone/>
            </a:pPr>
            <a:r>
              <a:rPr lang="tr-TR" sz="3200" dirty="0" smtClean="0">
                <a:solidFill>
                  <a:schemeClr val="tx1"/>
                </a:solidFill>
                <a:cs typeface="Times New Roman" panose="02020603050405020304" pitchFamily="18" charset="0"/>
              </a:rPr>
              <a:t>Tüm dünyada olduğu gibi, kanatlı eti ürünlerine olan talepte Türkiye’de de değişiklikler olmaktadır. Özellikle alternatif üretim sistemlerinde (organik üretim, </a:t>
            </a:r>
            <a:r>
              <a:rPr lang="tr-TR" sz="3200" dirty="0" err="1" smtClean="0">
                <a:solidFill>
                  <a:schemeClr val="tx1"/>
                </a:solidFill>
                <a:cs typeface="Times New Roman" panose="02020603050405020304" pitchFamily="18" charset="0"/>
              </a:rPr>
              <a:t>free</a:t>
            </a:r>
            <a:r>
              <a:rPr lang="tr-TR" sz="3200" dirty="0" smtClean="0">
                <a:solidFill>
                  <a:schemeClr val="tx1"/>
                </a:solidFill>
                <a:cs typeface="Times New Roman" panose="02020603050405020304" pitchFamily="18" charset="0"/>
              </a:rPr>
              <a:t>-</a:t>
            </a:r>
            <a:r>
              <a:rPr lang="tr-TR" sz="3200" dirty="0" err="1" smtClean="0">
                <a:solidFill>
                  <a:schemeClr val="tx1"/>
                </a:solidFill>
                <a:cs typeface="Times New Roman" panose="02020603050405020304" pitchFamily="18" charset="0"/>
              </a:rPr>
              <a:t>range</a:t>
            </a:r>
            <a:r>
              <a:rPr lang="tr-TR" sz="3200" dirty="0" smtClean="0">
                <a:solidFill>
                  <a:schemeClr val="tx1"/>
                </a:solidFill>
                <a:cs typeface="Times New Roman" panose="02020603050405020304" pitchFamily="18" charset="0"/>
              </a:rPr>
              <a:t>, serbest yetiştirme sistemi) üretilen ve daha uzun süreli beslenen piliçlerin üretiminde kısmi artışlar olmaktadır. </a:t>
            </a:r>
          </a:p>
          <a:p>
            <a:pPr marL="0" lvl="1" indent="0" algn="just">
              <a:lnSpc>
                <a:spcPct val="125000"/>
              </a:lnSpc>
              <a:spcBef>
                <a:spcPts val="1000"/>
              </a:spcBef>
              <a:buNone/>
            </a:pPr>
            <a:r>
              <a:rPr lang="tr-TR" sz="3200" dirty="0" smtClean="0"/>
              <a:t>Et tüketiminde çeşitlilik arayışları ve av kuşlarının etine olan özlem ile hem aile tipi üretim hem de ticari üretim şeklinde </a:t>
            </a:r>
            <a:r>
              <a:rPr lang="tr-TR" sz="3200" dirty="0" smtClean="0">
                <a:solidFill>
                  <a:schemeClr val="tx1"/>
                </a:solidFill>
                <a:cs typeface="Times New Roman" panose="02020603050405020304" pitchFamily="18" charset="0"/>
              </a:rPr>
              <a:t>başta hindi olmak üzere ördek ve kaz etini takiben bıldırcın, sülün ve keklik gibi </a:t>
            </a:r>
            <a:r>
              <a:rPr lang="tr-TR" sz="3200" dirty="0" smtClean="0"/>
              <a:t>Alternatif Kanatlı türlerinin yetiştiriciliği yaygınlaşmaktadır. </a:t>
            </a:r>
            <a:endParaRPr lang="tr-TR" sz="3200" dirty="0" smtClean="0">
              <a:solidFill>
                <a:schemeClr val="tx1"/>
              </a:solidFill>
              <a:cs typeface="Times New Roman" panose="02020603050405020304" pitchFamily="18" charset="0"/>
            </a:endParaRPr>
          </a:p>
          <a:p>
            <a:endParaRPr lang="tr-TR" dirty="0"/>
          </a:p>
        </p:txBody>
      </p:sp>
      <p:sp>
        <p:nvSpPr>
          <p:cNvPr id="4" name="3 Slayt Numarası Yer Tutucusu"/>
          <p:cNvSpPr>
            <a:spLocks noGrp="1"/>
          </p:cNvSpPr>
          <p:nvPr>
            <p:ph type="sldNum" sz="quarter" idx="10"/>
          </p:nvPr>
        </p:nvSpPr>
        <p:spPr/>
        <p:txBody>
          <a:bodyPr/>
          <a:lstStyle/>
          <a:p>
            <a:fld id="{CE63FC83-982B-4A86-AA30-B3E9B05D3A4F}" type="slidenum">
              <a:rPr lang="tr-TR" smtClean="0"/>
              <a:pPr/>
              <a:t>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lgn="just">
              <a:lnSpc>
                <a:spcPct val="150000"/>
              </a:lnSpc>
              <a:buNone/>
            </a:pPr>
            <a:r>
              <a:rPr lang="tr-TR" dirty="0" smtClean="0">
                <a:cs typeface="Times New Roman" panose="02020603050405020304" pitchFamily="18" charset="0"/>
              </a:rPr>
              <a:t>Kazlar diğer kanatlılardan farklı verim özelliklerine sahip olup, selüloz içeriği yüksek yem maddeleri, otları ve hatta yabani bitkileri sindirebilen, sert hava koşullarına ve hastalık etkenlerine dayanıklı, barınak gereksinimi az olan, besi kabiliyeti yüksek bir kanatlı türüdür. </a:t>
            </a:r>
          </a:p>
          <a:p>
            <a:pPr algn="just">
              <a:lnSpc>
                <a:spcPct val="150000"/>
              </a:lnSpc>
              <a:buNone/>
            </a:pPr>
            <a:r>
              <a:rPr lang="tr-TR" dirty="0" smtClean="0"/>
              <a:t>		Damızlık kazlar genellikle 3-5 yıl elde tutulursa yumurta verimleri daha yüksek olmaktadır. Ancak geleneksel yetiştirmede bu süre 10 yıla kadar uzayabilir.</a:t>
            </a:r>
            <a:endParaRPr lang="tr-TR" dirty="0"/>
          </a:p>
        </p:txBody>
      </p:sp>
      <p:sp>
        <p:nvSpPr>
          <p:cNvPr id="4" name="3 Slayt Numarası Yer Tutucusu"/>
          <p:cNvSpPr>
            <a:spLocks noGrp="1"/>
          </p:cNvSpPr>
          <p:nvPr>
            <p:ph type="sldNum" sz="quarter" idx="10"/>
          </p:nvPr>
        </p:nvSpPr>
        <p:spPr/>
        <p:txBody>
          <a:bodyPr/>
          <a:lstStyle/>
          <a:p>
            <a:fld id="{CE63FC83-982B-4A86-AA30-B3E9B05D3A4F}" type="slidenum">
              <a:rPr lang="tr-TR" smtClean="0"/>
              <a:pPr/>
              <a:t>6</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8527015-6006-44C1-892B-12D09E5E020D}" type="slidenum">
              <a:rPr lang="tr-TR" smtClean="0"/>
              <a:pPr/>
              <a:t>32</a:t>
            </a:fld>
            <a:endParaRPr lang="tr-TR"/>
          </a:p>
        </p:txBody>
      </p:sp>
    </p:spTree>
    <p:extLst>
      <p:ext uri="{BB962C8B-B14F-4D97-AF65-F5344CB8AC3E}">
        <p14:creationId xmlns="" xmlns:p14="http://schemas.microsoft.com/office/powerpoint/2010/main" val="214362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indent="0" algn="just">
              <a:lnSpc>
                <a:spcPct val="150000"/>
              </a:lnSpc>
              <a:buNone/>
            </a:pPr>
            <a:r>
              <a:rPr lang="tr-TR" dirty="0" smtClean="0">
                <a:latin typeface="Times New Roman" panose="02020603050405020304" pitchFamily="18" charset="0"/>
                <a:cs typeface="Times New Roman" panose="02020603050405020304" pitchFamily="18" charset="0"/>
              </a:rPr>
              <a:t>Adi sülünler Asya Sülünlerinin tipik bir üyesidir. </a:t>
            </a:r>
            <a:r>
              <a:rPr lang="tr-TR" dirty="0" err="1" smtClean="0">
                <a:latin typeface="Times New Roman" panose="02020603050405020304" pitchFamily="18" charset="0"/>
                <a:cs typeface="Times New Roman" panose="02020603050405020304" pitchFamily="18" charset="0"/>
              </a:rPr>
              <a:t>Dimorfik</a:t>
            </a:r>
            <a:r>
              <a:rPr lang="tr-TR" dirty="0" smtClean="0">
                <a:latin typeface="Times New Roman" panose="02020603050405020304" pitchFamily="18" charset="0"/>
                <a:cs typeface="Times New Roman" panose="02020603050405020304" pitchFamily="18" charset="0"/>
              </a:rPr>
              <a:t> ve </a:t>
            </a:r>
            <a:r>
              <a:rPr lang="tr-TR" dirty="0" err="1" smtClean="0">
                <a:latin typeface="Times New Roman" panose="02020603050405020304" pitchFamily="18" charset="0"/>
                <a:cs typeface="Times New Roman" panose="02020603050405020304" pitchFamily="18" charset="0"/>
              </a:rPr>
              <a:t>poligamik</a:t>
            </a:r>
            <a:r>
              <a:rPr lang="tr-TR" dirty="0" smtClean="0">
                <a:latin typeface="Times New Roman" panose="02020603050405020304" pitchFamily="18" charset="0"/>
                <a:cs typeface="Times New Roman" panose="02020603050405020304" pitchFamily="18" charset="0"/>
              </a:rPr>
              <a:t> olan bu sülünlerde her erkeğin kendi harem bölgesindeki dişilerin sayısı 1’den 8’e kadar farklılık gösterebilir. </a:t>
            </a:r>
          </a:p>
          <a:p>
            <a:pPr marL="0" indent="0" algn="just">
              <a:lnSpc>
                <a:spcPct val="150000"/>
              </a:lnSpc>
              <a:buNone/>
            </a:pPr>
            <a:endParaRPr lang="tr-TR"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tr-TR" dirty="0" smtClean="0"/>
              <a:t>	</a:t>
            </a:r>
            <a:r>
              <a:rPr lang="tr-TR" dirty="0" smtClean="0">
                <a:latin typeface="Times New Roman" panose="02020603050405020304" pitchFamily="18" charset="0"/>
                <a:cs typeface="Times New Roman" panose="02020603050405020304" pitchFamily="18" charset="0"/>
              </a:rPr>
              <a:t>Erkek ve dişi oranının değişik yetiştirme şekillerine göre 1♂: 5♀, 1♂: 6♀ veya 1♂: 7♀ şeklinde ayarlanması tavsiye edilmektedir. Bazı sülün ırklarında bu oran 1♂:8♀ iken süs, zevk ve koruma amaçlı yetiştirilen diğer türlerde 1♂:1♀ veya 1♂:2♀ olarak ayarlanmalıdır.</a:t>
            </a:r>
          </a:p>
          <a:p>
            <a:endParaRPr lang="tr-TR" dirty="0"/>
          </a:p>
        </p:txBody>
      </p:sp>
      <p:sp>
        <p:nvSpPr>
          <p:cNvPr id="4" name="3 Slayt Numarası Yer Tutucusu"/>
          <p:cNvSpPr>
            <a:spLocks noGrp="1"/>
          </p:cNvSpPr>
          <p:nvPr>
            <p:ph type="sldNum" sz="quarter" idx="10"/>
          </p:nvPr>
        </p:nvSpPr>
        <p:spPr/>
        <p:txBody>
          <a:bodyPr/>
          <a:lstStyle/>
          <a:p>
            <a:fld id="{CE63FC83-982B-4A86-AA30-B3E9B05D3A4F}" type="slidenum">
              <a:rPr lang="tr-TR" smtClean="0"/>
              <a:pPr/>
              <a:t>33</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5C1EA59-FEEC-4A03-9497-475552AE25A6}" type="datetimeFigureOut">
              <a:rPr lang="tr-TR" smtClean="0"/>
              <a:pPr/>
              <a:t>5.1.2018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285429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5C1EA59-FEEC-4A03-9497-475552AE25A6}" type="datetimeFigureOut">
              <a:rPr lang="tr-TR" smtClean="0"/>
              <a:pPr/>
              <a:t>5.1.2018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247361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5C1EA59-FEEC-4A03-9497-475552AE25A6}" type="datetimeFigureOut">
              <a:rPr lang="tr-TR" smtClean="0"/>
              <a:pPr/>
              <a:t>5.1.2018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171705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5C1EA59-FEEC-4A03-9497-475552AE25A6}" type="datetimeFigureOut">
              <a:rPr lang="tr-TR" smtClean="0"/>
              <a:pPr/>
              <a:t>5.1.2018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137471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5C1EA59-FEEC-4A03-9497-475552AE25A6}" type="datetimeFigureOut">
              <a:rPr lang="tr-TR" smtClean="0"/>
              <a:pPr/>
              <a:t>5.1.2018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289386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5C1EA59-FEEC-4A03-9497-475552AE25A6}" type="datetimeFigureOut">
              <a:rPr lang="tr-TR" smtClean="0"/>
              <a:pPr/>
              <a:t>5.1.2018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375388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5C1EA59-FEEC-4A03-9497-475552AE25A6}" type="datetimeFigureOut">
              <a:rPr lang="tr-TR" smtClean="0"/>
              <a:pPr/>
              <a:t>5.1.2018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210007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5C1EA59-FEEC-4A03-9497-475552AE25A6}" type="datetimeFigureOut">
              <a:rPr lang="tr-TR" smtClean="0"/>
              <a:pPr/>
              <a:t>5.1.2018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157331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5C1EA59-FEEC-4A03-9497-475552AE25A6}" type="datetimeFigureOut">
              <a:rPr lang="tr-TR" smtClean="0"/>
              <a:pPr/>
              <a:t>5.1.2018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232008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5C1EA59-FEEC-4A03-9497-475552AE25A6}" type="datetimeFigureOut">
              <a:rPr lang="tr-TR" smtClean="0"/>
              <a:pPr/>
              <a:t>5.1.2018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50403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5C1EA59-FEEC-4A03-9497-475552AE25A6}" type="datetimeFigureOut">
              <a:rPr lang="tr-TR" smtClean="0"/>
              <a:pPr/>
              <a:t>5.1.2018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BB62B4-AA90-4E6B-BE39-CEA082AD058D}" type="slidenum">
              <a:rPr lang="tr-TR" smtClean="0"/>
              <a:pPr/>
              <a:t>‹#›</a:t>
            </a:fld>
            <a:endParaRPr lang="tr-TR"/>
          </a:p>
        </p:txBody>
      </p:sp>
    </p:spTree>
    <p:extLst>
      <p:ext uri="{BB962C8B-B14F-4D97-AF65-F5344CB8AC3E}">
        <p14:creationId xmlns="" xmlns:p14="http://schemas.microsoft.com/office/powerpoint/2010/main" val="456717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5C1EA59-FEEC-4A03-9497-475552AE25A6}" type="datetimeFigureOut">
              <a:rPr lang="tr-TR" smtClean="0"/>
              <a:pPr/>
              <a:t>5.1.2018</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10BB62B4-AA90-4E6B-BE39-CEA082AD058D}" type="slidenum">
              <a:rPr lang="tr-TR" smtClean="0"/>
              <a:pPr/>
              <a:t>‹#›</a:t>
            </a:fld>
            <a:endParaRPr lang="tr-TR" dirty="0"/>
          </a:p>
        </p:txBody>
      </p:sp>
    </p:spTree>
    <p:extLst>
      <p:ext uri="{BB962C8B-B14F-4D97-AF65-F5344CB8AC3E}">
        <p14:creationId xmlns="" xmlns:p14="http://schemas.microsoft.com/office/powerpoint/2010/main" val="2085653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com.tr/url?sa=i&amp;rct=j&amp;q=&amp;esrc=s&amp;source=images&amp;cd=&amp;cad=rja&amp;uact=8&amp;ved=0ahUKEwjLn--n9KHXAhVKvBQKHWpPDeYQjRwIBw&amp;url=https://www.youtube.com/watch?v=Ddw-AW3olPQ&amp;psig=AOvVaw0lQoxaTEQdNjcpgpF3aCA3&amp;ust=1509781438965118"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www.yoremguncel.com/tarim-as-bursa-kaz-yetistiriciliginin-gelistirilmesi-projesi-11271.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tr/url?sa=i&amp;rct=j&amp;q=&amp;esrc=s&amp;source=images&amp;cd=&amp;cad=rja&amp;uact=8&amp;ved=0ahUKEwir5aOe86HXAhXCvxQKHRD9AsIQjRwIBw&amp;url=http://www.kazcim.com/cin-kazi-ozellikleri/&amp;psig=AOvVaw2aVnRMwfsftHp51dg3HZaB&amp;ust=1509781152872236"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www.google.com.tr/url?sa=i&amp;rct=j&amp;q=&amp;esrc=s&amp;source=images&amp;cd=&amp;cad=rja&amp;uact=8&amp;ved=0ahUKEwidhZ2l86HXAhVJtRQKHbInB6QQjRwIBw&amp;url=http://www.cinkazi.com/?newUrun=1&amp;Id=1544260&amp;CatId=bs788442&amp;Fstate=&amp;psig=AOvVaw2aVnRMwfsftHp51dg3HZaB&amp;ust=1509781152872236"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jy6OL98qHXAhWBVhQKHdWSCioQjRwIBw&amp;url=http://www.evcilbook.com/evcilistan/k/66&amp;psig=AOvVaw2vHr3ErmoKUeAQ0nHCge-7&amp;ust=1509781080201977"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qn5Xk9KHXAhVMWRQKHXziDbIQjRwIBw&amp;url=http://evcilsevgisi.com/forum/kaz/afrika-kazi-standart/&amp;psig=AOvVaw0rl_UEDETfB_bTBA-zuDm2&amp;ust=1509781564877155"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jR7rf69KHXAhULPRQKHVWdDt4QjRwIBw&amp;url=http://www.evcilbook.com/evcilistan/ki/66/655/Sebastopol-Kazi.html&amp;psig=AOvVaw3EL7r0jWVbxgddoyl6ix8t&amp;ust=1509781615649529"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tr/url?sa=i&amp;rct=j&amp;q=&amp;esrc=s&amp;source=images&amp;cd=&amp;cad=rja&amp;uact=8&amp;ved=0ahUKEwiTyObJkKLXAhXJOxoKHQgyBc8QjRwIBw&amp;url=http://www.countryfarm-lifestyles.com/indian-runner.html&amp;psig=AOvVaw0J52u6M3UFQQZCDARNQbQI&amp;ust=1509789025092211"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www.google.com.tr/url?sa=i&amp;rct=j&amp;q=&amp;esrc=s&amp;source=images&amp;cd=&amp;cad=rja&amp;uact=8&amp;ved=0ahUKEwj7pbTUkaLXAhUHXBoKHUBdBWMQjRwIBw&amp;url=https://runnerduck.net/&amp;psig=AOvVaw0J52u6M3UFQQZCDARNQbQI&amp;ust=150978902509221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google.com.tr/url?sa=i&amp;rct=j&amp;q=&amp;esrc=s&amp;source=images&amp;cd=&amp;cad=rja&amp;uact=8&amp;ved=0ahUKEwi8yJCYmaLXAhVEVhoKHVgLA7oQjRwIBw&amp;url=https://www.youtube.com/watch?v=3vvS0SK3Dmc&amp;psig=AOvVaw03g-ctHR04kE3PyhPTqH6-&amp;ust=1509791339181859"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www.google.com.tr/url?sa=i&amp;rct=j&amp;q=&amp;esrc=s&amp;source=images&amp;cd=&amp;cad=rja&amp;uact=8&amp;ved=0ahUKEwj51NaomaLXAhXMORoKHaqNBzAQjRwIBw&amp;url=https://en.wikipedia.org/wiki/Muscovy_duck&amp;psig=AOvVaw03g-ctHR04kE3PyhPTqH6-&amp;ust=1509791339181859"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tr/url?sa=i&amp;rct=j&amp;q=&amp;esrc=s&amp;source=images&amp;cd=&amp;cad=rja&amp;uact=8&amp;ved=0ahUKEwjR5P_r86HXAhVFVhQKHX1LAiwQjRwIBw&amp;url=http://kanaryavedogakuslari.com/forum/showthread.php?t=17953&amp;psig=AOvVaw0fj-ObUx3wusvsdsnbYw4h&amp;ust=1509781299484057"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google.com.tr/url?sa=i&amp;rct=j&amp;q=&amp;esrc=s&amp;source=images&amp;cd=&amp;cad=rja&amp;uact=8&amp;ved=0ahUKEwjxyPuF9KHXAhUFPhQKHe-VCWMQjRwIBw&amp;url=http://www.kazyumurta.com/&amp;psig=AOvVaw0fj-ObUx3wusvsdsnbYw4h&amp;ust=150978129948405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0" y="2230244"/>
            <a:ext cx="12192000" cy="955655"/>
          </a:xfrm>
          <a:solidFill>
            <a:schemeClr val="tx1"/>
          </a:solidFill>
        </p:spPr>
        <p:txBody>
          <a:bodyPr>
            <a:normAutofit/>
          </a:bodyPr>
          <a:lstStyle/>
          <a:p>
            <a:r>
              <a:rPr lang="tr-TR" sz="4000" b="1" dirty="0" smtClean="0">
                <a:solidFill>
                  <a:schemeClr val="bg1"/>
                </a:solidFill>
              </a:rPr>
              <a:t>Alternatif Kanatlı Türlerinin Genel Verim Özellikleri</a:t>
            </a:r>
            <a:endParaRPr lang="tr-TR" sz="4000" b="1" dirty="0">
              <a:solidFill>
                <a:schemeClr val="bg1"/>
              </a:solidFill>
            </a:endParaRPr>
          </a:p>
        </p:txBody>
      </p:sp>
    </p:spTree>
    <p:extLst>
      <p:ext uri="{BB962C8B-B14F-4D97-AF65-F5344CB8AC3E}">
        <p14:creationId xmlns="" xmlns:p14="http://schemas.microsoft.com/office/powerpoint/2010/main" val="90927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sz="quarter" idx="1"/>
          </p:nvPr>
        </p:nvSpPr>
        <p:spPr>
          <a:xfrm>
            <a:off x="507813" y="656823"/>
            <a:ext cx="11211961" cy="5236163"/>
          </a:xfrm>
        </p:spPr>
        <p:txBody>
          <a:bodyPr>
            <a:normAutofit/>
          </a:bodyPr>
          <a:lstStyle/>
          <a:p>
            <a:pPr>
              <a:buNone/>
            </a:pPr>
            <a:r>
              <a:rPr lang="tr-TR" sz="1800" b="1" dirty="0" smtClean="0">
                <a:cs typeface="Times New Roman" pitchFamily="18" charset="0"/>
              </a:rPr>
              <a:t>    	Emden (</a:t>
            </a:r>
            <a:r>
              <a:rPr lang="tr-TR" sz="1800" b="1" dirty="0" err="1" smtClean="0">
                <a:cs typeface="Times New Roman" pitchFamily="18" charset="0"/>
              </a:rPr>
              <a:t>Embden</a:t>
            </a:r>
            <a:r>
              <a:rPr lang="tr-TR" sz="1800" b="1" dirty="0" smtClean="0">
                <a:cs typeface="Times New Roman" pitchFamily="18" charset="0"/>
              </a:rPr>
              <a:t>)</a:t>
            </a:r>
            <a:endParaRPr lang="tr-TR" sz="1800" dirty="0" smtClean="0">
              <a:cs typeface="Times New Roman" pitchFamily="18" charset="0"/>
            </a:endParaRPr>
          </a:p>
          <a:p>
            <a:pPr algn="just">
              <a:lnSpc>
                <a:spcPct val="150000"/>
              </a:lnSpc>
              <a:buNone/>
            </a:pPr>
            <a:r>
              <a:rPr lang="tr-TR" sz="1800" dirty="0" smtClean="0">
                <a:cs typeface="Times New Roman" pitchFamily="18" charset="0"/>
              </a:rPr>
              <a:t>    Orijinini Almanya’nın Hannover şehrinden alan ağır cüsseli bir kaz ırkıdır. Yumurta verimi iyi olan bir ırktır. Her kaz bir yumurta sezonunda 30-40 yumurta verir. Emden birinci sınıf yemeklik kazdır. Emden kaz ırkının beyaz olan tüyleri diğer kazların tüylerinden daha değerlidir. </a:t>
            </a:r>
          </a:p>
          <a:p>
            <a:pPr algn="just">
              <a:lnSpc>
                <a:spcPct val="150000"/>
              </a:lnSpc>
              <a:buNone/>
            </a:pPr>
            <a:endParaRPr lang="tr-TR" sz="2000" dirty="0">
              <a:cs typeface="Times New Roman" pitchFamily="18" charset="0"/>
            </a:endParaRPr>
          </a:p>
        </p:txBody>
      </p:sp>
      <p:pic>
        <p:nvPicPr>
          <p:cNvPr id="35842" name="Picture 2" descr="emden kazı ile ilgili görsel sonucu">
            <a:hlinkClick r:id="rId2"/>
          </p:cNvPr>
          <p:cNvPicPr>
            <a:picLocks noChangeAspect="1" noChangeArrowheads="1"/>
          </p:cNvPicPr>
          <p:nvPr/>
        </p:nvPicPr>
        <p:blipFill>
          <a:blip r:embed="rId3" cstate="print"/>
          <a:srcRect/>
          <a:stretch>
            <a:fillRect/>
          </a:stretch>
        </p:blipFill>
        <p:spPr bwMode="auto">
          <a:xfrm>
            <a:off x="6695845" y="2693287"/>
            <a:ext cx="4572000" cy="3429001"/>
          </a:xfrm>
          <a:prstGeom prst="rect">
            <a:avLst/>
          </a:prstGeom>
          <a:noFill/>
        </p:spPr>
      </p:pic>
      <p:pic>
        <p:nvPicPr>
          <p:cNvPr id="35844" name="Picture 4" descr="emden kazı ile ilgili görsel sonucu">
            <a:hlinkClick r:id="rId4"/>
          </p:cNvPr>
          <p:cNvPicPr>
            <a:picLocks noChangeAspect="1" noChangeArrowheads="1"/>
          </p:cNvPicPr>
          <p:nvPr/>
        </p:nvPicPr>
        <p:blipFill>
          <a:blip r:embed="rId5" cstate="print"/>
          <a:srcRect/>
          <a:stretch>
            <a:fillRect/>
          </a:stretch>
        </p:blipFill>
        <p:spPr bwMode="auto">
          <a:xfrm>
            <a:off x="527530" y="2712203"/>
            <a:ext cx="6143662" cy="3394667"/>
          </a:xfrm>
          <a:prstGeom prst="rect">
            <a:avLst/>
          </a:prstGeom>
          <a:noFill/>
        </p:spPr>
      </p:pic>
    </p:spTree>
    <p:extLst>
      <p:ext uri="{BB962C8B-B14F-4D97-AF65-F5344CB8AC3E}">
        <p14:creationId xmlns="" xmlns:p14="http://schemas.microsoft.com/office/powerpoint/2010/main" val="1259278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txBox="1">
            <a:spLocks/>
          </p:cNvSpPr>
          <p:nvPr/>
        </p:nvSpPr>
        <p:spPr>
          <a:xfrm>
            <a:off x="301752" y="411690"/>
            <a:ext cx="11405144" cy="5532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cs typeface="Times New Roman" pitchFamily="18" charset="0"/>
              </a:rPr>
              <a:t>    	Çin</a:t>
            </a:r>
            <a:endParaRPr lang="tr-TR" sz="1800" dirty="0" smtClean="0">
              <a:cs typeface="Times New Roman" pitchFamily="18" charset="0"/>
            </a:endParaRPr>
          </a:p>
          <a:p>
            <a:pPr algn="just">
              <a:lnSpc>
                <a:spcPct val="150000"/>
              </a:lnSpc>
              <a:buFont typeface="Arial" panose="020B0604020202020204" pitchFamily="34" charset="0"/>
              <a:buNone/>
            </a:pPr>
            <a:r>
              <a:rPr lang="tr-TR" sz="1800" dirty="0" smtClean="0">
                <a:cs typeface="Times New Roman" pitchFamily="18" charset="0"/>
              </a:rPr>
              <a:t>    En küçük ve en çekici ırklardan biridir. Çin’den orijin alan bu kaz ırkının kahverengi, gri ve beyaz olan varyeteleri vardır. Irklar arasında en yüksek yumurta üretimine sahiptir ve bir yumurta sezonunda 60’dan daha fazla yumurta verir. Vahşi kaza benzetildiğinden dolayı eti bazı insanlar tarafından tercih edilmektedir. </a:t>
            </a:r>
          </a:p>
          <a:p>
            <a:pPr algn="just">
              <a:lnSpc>
                <a:spcPct val="150000"/>
              </a:lnSpc>
              <a:buFont typeface="Arial" panose="020B0604020202020204" pitchFamily="34" charset="0"/>
              <a:buNone/>
            </a:pPr>
            <a:endParaRPr lang="tr-TR" sz="2000" dirty="0">
              <a:cs typeface="Times New Roman" pitchFamily="18" charset="0"/>
            </a:endParaRPr>
          </a:p>
        </p:txBody>
      </p:sp>
      <p:pic>
        <p:nvPicPr>
          <p:cNvPr id="34818" name="Picture 2" descr="çin kazı ile ilgili görsel sonucu">
            <a:hlinkClick r:id="rId2"/>
          </p:cNvPr>
          <p:cNvPicPr>
            <a:picLocks noChangeAspect="1" noChangeArrowheads="1"/>
          </p:cNvPicPr>
          <p:nvPr/>
        </p:nvPicPr>
        <p:blipFill>
          <a:blip r:embed="rId3" cstate="print"/>
          <a:srcRect/>
          <a:stretch>
            <a:fillRect/>
          </a:stretch>
        </p:blipFill>
        <p:spPr bwMode="auto">
          <a:xfrm>
            <a:off x="1410941" y="2403407"/>
            <a:ext cx="3331539" cy="4160280"/>
          </a:xfrm>
          <a:prstGeom prst="rect">
            <a:avLst/>
          </a:prstGeom>
          <a:noFill/>
        </p:spPr>
      </p:pic>
      <p:pic>
        <p:nvPicPr>
          <p:cNvPr id="34820" name="Picture 4" descr="çin kazı ile ilgili görsel sonucu">
            <a:hlinkClick r:id="rId4"/>
          </p:cNvPr>
          <p:cNvPicPr>
            <a:picLocks noChangeAspect="1" noChangeArrowheads="1"/>
          </p:cNvPicPr>
          <p:nvPr/>
        </p:nvPicPr>
        <p:blipFill>
          <a:blip r:embed="rId5" cstate="print"/>
          <a:srcRect/>
          <a:stretch>
            <a:fillRect/>
          </a:stretch>
        </p:blipFill>
        <p:spPr bwMode="auto">
          <a:xfrm>
            <a:off x="5625884" y="2404486"/>
            <a:ext cx="5643590" cy="4236537"/>
          </a:xfrm>
          <a:prstGeom prst="rect">
            <a:avLst/>
          </a:prstGeom>
          <a:noFill/>
        </p:spPr>
      </p:pic>
    </p:spTree>
    <p:extLst>
      <p:ext uri="{BB962C8B-B14F-4D97-AF65-F5344CB8AC3E}">
        <p14:creationId xmlns="" xmlns:p14="http://schemas.microsoft.com/office/powerpoint/2010/main" val="1214600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301751" y="553792"/>
            <a:ext cx="10967263" cy="55452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cs typeface="Times New Roman" pitchFamily="18" charset="0"/>
              </a:rPr>
              <a:t>    	Roman (Germen)</a:t>
            </a:r>
            <a:endParaRPr lang="tr-TR" sz="1800" dirty="0" smtClean="0">
              <a:cs typeface="Times New Roman" pitchFamily="18" charset="0"/>
            </a:endParaRPr>
          </a:p>
          <a:p>
            <a:pPr algn="just">
              <a:lnSpc>
                <a:spcPct val="150000"/>
              </a:lnSpc>
              <a:buFont typeface="Arial" panose="020B0604020202020204" pitchFamily="34" charset="0"/>
              <a:buNone/>
            </a:pPr>
            <a:r>
              <a:rPr lang="tr-TR" sz="1800" dirty="0" smtClean="0">
                <a:cs typeface="Times New Roman" pitchFamily="18" charset="0"/>
              </a:rPr>
              <a:t>    Roman kaz ırkı tanımlanamayan orta boylu ve beyaz tüyleri olan bir ırktır. Emden ve </a:t>
            </a:r>
            <a:r>
              <a:rPr lang="tr-TR" sz="1800" dirty="0" err="1" smtClean="0">
                <a:cs typeface="Times New Roman" pitchFamily="18" charset="0"/>
              </a:rPr>
              <a:t>Toulouse’dan</a:t>
            </a:r>
            <a:r>
              <a:rPr lang="tr-TR" sz="1800" dirty="0" smtClean="0">
                <a:cs typeface="Times New Roman" pitchFamily="18" charset="0"/>
              </a:rPr>
              <a:t> Avrupa’dan orijin alır ve </a:t>
            </a:r>
            <a:r>
              <a:rPr lang="tr-TR" sz="1800" dirty="0" err="1" smtClean="0">
                <a:cs typeface="Times New Roman" pitchFamily="18" charset="0"/>
              </a:rPr>
              <a:t>Emdene</a:t>
            </a:r>
            <a:r>
              <a:rPr lang="tr-TR" sz="1800" dirty="0" smtClean="0">
                <a:cs typeface="Times New Roman" pitchFamily="18" charset="0"/>
              </a:rPr>
              <a:t> benzer. Bilinen tüm Avrupa ırklarının en eskisidir.</a:t>
            </a:r>
          </a:p>
          <a:p>
            <a:pPr>
              <a:buFont typeface="Arial" panose="020B0604020202020204" pitchFamily="34" charset="0"/>
              <a:buNone/>
            </a:pPr>
            <a:endParaRPr lang="tr-TR" sz="2000" dirty="0" smtClean="0">
              <a:cs typeface="Times New Roman" pitchFamily="18" charset="0"/>
            </a:endParaRPr>
          </a:p>
          <a:p>
            <a:pPr algn="just">
              <a:lnSpc>
                <a:spcPct val="150000"/>
              </a:lnSpc>
              <a:buFont typeface="Arial" panose="020B0604020202020204" pitchFamily="34" charset="0"/>
              <a:buNone/>
            </a:pPr>
            <a:endParaRPr lang="tr-TR" sz="2000" dirty="0">
              <a:cs typeface="Times New Roman" pitchFamily="18" charset="0"/>
            </a:endParaRPr>
          </a:p>
        </p:txBody>
      </p:sp>
      <p:pic>
        <p:nvPicPr>
          <p:cNvPr id="5" name="Resim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38708" y="3096638"/>
            <a:ext cx="6779822" cy="3020825"/>
          </a:xfrm>
          <a:prstGeom prst="rect">
            <a:avLst/>
          </a:prstGeom>
        </p:spPr>
      </p:pic>
      <p:pic>
        <p:nvPicPr>
          <p:cNvPr id="33794" name="Picture 2" descr="roman germen kazı ile ilgili görsel sonucu">
            <a:hlinkClick r:id="rId3"/>
          </p:cNvPr>
          <p:cNvPicPr>
            <a:picLocks noChangeAspect="1" noChangeArrowheads="1"/>
          </p:cNvPicPr>
          <p:nvPr/>
        </p:nvPicPr>
        <p:blipFill>
          <a:blip r:embed="rId4" cstate="print"/>
          <a:srcRect/>
          <a:stretch>
            <a:fillRect/>
          </a:stretch>
        </p:blipFill>
        <p:spPr bwMode="auto">
          <a:xfrm>
            <a:off x="806504" y="3270145"/>
            <a:ext cx="4189776" cy="2788107"/>
          </a:xfrm>
          <a:prstGeom prst="rect">
            <a:avLst/>
          </a:prstGeom>
          <a:noFill/>
        </p:spPr>
      </p:pic>
    </p:spTree>
    <p:extLst>
      <p:ext uri="{BB962C8B-B14F-4D97-AF65-F5344CB8AC3E}">
        <p14:creationId xmlns="" xmlns:p14="http://schemas.microsoft.com/office/powerpoint/2010/main" val="2137695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0" y="277798"/>
            <a:ext cx="11636963"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latin typeface="Arial" pitchFamily="34" charset="0"/>
                <a:cs typeface="Arial" pitchFamily="34" charset="0"/>
              </a:rPr>
              <a:t>    	Afrika</a:t>
            </a:r>
            <a:endParaRPr lang="tr-TR" sz="1800" dirty="0" smtClean="0">
              <a:latin typeface="Arial" pitchFamily="34" charset="0"/>
              <a:cs typeface="Arial" pitchFamily="34" charset="0"/>
            </a:endParaRPr>
          </a:p>
          <a:p>
            <a:pPr algn="just">
              <a:lnSpc>
                <a:spcPct val="150000"/>
              </a:lnSpc>
              <a:buFont typeface="Arial" panose="020B0604020202020204" pitchFamily="34" charset="0"/>
              <a:buNone/>
            </a:pPr>
            <a:r>
              <a:rPr lang="tr-TR" sz="1800" dirty="0" smtClean="0">
                <a:latin typeface="Arial" pitchFamily="34" charset="0"/>
                <a:cs typeface="Arial" pitchFamily="34" charset="0"/>
              </a:rPr>
              <a:t>     Afrika kaz ırkı Çin kaz ırkının bir varyetesidir. Afrika kaz ırkı, genç kazların haricinde hemen hemen </a:t>
            </a:r>
            <a:r>
              <a:rPr lang="tr-TR" sz="1800" dirty="0" err="1" smtClean="0">
                <a:latin typeface="Arial" pitchFamily="34" charset="0"/>
                <a:cs typeface="Arial" pitchFamily="34" charset="0"/>
              </a:rPr>
              <a:t>Emdenlerle</a:t>
            </a:r>
            <a:r>
              <a:rPr lang="tr-TR" sz="1800" dirty="0" smtClean="0">
                <a:latin typeface="Arial" pitchFamily="34" charset="0"/>
                <a:cs typeface="Arial" pitchFamily="34" charset="0"/>
              </a:rPr>
              <a:t> aynı büyüklüktedir. Bu kaz ırkı, Çin kazı kadar yumurta üretemez. Bir yumurta sezonunda 30-40 yumurta verirler. En büyük kaz ırklarından birisidir. Afrika kazı hızlı büyür ve çabuk erginleşir, fakat ticari yetiştiriciler arasında renkli tüyleri yüzünden tercih edilmez. Ancak beyaz tüylüleri iyi bir pazar değerine sahiptir. </a:t>
            </a:r>
          </a:p>
          <a:p>
            <a:pPr algn="just">
              <a:lnSpc>
                <a:spcPct val="150000"/>
              </a:lnSpc>
              <a:buFont typeface="Arial" panose="020B0604020202020204" pitchFamily="34" charset="0"/>
              <a:buNone/>
            </a:pPr>
            <a:endParaRPr lang="tr-TR" sz="2000" dirty="0">
              <a:latin typeface="Arial" pitchFamily="34" charset="0"/>
              <a:cs typeface="Arial" pitchFamily="34" charset="0"/>
            </a:endParaRPr>
          </a:p>
        </p:txBody>
      </p:sp>
      <p:pic>
        <p:nvPicPr>
          <p:cNvPr id="3" name="Picture 2" descr="photo African Goose"/>
          <p:cNvPicPr>
            <a:picLocks noChangeAspect="1" noChangeArrowheads="1"/>
          </p:cNvPicPr>
          <p:nvPr/>
        </p:nvPicPr>
        <p:blipFill>
          <a:blip r:embed="rId2" cstate="print"/>
          <a:srcRect/>
          <a:stretch>
            <a:fillRect/>
          </a:stretch>
        </p:blipFill>
        <p:spPr bwMode="auto">
          <a:xfrm>
            <a:off x="6271422" y="2905652"/>
            <a:ext cx="5206502" cy="3520905"/>
          </a:xfrm>
          <a:prstGeom prst="rect">
            <a:avLst/>
          </a:prstGeom>
          <a:noFill/>
        </p:spPr>
      </p:pic>
      <p:pic>
        <p:nvPicPr>
          <p:cNvPr id="32770" name="Picture 2" descr="afrika kazı ile ilgili görsel sonucu">
            <a:hlinkClick r:id="rId3"/>
          </p:cNvPr>
          <p:cNvPicPr>
            <a:picLocks noChangeAspect="1" noChangeArrowheads="1"/>
          </p:cNvPicPr>
          <p:nvPr/>
        </p:nvPicPr>
        <p:blipFill>
          <a:blip r:embed="rId4" cstate="print"/>
          <a:srcRect/>
          <a:stretch>
            <a:fillRect/>
          </a:stretch>
        </p:blipFill>
        <p:spPr bwMode="auto">
          <a:xfrm>
            <a:off x="511444" y="2698120"/>
            <a:ext cx="5616144" cy="3878649"/>
          </a:xfrm>
          <a:prstGeom prst="rect">
            <a:avLst/>
          </a:prstGeom>
          <a:noFill/>
        </p:spPr>
      </p:pic>
    </p:spTree>
    <p:extLst>
      <p:ext uri="{BB962C8B-B14F-4D97-AF65-F5344CB8AC3E}">
        <p14:creationId xmlns="" xmlns:p14="http://schemas.microsoft.com/office/powerpoint/2010/main" val="627884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211600" y="470980"/>
            <a:ext cx="11379386"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latin typeface="Arial" pitchFamily="34" charset="0"/>
                <a:cs typeface="Arial" pitchFamily="34" charset="0"/>
              </a:rPr>
              <a:t>    	</a:t>
            </a:r>
            <a:r>
              <a:rPr lang="tr-TR" sz="1800" b="1" dirty="0" err="1" smtClean="0">
                <a:latin typeface="Arial" pitchFamily="34" charset="0"/>
                <a:cs typeface="Arial" pitchFamily="34" charset="0"/>
              </a:rPr>
              <a:t>Sebastopol</a:t>
            </a:r>
            <a:endParaRPr lang="tr-TR" sz="1800" dirty="0" smtClean="0">
              <a:latin typeface="Arial" pitchFamily="34" charset="0"/>
              <a:cs typeface="Arial" pitchFamily="34" charset="0"/>
            </a:endParaRPr>
          </a:p>
          <a:p>
            <a:pPr algn="just">
              <a:lnSpc>
                <a:spcPct val="150000"/>
              </a:lnSpc>
              <a:buFont typeface="Arial" panose="020B0604020202020204" pitchFamily="34" charset="0"/>
              <a:buNone/>
            </a:pPr>
            <a:r>
              <a:rPr lang="tr-TR" sz="1800" dirty="0" smtClean="0">
                <a:latin typeface="Arial" pitchFamily="34" charset="0"/>
                <a:cs typeface="Arial" pitchFamily="34" charset="0"/>
              </a:rPr>
              <a:t>    </a:t>
            </a:r>
            <a:r>
              <a:rPr lang="tr-TR" sz="1800" dirty="0" err="1" smtClean="0">
                <a:latin typeface="Arial" pitchFamily="34" charset="0"/>
                <a:cs typeface="Arial" pitchFamily="34" charset="0"/>
              </a:rPr>
              <a:t>Sebastopol</a:t>
            </a:r>
            <a:r>
              <a:rPr lang="tr-TR" sz="1800" dirty="0" smtClean="0">
                <a:latin typeface="Arial" pitchFamily="34" charset="0"/>
                <a:cs typeface="Arial" pitchFamily="34" charset="0"/>
              </a:rPr>
              <a:t>, aslında bir süs kazıdır. Günümüzde çok az bulunan bu kaz saf beyaz bir tüy yapısına sahip olmakla beraber arka kısmında, vücudunda ve kanatlarında kıvrımlı ipeksi tüylerle karakterize bir yapıya sahiptir.  Ukrayna, Romanya, Macaristan </a:t>
            </a:r>
            <a:r>
              <a:rPr lang="tr-TR" sz="1800" dirty="0" err="1" smtClean="0">
                <a:latin typeface="Arial" pitchFamily="34" charset="0"/>
                <a:cs typeface="Arial" pitchFamily="34" charset="0"/>
              </a:rPr>
              <a:t>orjinlidir</a:t>
            </a:r>
            <a:r>
              <a:rPr lang="tr-TR" sz="1800" dirty="0" smtClean="0">
                <a:latin typeface="Arial" pitchFamily="34" charset="0"/>
                <a:cs typeface="Arial" pitchFamily="34" charset="0"/>
              </a:rPr>
              <a:t>.</a:t>
            </a:r>
          </a:p>
          <a:p>
            <a:pPr algn="just">
              <a:lnSpc>
                <a:spcPct val="150000"/>
              </a:lnSpc>
              <a:buFont typeface="Arial" panose="020B0604020202020204" pitchFamily="34" charset="0"/>
              <a:buNone/>
            </a:pPr>
            <a:endParaRPr lang="tr-TR" sz="2000" dirty="0">
              <a:latin typeface="Arial" pitchFamily="34" charset="0"/>
              <a:cs typeface="Arial" pitchFamily="34" charset="0"/>
            </a:endParaRPr>
          </a:p>
        </p:txBody>
      </p:sp>
      <p:pic>
        <p:nvPicPr>
          <p:cNvPr id="3" name="Picture 2" descr="photo Sebastopol Goose, buff"/>
          <p:cNvPicPr>
            <a:picLocks noChangeAspect="1" noChangeArrowheads="1"/>
          </p:cNvPicPr>
          <p:nvPr/>
        </p:nvPicPr>
        <p:blipFill>
          <a:blip r:embed="rId2" cstate="print"/>
          <a:srcRect/>
          <a:stretch>
            <a:fillRect/>
          </a:stretch>
        </p:blipFill>
        <p:spPr bwMode="auto">
          <a:xfrm>
            <a:off x="5951633" y="2571250"/>
            <a:ext cx="5509384" cy="3870183"/>
          </a:xfrm>
          <a:prstGeom prst="rect">
            <a:avLst/>
          </a:prstGeom>
          <a:noFill/>
        </p:spPr>
      </p:pic>
      <p:pic>
        <p:nvPicPr>
          <p:cNvPr id="31746" name="Picture 2" descr="sebastopol kazı ile ilgili görsel sonucu">
            <a:hlinkClick r:id="rId3"/>
          </p:cNvPr>
          <p:cNvPicPr>
            <a:picLocks noChangeAspect="1" noChangeArrowheads="1"/>
          </p:cNvPicPr>
          <p:nvPr/>
        </p:nvPicPr>
        <p:blipFill>
          <a:blip r:embed="rId4" cstate="print"/>
          <a:srcRect/>
          <a:stretch>
            <a:fillRect/>
          </a:stretch>
        </p:blipFill>
        <p:spPr bwMode="auto">
          <a:xfrm>
            <a:off x="589527" y="2588217"/>
            <a:ext cx="5298791" cy="3833597"/>
          </a:xfrm>
          <a:prstGeom prst="rect">
            <a:avLst/>
          </a:prstGeom>
          <a:noFill/>
        </p:spPr>
      </p:pic>
    </p:spTree>
    <p:extLst>
      <p:ext uri="{BB962C8B-B14F-4D97-AF65-F5344CB8AC3E}">
        <p14:creationId xmlns="" xmlns:p14="http://schemas.microsoft.com/office/powerpoint/2010/main" val="2758116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108569" y="574012"/>
            <a:ext cx="11199082"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latin typeface="Arial" pitchFamily="34" charset="0"/>
                <a:cs typeface="Arial" pitchFamily="34" charset="0"/>
              </a:rPr>
              <a:t>    	Kanada</a:t>
            </a:r>
            <a:endParaRPr lang="tr-TR" sz="1800" dirty="0" smtClean="0">
              <a:latin typeface="Arial" pitchFamily="34" charset="0"/>
              <a:cs typeface="Arial" pitchFamily="34" charset="0"/>
            </a:endParaRPr>
          </a:p>
          <a:p>
            <a:pPr algn="just">
              <a:lnSpc>
                <a:spcPct val="150000"/>
              </a:lnSpc>
              <a:buFont typeface="Arial" panose="020B0604020202020204" pitchFamily="34" charset="0"/>
              <a:buNone/>
            </a:pPr>
            <a:r>
              <a:rPr lang="tr-TR" sz="1800" dirty="0" smtClean="0">
                <a:latin typeface="Arial" pitchFamily="34" charset="0"/>
                <a:cs typeface="Arial" pitchFamily="34" charset="0"/>
              </a:rPr>
              <a:t>    Kanada kazı Kuzey </a:t>
            </a:r>
            <a:r>
              <a:rPr lang="tr-TR" sz="1800" dirty="0" err="1" smtClean="0">
                <a:latin typeface="Arial" pitchFamily="34" charset="0"/>
                <a:cs typeface="Arial" pitchFamily="34" charset="0"/>
              </a:rPr>
              <a:t>Amerikanın</a:t>
            </a:r>
            <a:r>
              <a:rPr lang="tr-TR" sz="1800" dirty="0" smtClean="0">
                <a:latin typeface="Arial" pitchFamily="34" charset="0"/>
                <a:cs typeface="Arial" pitchFamily="34" charset="0"/>
              </a:rPr>
              <a:t> yaygın vahşi kaz ırkıdır. Kanada kazı başta Kanada olmak üzere Meksika, Yeni Zelanda, Norveç, İsveç ve İngiltere’de yetiştirilmektedir. </a:t>
            </a:r>
          </a:p>
          <a:p>
            <a:pPr algn="just">
              <a:lnSpc>
                <a:spcPct val="150000"/>
              </a:lnSpc>
              <a:buFont typeface="Arial" panose="020B0604020202020204" pitchFamily="34" charset="0"/>
              <a:buNone/>
            </a:pPr>
            <a:endParaRPr lang="tr-TR" sz="2000" dirty="0">
              <a:latin typeface="Arial" pitchFamily="34" charset="0"/>
              <a:cs typeface="Arial" pitchFamily="34" charset="0"/>
            </a:endParaRPr>
          </a:p>
        </p:txBody>
      </p:sp>
      <p:pic>
        <p:nvPicPr>
          <p:cNvPr id="3" name="Picture 2" descr="http://www.absolutebirdcontrol.com/media/Goose_001.png"/>
          <p:cNvPicPr>
            <a:picLocks noChangeAspect="1" noChangeArrowheads="1"/>
          </p:cNvPicPr>
          <p:nvPr/>
        </p:nvPicPr>
        <p:blipFill>
          <a:blip r:embed="rId2" cstate="print"/>
          <a:srcRect/>
          <a:stretch>
            <a:fillRect/>
          </a:stretch>
        </p:blipFill>
        <p:spPr bwMode="auto">
          <a:xfrm>
            <a:off x="2285986" y="2149048"/>
            <a:ext cx="5441340" cy="4346189"/>
          </a:xfrm>
          <a:prstGeom prst="rect">
            <a:avLst/>
          </a:prstGeom>
          <a:noFill/>
        </p:spPr>
      </p:pic>
    </p:spTree>
    <p:extLst>
      <p:ext uri="{BB962C8B-B14F-4D97-AF65-F5344CB8AC3E}">
        <p14:creationId xmlns="" xmlns:p14="http://schemas.microsoft.com/office/powerpoint/2010/main" val="2579592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95690" y="406586"/>
            <a:ext cx="11701358"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latin typeface="Arial" pitchFamily="34" charset="0"/>
                <a:cs typeface="Arial" pitchFamily="34" charset="0"/>
              </a:rPr>
              <a:t>    	</a:t>
            </a:r>
            <a:r>
              <a:rPr lang="tr-TR" sz="1800" b="1" dirty="0" err="1" smtClean="0">
                <a:latin typeface="Arial" pitchFamily="34" charset="0"/>
                <a:cs typeface="Arial" pitchFamily="34" charset="0"/>
              </a:rPr>
              <a:t>Pilgrim</a:t>
            </a:r>
            <a:endParaRPr lang="tr-TR" sz="1800" dirty="0" smtClean="0">
              <a:latin typeface="Arial" pitchFamily="34" charset="0"/>
              <a:cs typeface="Arial" pitchFamily="34" charset="0"/>
            </a:endParaRPr>
          </a:p>
          <a:p>
            <a:pPr algn="just">
              <a:lnSpc>
                <a:spcPct val="150000"/>
              </a:lnSpc>
              <a:buFont typeface="Arial" panose="020B0604020202020204" pitchFamily="34" charset="0"/>
              <a:buNone/>
            </a:pPr>
            <a:r>
              <a:rPr lang="tr-TR" sz="1800" dirty="0" smtClean="0">
                <a:latin typeface="Arial" pitchFamily="34" charset="0"/>
                <a:cs typeface="Arial" pitchFamily="34" charset="0"/>
              </a:rPr>
              <a:t>    </a:t>
            </a:r>
            <a:r>
              <a:rPr lang="tr-TR" sz="1800" dirty="0" err="1" smtClean="0">
                <a:latin typeface="Arial" pitchFamily="34" charset="0"/>
                <a:cs typeface="Arial" pitchFamily="34" charset="0"/>
              </a:rPr>
              <a:t>Pilgrim</a:t>
            </a:r>
            <a:r>
              <a:rPr lang="tr-TR" sz="1800" dirty="0" smtClean="0">
                <a:latin typeface="Arial" pitchFamily="34" charset="0"/>
                <a:cs typeface="Arial" pitchFamily="34" charset="0"/>
              </a:rPr>
              <a:t> de Amerikan kaz ırklarından biridir. Dişilerin yıllık yumurta verimi 35-45 adettir. </a:t>
            </a:r>
            <a:r>
              <a:rPr lang="tr-TR" sz="1800" dirty="0" err="1" smtClean="0">
                <a:latin typeface="Arial" pitchFamily="34" charset="0"/>
                <a:cs typeface="Arial" pitchFamily="34" charset="0"/>
              </a:rPr>
              <a:t>Pilgrim</a:t>
            </a:r>
            <a:r>
              <a:rPr lang="tr-TR" sz="1800" dirty="0" smtClean="0">
                <a:latin typeface="Arial" pitchFamily="34" charset="0"/>
                <a:cs typeface="Arial" pitchFamily="34" charset="0"/>
              </a:rPr>
              <a:t> kaz ırkının en önemli özelliklerinden birisi cinsiyetinin, yumuşak ya da kaba tüylerinin renklerine bakılarak tayin edilebilmesidir. Erkek yumurtadan sarı çıkar ve beyaza dönüşür, genellikle renk griye yaklaşmaktadır. Dişiler sarı çıkar ve genellikle tüm vücut gri olur. </a:t>
            </a:r>
          </a:p>
          <a:p>
            <a:pPr>
              <a:buFont typeface="Arial" panose="020B0604020202020204" pitchFamily="34" charset="0"/>
              <a:buNone/>
            </a:pPr>
            <a:endParaRPr lang="tr-TR" sz="2000" dirty="0">
              <a:latin typeface="Arial" pitchFamily="34" charset="0"/>
              <a:cs typeface="Arial" pitchFamily="34" charset="0"/>
            </a:endParaRPr>
          </a:p>
        </p:txBody>
      </p:sp>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2927823" y="2692586"/>
            <a:ext cx="5488924" cy="3940034"/>
          </a:xfrm>
          <a:prstGeom prst="rect">
            <a:avLst/>
          </a:prstGeom>
        </p:spPr>
      </p:pic>
    </p:spTree>
    <p:extLst>
      <p:ext uri="{BB962C8B-B14F-4D97-AF65-F5344CB8AC3E}">
        <p14:creationId xmlns="" xmlns:p14="http://schemas.microsoft.com/office/powerpoint/2010/main" val="362813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198720" y="535375"/>
            <a:ext cx="11302113"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Arial" panose="020B0604020202020204" pitchFamily="34" charset="0"/>
              <a:buNone/>
            </a:pPr>
            <a:r>
              <a:rPr lang="tr-TR" sz="1800" b="1" dirty="0" smtClean="0">
                <a:latin typeface="Arial" pitchFamily="34" charset="0"/>
                <a:cs typeface="Arial" pitchFamily="34" charset="0"/>
              </a:rPr>
              <a:t>   		Mısır</a:t>
            </a:r>
            <a:endParaRPr lang="tr-TR" sz="1800" dirty="0" smtClean="0">
              <a:latin typeface="Arial" pitchFamily="34" charset="0"/>
              <a:cs typeface="Arial" pitchFamily="34" charset="0"/>
            </a:endParaRPr>
          </a:p>
          <a:p>
            <a:pPr algn="just">
              <a:lnSpc>
                <a:spcPct val="150000"/>
              </a:lnSpc>
              <a:buFont typeface="Arial" panose="020B0604020202020204" pitchFamily="34" charset="0"/>
              <a:buNone/>
            </a:pPr>
            <a:r>
              <a:rPr lang="tr-TR" sz="1800" dirty="0" smtClean="0">
                <a:latin typeface="Arial" pitchFamily="34" charset="0"/>
                <a:cs typeface="Arial" pitchFamily="34" charset="0"/>
              </a:rPr>
              <a:t>    Uzun boylu ve uzun bacaklı ama küçük bir ırktır. Yumurta verimler 6-8 adettir. Mısır ırkları şov ve süs amaçlı olarak yetiştirilirler. Renkleri gri ve siyah gölgeli olarak değişiklik gösterir. Vücutlarında kırmızı, kahve ve beyaz noktalar vardır.</a:t>
            </a:r>
          </a:p>
          <a:p>
            <a:pPr algn="just">
              <a:lnSpc>
                <a:spcPct val="150000"/>
              </a:lnSpc>
              <a:buFont typeface="Arial" panose="020B0604020202020204" pitchFamily="34" charset="0"/>
              <a:buNone/>
            </a:pPr>
            <a:endParaRPr lang="tr-TR" sz="2000" dirty="0">
              <a:latin typeface="Arial" pitchFamily="34" charset="0"/>
              <a:cs typeface="Arial" pitchFamily="34" charset="0"/>
            </a:endParaRPr>
          </a:p>
        </p:txBody>
      </p:sp>
      <p:pic>
        <p:nvPicPr>
          <p:cNvPr id="4" name="Resim 3"/>
          <p:cNvPicPr>
            <a:picLocks noChangeAspect="1"/>
          </p:cNvPicPr>
          <p:nvPr/>
        </p:nvPicPr>
        <p:blipFill rotWithShape="1">
          <a:blip r:embed="rId2" cstate="print">
            <a:extLst>
              <a:ext uri="{28A0092B-C50C-407E-A947-70E740481C1C}">
                <a14:useLocalDpi xmlns="" xmlns:a14="http://schemas.microsoft.com/office/drawing/2010/main" val="0"/>
              </a:ext>
            </a:extLst>
          </a:blip>
          <a:srcRect b="6151"/>
          <a:stretch/>
        </p:blipFill>
        <p:spPr>
          <a:xfrm>
            <a:off x="2849410" y="2704564"/>
            <a:ext cx="6000731" cy="3760631"/>
          </a:xfrm>
          <a:prstGeom prst="rect">
            <a:avLst/>
          </a:prstGeom>
        </p:spPr>
      </p:pic>
    </p:spTree>
    <p:extLst>
      <p:ext uri="{BB962C8B-B14F-4D97-AF65-F5344CB8AC3E}">
        <p14:creationId xmlns="" xmlns:p14="http://schemas.microsoft.com/office/powerpoint/2010/main" val="3780573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22290" y="31735"/>
            <a:ext cx="10515600" cy="1076203"/>
          </a:xfrm>
        </p:spPr>
        <p:txBody>
          <a:bodyPr>
            <a:normAutofit/>
          </a:bodyPr>
          <a:lstStyle/>
          <a:p>
            <a:r>
              <a:rPr lang="tr-TR" sz="3200" dirty="0">
                <a:latin typeface="Arial" pitchFamily="34" charset="0"/>
                <a:cs typeface="Arial" pitchFamily="34" charset="0"/>
              </a:rPr>
              <a:t>Yetiştirme Koşulları </a:t>
            </a:r>
          </a:p>
        </p:txBody>
      </p:sp>
      <p:sp>
        <p:nvSpPr>
          <p:cNvPr id="3" name="2 İçerik Yer Tutucusu"/>
          <p:cNvSpPr>
            <a:spLocks noGrp="1"/>
          </p:cNvSpPr>
          <p:nvPr>
            <p:ph sz="quarter" idx="1"/>
          </p:nvPr>
        </p:nvSpPr>
        <p:spPr>
          <a:xfrm>
            <a:off x="1825752" y="1357298"/>
            <a:ext cx="8503920" cy="4741750"/>
          </a:xfrm>
        </p:spPr>
        <p:txBody>
          <a:bodyPr>
            <a:normAutofit/>
          </a:bodyPr>
          <a:lstStyle/>
          <a:p>
            <a:pPr algn="just">
              <a:lnSpc>
                <a:spcPct val="150000"/>
              </a:lnSpc>
              <a:buNone/>
            </a:pPr>
            <a:r>
              <a:rPr lang="tr-TR" sz="2000" dirty="0">
                <a:latin typeface="Arial" pitchFamily="34" charset="0"/>
                <a:cs typeface="Arial" pitchFamily="34" charset="0"/>
              </a:rPr>
              <a:t>   </a:t>
            </a:r>
          </a:p>
          <a:p>
            <a:pPr algn="just">
              <a:lnSpc>
                <a:spcPct val="150000"/>
              </a:lnSpc>
              <a:buNone/>
            </a:pPr>
            <a:r>
              <a:rPr lang="tr-TR" sz="2000" dirty="0">
                <a:latin typeface="Arial" pitchFamily="34" charset="0"/>
                <a:cs typeface="Arial" pitchFamily="34" charset="0"/>
              </a:rPr>
              <a:t>    </a:t>
            </a:r>
          </a:p>
        </p:txBody>
      </p:sp>
      <p:pic>
        <p:nvPicPr>
          <p:cNvPr id="5" name="Picture 4" descr="G:\AKİF FORMAT\OMÜ OKUL\DOKTORA\3- DOKTORA TEZ\6- DOKTORA DENEME PLAN VE KÜMES KARTLARI\FOTO\ENTANSİF İŞLETME\ALACA İŞLETME\SAM_2783.JPG"/>
          <p:cNvPicPr>
            <a:picLocks noChangeAspect="1" noChangeArrowheads="1"/>
          </p:cNvPicPr>
          <p:nvPr/>
        </p:nvPicPr>
        <p:blipFill>
          <a:blip r:embed="rId2" cstate="print"/>
          <a:srcRect/>
          <a:stretch>
            <a:fillRect/>
          </a:stretch>
        </p:blipFill>
        <p:spPr bwMode="auto">
          <a:xfrm>
            <a:off x="1486538" y="1061080"/>
            <a:ext cx="3326428" cy="2679623"/>
          </a:xfrm>
          <a:prstGeom prst="rect">
            <a:avLst/>
          </a:prstGeom>
          <a:noFill/>
        </p:spPr>
      </p:pic>
      <p:pic>
        <p:nvPicPr>
          <p:cNvPr id="6" name="Picture 3" descr="G:\AKİF FORMAT\OMÜ OKUL\DOKTORA\3- DOKTORA TEZ\6- DOKTORA DENEME PLAN VE KÜMES KARTLARI\FOTO\18. Hafta\IMG_6177.JPG"/>
          <p:cNvPicPr>
            <a:picLocks noChangeAspect="1" noChangeArrowheads="1"/>
          </p:cNvPicPr>
          <p:nvPr/>
        </p:nvPicPr>
        <p:blipFill>
          <a:blip r:embed="rId3" cstate="print"/>
          <a:srcRect/>
          <a:stretch>
            <a:fillRect/>
          </a:stretch>
        </p:blipFill>
        <p:spPr bwMode="auto">
          <a:xfrm>
            <a:off x="1486538" y="3990063"/>
            <a:ext cx="3326386" cy="2771992"/>
          </a:xfrm>
          <a:prstGeom prst="rect">
            <a:avLst/>
          </a:prstGeom>
          <a:noFill/>
        </p:spPr>
      </p:pic>
      <p:pic>
        <p:nvPicPr>
          <p:cNvPr id="7" name="Picture 1" descr="G:\AKİF FORMAT\OMÜ OKUL\DOKTORA\3- DOKTORA TEZ\6- DOKTORA DENEME PLAN VE KÜMES KARTLARI\FOTO\ENTANSİF İŞLETME\ALACA İŞLETME\SAM_2790.JPG"/>
          <p:cNvPicPr>
            <a:picLocks noChangeAspect="1" noChangeArrowheads="1"/>
          </p:cNvPicPr>
          <p:nvPr/>
        </p:nvPicPr>
        <p:blipFill>
          <a:blip r:embed="rId4" cstate="print"/>
          <a:srcRect/>
          <a:stretch>
            <a:fillRect/>
          </a:stretch>
        </p:blipFill>
        <p:spPr bwMode="auto">
          <a:xfrm>
            <a:off x="4701247" y="1061081"/>
            <a:ext cx="3234027" cy="2679622"/>
          </a:xfrm>
          <a:prstGeom prst="rect">
            <a:avLst/>
          </a:prstGeom>
          <a:noFill/>
        </p:spPr>
      </p:pic>
      <p:pic>
        <p:nvPicPr>
          <p:cNvPr id="8" name="Picture 2" descr="G:\AKİF FORMAT\OMÜ OKUL\DOKTORA\3- DOKTORA TEZ\6- DOKTORA DENEME PLAN VE KÜMES KARTLARI\FOTO\ENTANSİF İŞLETME\ALACA İŞLETME\SAM_2787.JPG"/>
          <p:cNvPicPr>
            <a:picLocks noChangeAspect="1" noChangeArrowheads="1"/>
          </p:cNvPicPr>
          <p:nvPr/>
        </p:nvPicPr>
        <p:blipFill>
          <a:blip r:embed="rId5" cstate="print"/>
          <a:srcRect/>
          <a:stretch>
            <a:fillRect/>
          </a:stretch>
        </p:blipFill>
        <p:spPr bwMode="auto">
          <a:xfrm>
            <a:off x="7915958" y="1061081"/>
            <a:ext cx="3141626" cy="2679622"/>
          </a:xfrm>
          <a:prstGeom prst="rect">
            <a:avLst/>
          </a:prstGeom>
          <a:noFill/>
        </p:spPr>
      </p:pic>
      <p:pic>
        <p:nvPicPr>
          <p:cNvPr id="9" name="Picture 3" descr="G:\AKİF FORMAT\OMÜ OKUL\DOKTORA\3- DOKTORA TEZ\6- DOKTORA DENEME PLAN VE KÜMES KARTLARI\FOTO\ENTANSİF İŞLETME\BOĞAZLIYAN İŞLETME\IMG_4943.JPG"/>
          <p:cNvPicPr>
            <a:picLocks noChangeAspect="1" noChangeArrowheads="1"/>
          </p:cNvPicPr>
          <p:nvPr/>
        </p:nvPicPr>
        <p:blipFill>
          <a:blip r:embed="rId6" cstate="print"/>
          <a:srcRect/>
          <a:stretch>
            <a:fillRect/>
          </a:stretch>
        </p:blipFill>
        <p:spPr bwMode="auto">
          <a:xfrm>
            <a:off x="7915958" y="3990038"/>
            <a:ext cx="3141626" cy="2772023"/>
          </a:xfrm>
          <a:prstGeom prst="rect">
            <a:avLst/>
          </a:prstGeom>
          <a:noFill/>
        </p:spPr>
      </p:pic>
      <p:pic>
        <p:nvPicPr>
          <p:cNvPr id="10" name="Picture 2" descr="G:\AKİF FORMAT\OMÜ OKUL\DOKTORA\3- DOKTORA TEZ\6- DOKTORA DENEME PLAN VE KÜMES KARTLARI\FOTO\ENTANSİF İŞLETME\BOĞAZLIYAN İŞLETME\IMG_4946.JPG"/>
          <p:cNvPicPr>
            <a:picLocks noChangeAspect="1" noChangeArrowheads="1"/>
          </p:cNvPicPr>
          <p:nvPr/>
        </p:nvPicPr>
        <p:blipFill>
          <a:blip r:embed="rId7" cstate="print"/>
          <a:srcRect/>
          <a:stretch>
            <a:fillRect/>
          </a:stretch>
        </p:blipFill>
        <p:spPr bwMode="auto">
          <a:xfrm>
            <a:off x="4701247" y="3990038"/>
            <a:ext cx="3302589" cy="2772023"/>
          </a:xfrm>
          <a:prstGeom prst="rect">
            <a:avLst/>
          </a:prstGeom>
          <a:noFill/>
        </p:spPr>
      </p:pic>
    </p:spTree>
    <p:extLst>
      <p:ext uri="{BB962C8B-B14F-4D97-AF65-F5344CB8AC3E}">
        <p14:creationId xmlns="" xmlns:p14="http://schemas.microsoft.com/office/powerpoint/2010/main" val="457618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İçerik Yer Tutucusu"/>
          <p:cNvGraphicFramePr>
            <a:graphicFrameLocks/>
          </p:cNvGraphicFramePr>
          <p:nvPr>
            <p:extLst>
              <p:ext uri="{D42A27DB-BD31-4B8C-83A1-F6EECF244321}">
                <p14:modId xmlns="" xmlns:p14="http://schemas.microsoft.com/office/powerpoint/2010/main" val="3961951057"/>
              </p:ext>
            </p:extLst>
          </p:nvPr>
        </p:nvGraphicFramePr>
        <p:xfrm>
          <a:off x="155722" y="554482"/>
          <a:ext cx="11744356" cy="6264546"/>
        </p:xfrm>
        <a:graphic>
          <a:graphicData uri="http://schemas.openxmlformats.org/drawingml/2006/table">
            <a:tbl>
              <a:tblPr firstRow="1" bandRow="1">
                <a:tableStyleId>{5C22544A-7EE6-4342-B048-85BDC9FD1C3A}</a:tableStyleId>
              </a:tblPr>
              <a:tblGrid>
                <a:gridCol w="2936089"/>
                <a:gridCol w="2936089"/>
                <a:gridCol w="2936089"/>
                <a:gridCol w="2936089"/>
              </a:tblGrid>
              <a:tr h="1044091">
                <a:tc>
                  <a:txBody>
                    <a:bodyPr/>
                    <a:lstStyle/>
                    <a:p>
                      <a:pPr algn="ctr">
                        <a:spcAft>
                          <a:spcPts val="0"/>
                        </a:spcAft>
                      </a:pPr>
                      <a:r>
                        <a:rPr lang="tr-TR" sz="2400" b="1" dirty="0">
                          <a:solidFill>
                            <a:srgbClr val="000000"/>
                          </a:solidFill>
                          <a:latin typeface="Times New Roman"/>
                          <a:ea typeface="Times New Roman"/>
                          <a:cs typeface="Times New Roman"/>
                        </a:rPr>
                        <a:t>Gün</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b="1">
                          <a:solidFill>
                            <a:srgbClr val="000000"/>
                          </a:solidFill>
                          <a:latin typeface="Times New Roman"/>
                          <a:ea typeface="Times New Roman"/>
                          <a:cs typeface="Times New Roman"/>
                        </a:rPr>
                        <a:t>Sıcaklık (°C)</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b="1">
                          <a:solidFill>
                            <a:srgbClr val="000000"/>
                          </a:solidFill>
                          <a:latin typeface="Times New Roman"/>
                          <a:ea typeface="Times New Roman"/>
                          <a:cs typeface="Times New Roman"/>
                        </a:rPr>
                        <a:t>Nem (%)</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b="1">
                          <a:solidFill>
                            <a:srgbClr val="000000"/>
                          </a:solidFill>
                          <a:latin typeface="Times New Roman"/>
                          <a:ea typeface="Times New Roman"/>
                          <a:cs typeface="Times New Roman"/>
                        </a:rPr>
                        <a:t>İşlem</a:t>
                      </a:r>
                      <a:endParaRPr lang="tr-TR" sz="2400">
                        <a:latin typeface="Times New Roman"/>
                        <a:ea typeface="Times New Roman"/>
                        <a:cs typeface="Times New Roman"/>
                      </a:endParaRPr>
                    </a:p>
                  </a:txBody>
                  <a:tcPr marL="68580" marR="68580" marT="0" marB="0" anchor="ctr"/>
                </a:tc>
              </a:tr>
              <a:tr h="1044091">
                <a:tc>
                  <a:txBody>
                    <a:bodyPr/>
                    <a:lstStyle/>
                    <a:p>
                      <a:pPr algn="ctr">
                        <a:spcAft>
                          <a:spcPts val="0"/>
                        </a:spcAft>
                      </a:pPr>
                      <a:r>
                        <a:rPr lang="tr-TR" sz="2400">
                          <a:solidFill>
                            <a:srgbClr val="000000"/>
                          </a:solidFill>
                          <a:latin typeface="Times New Roman"/>
                          <a:ea typeface="Times New Roman"/>
                          <a:cs typeface="Times New Roman"/>
                        </a:rPr>
                        <a:t>1-7</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37,7</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55-60</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Makinaya Müdahele yok</a:t>
                      </a:r>
                      <a:endParaRPr lang="tr-TR" sz="2400">
                        <a:latin typeface="Times New Roman"/>
                        <a:ea typeface="Times New Roman"/>
                        <a:cs typeface="Times New Roman"/>
                      </a:endParaRPr>
                    </a:p>
                  </a:txBody>
                  <a:tcPr marL="68580" marR="68580" marT="0" marB="0" anchor="ctr"/>
                </a:tc>
              </a:tr>
              <a:tr h="1044091">
                <a:tc>
                  <a:txBody>
                    <a:bodyPr/>
                    <a:lstStyle/>
                    <a:p>
                      <a:pPr algn="ctr">
                        <a:spcAft>
                          <a:spcPts val="0"/>
                        </a:spcAft>
                      </a:pPr>
                      <a:r>
                        <a:rPr lang="tr-TR" sz="2400">
                          <a:solidFill>
                            <a:srgbClr val="000000"/>
                          </a:solidFill>
                          <a:latin typeface="Times New Roman"/>
                          <a:ea typeface="Times New Roman"/>
                          <a:cs typeface="Times New Roman"/>
                        </a:rPr>
                        <a:t>8-14</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37,7</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55-60</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5 </a:t>
                      </a:r>
                      <a:r>
                        <a:rPr lang="tr-TR" sz="2400" dirty="0" err="1">
                          <a:solidFill>
                            <a:srgbClr val="000000"/>
                          </a:solidFill>
                          <a:latin typeface="Times New Roman"/>
                          <a:ea typeface="Times New Roman"/>
                          <a:cs typeface="Times New Roman"/>
                        </a:rPr>
                        <a:t>dk</a:t>
                      </a:r>
                      <a:r>
                        <a:rPr lang="tr-TR" sz="2400" dirty="0">
                          <a:solidFill>
                            <a:srgbClr val="000000"/>
                          </a:solidFill>
                          <a:latin typeface="Times New Roman"/>
                          <a:ea typeface="Times New Roman"/>
                          <a:cs typeface="Times New Roman"/>
                        </a:rPr>
                        <a:t>. soğutma + su püskürtme</a:t>
                      </a:r>
                      <a:endParaRPr lang="tr-TR" sz="2400" dirty="0">
                        <a:latin typeface="Times New Roman"/>
                        <a:ea typeface="Times New Roman"/>
                        <a:cs typeface="Times New Roman"/>
                      </a:endParaRPr>
                    </a:p>
                  </a:txBody>
                  <a:tcPr marL="68580" marR="68580" marT="0" marB="0" anchor="ctr"/>
                </a:tc>
              </a:tr>
              <a:tr h="1044091">
                <a:tc>
                  <a:txBody>
                    <a:bodyPr/>
                    <a:lstStyle/>
                    <a:p>
                      <a:pPr algn="ctr">
                        <a:spcAft>
                          <a:spcPts val="0"/>
                        </a:spcAft>
                      </a:pPr>
                      <a:r>
                        <a:rPr lang="tr-TR" sz="2400">
                          <a:solidFill>
                            <a:srgbClr val="000000"/>
                          </a:solidFill>
                          <a:latin typeface="Times New Roman"/>
                          <a:ea typeface="Times New Roman"/>
                          <a:cs typeface="Times New Roman"/>
                        </a:rPr>
                        <a:t>15-21</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37,7</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55-60</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15 dk. soğutma + su püskürtme</a:t>
                      </a:r>
                      <a:endParaRPr lang="tr-TR" sz="2400">
                        <a:latin typeface="Times New Roman"/>
                        <a:ea typeface="Times New Roman"/>
                        <a:cs typeface="Times New Roman"/>
                      </a:endParaRPr>
                    </a:p>
                  </a:txBody>
                  <a:tcPr marL="68580" marR="68580" marT="0" marB="0" anchor="ctr"/>
                </a:tc>
              </a:tr>
              <a:tr h="1044091">
                <a:tc>
                  <a:txBody>
                    <a:bodyPr/>
                    <a:lstStyle/>
                    <a:p>
                      <a:pPr algn="ctr">
                        <a:spcAft>
                          <a:spcPts val="0"/>
                        </a:spcAft>
                      </a:pPr>
                      <a:r>
                        <a:rPr lang="tr-TR" sz="2400" dirty="0">
                          <a:solidFill>
                            <a:srgbClr val="000000"/>
                          </a:solidFill>
                          <a:latin typeface="Times New Roman"/>
                          <a:ea typeface="Times New Roman"/>
                          <a:cs typeface="Times New Roman"/>
                        </a:rPr>
                        <a:t>22-28</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37,7</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55-60</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25 </a:t>
                      </a:r>
                      <a:r>
                        <a:rPr lang="tr-TR" sz="2400" dirty="0" err="1">
                          <a:solidFill>
                            <a:srgbClr val="000000"/>
                          </a:solidFill>
                          <a:latin typeface="Times New Roman"/>
                          <a:ea typeface="Times New Roman"/>
                          <a:cs typeface="Times New Roman"/>
                        </a:rPr>
                        <a:t>dk</a:t>
                      </a:r>
                      <a:r>
                        <a:rPr lang="tr-TR" sz="2400" dirty="0">
                          <a:solidFill>
                            <a:srgbClr val="000000"/>
                          </a:solidFill>
                          <a:latin typeface="Times New Roman"/>
                          <a:ea typeface="Times New Roman"/>
                          <a:cs typeface="Times New Roman"/>
                        </a:rPr>
                        <a:t>. soğutma + su püskürtme</a:t>
                      </a:r>
                      <a:endParaRPr lang="tr-TR" sz="2400" dirty="0">
                        <a:latin typeface="Times New Roman"/>
                        <a:ea typeface="Times New Roman"/>
                        <a:cs typeface="Times New Roman"/>
                      </a:endParaRPr>
                    </a:p>
                  </a:txBody>
                  <a:tcPr marL="68580" marR="68580" marT="0" marB="0" anchor="ctr"/>
                </a:tc>
              </a:tr>
              <a:tr h="1044091">
                <a:tc>
                  <a:txBody>
                    <a:bodyPr/>
                    <a:lstStyle/>
                    <a:p>
                      <a:pPr algn="ctr">
                        <a:spcAft>
                          <a:spcPts val="0"/>
                        </a:spcAft>
                      </a:pPr>
                      <a:r>
                        <a:rPr lang="tr-TR" sz="2400" dirty="0">
                          <a:solidFill>
                            <a:srgbClr val="000000"/>
                          </a:solidFill>
                          <a:latin typeface="Times New Roman"/>
                          <a:ea typeface="Times New Roman"/>
                          <a:cs typeface="Times New Roman"/>
                        </a:rPr>
                        <a:t>29-31</a:t>
                      </a:r>
                      <a:endParaRPr lang="tr-TR" sz="2400" dirty="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37,5</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a:solidFill>
                            <a:srgbClr val="000000"/>
                          </a:solidFill>
                          <a:latin typeface="Times New Roman"/>
                          <a:ea typeface="Times New Roman"/>
                          <a:cs typeface="Times New Roman"/>
                        </a:rPr>
                        <a:t>75-80</a:t>
                      </a:r>
                      <a:endParaRPr lang="tr-TR" sz="2400">
                        <a:latin typeface="Times New Roman"/>
                        <a:ea typeface="Times New Roman"/>
                        <a:cs typeface="Times New Roman"/>
                      </a:endParaRPr>
                    </a:p>
                  </a:txBody>
                  <a:tcPr marL="68580" marR="68580" marT="0" marB="0" anchor="ctr"/>
                </a:tc>
                <a:tc>
                  <a:txBody>
                    <a:bodyPr/>
                    <a:lstStyle/>
                    <a:p>
                      <a:pPr algn="ctr">
                        <a:spcAft>
                          <a:spcPts val="0"/>
                        </a:spcAft>
                      </a:pPr>
                      <a:r>
                        <a:rPr lang="tr-TR" sz="2400" dirty="0">
                          <a:solidFill>
                            <a:srgbClr val="000000"/>
                          </a:solidFill>
                          <a:latin typeface="Times New Roman"/>
                          <a:ea typeface="Times New Roman"/>
                          <a:cs typeface="Times New Roman"/>
                        </a:rPr>
                        <a:t>Kontrol ve Transfer</a:t>
                      </a:r>
                      <a:endParaRPr lang="tr-TR" sz="2400" dirty="0">
                        <a:latin typeface="Times New Roman"/>
                        <a:ea typeface="Times New Roman"/>
                        <a:cs typeface="Times New Roman"/>
                      </a:endParaRPr>
                    </a:p>
                  </a:txBody>
                  <a:tcPr marL="68580" marR="68580" marT="0" marB="0" anchor="ctr"/>
                </a:tc>
              </a:tr>
            </a:tbl>
          </a:graphicData>
        </a:graphic>
      </p:graphicFrame>
      <p:sp>
        <p:nvSpPr>
          <p:cNvPr id="3" name="2 Metin kutusu"/>
          <p:cNvSpPr txBox="1"/>
          <p:nvPr/>
        </p:nvSpPr>
        <p:spPr>
          <a:xfrm>
            <a:off x="3363104" y="31002"/>
            <a:ext cx="5133136" cy="523220"/>
          </a:xfrm>
          <a:prstGeom prst="rect">
            <a:avLst/>
          </a:prstGeom>
          <a:noFill/>
        </p:spPr>
        <p:txBody>
          <a:bodyPr wrap="none" rtlCol="0">
            <a:spAutoFit/>
          </a:bodyPr>
          <a:lstStyle/>
          <a:p>
            <a:r>
              <a:rPr lang="tr-TR" sz="2800" b="1" dirty="0" smtClean="0">
                <a:latin typeface="Times New Roman" pitchFamily="18" charset="0"/>
                <a:cs typeface="Times New Roman" pitchFamily="18" charset="0"/>
              </a:rPr>
              <a:t>Kaz Kuluçkasında Uygulamalar</a:t>
            </a:r>
            <a:endParaRPr lang="tr-TR" sz="2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1696635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rotWithShape="1">
          <a:blip r:embed="rId3" cstate="print"/>
          <a:srcRect l="3313" t="30305" r="63057" b="15978"/>
          <a:stretch/>
        </p:blipFill>
        <p:spPr bwMode="auto">
          <a:xfrm>
            <a:off x="437882" y="90151"/>
            <a:ext cx="11333408" cy="6703454"/>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4172582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33306"/>
            <a:ext cx="10515600" cy="1325563"/>
          </a:xfrm>
        </p:spPr>
        <p:txBody>
          <a:bodyPr/>
          <a:lstStyle/>
          <a:p>
            <a:r>
              <a:rPr lang="tr-TR" dirty="0" smtClean="0"/>
              <a:t>Yağlı Karaciğer</a:t>
            </a:r>
            <a:endParaRPr lang="tr-TR" dirty="0"/>
          </a:p>
        </p:txBody>
      </p:sp>
      <p:pic>
        <p:nvPicPr>
          <p:cNvPr id="4" name="Picture 2" descr="G:\AKİF FORMAT\DENEMELER\DİVANLI KAZ ÇIKIŞ-BÜYÜME-2013 TEZ EK\KAZ FOTOĞRAF\MACARISTAN KAZ (Prof.Dr. Mesut Türkoğlu)\macarıstan kazlar 349.JPG"/>
          <p:cNvPicPr>
            <a:picLocks noChangeAspect="1" noChangeArrowheads="1"/>
          </p:cNvPicPr>
          <p:nvPr/>
        </p:nvPicPr>
        <p:blipFill>
          <a:blip r:embed="rId2" cstate="print"/>
          <a:srcRect/>
          <a:stretch>
            <a:fillRect/>
          </a:stretch>
        </p:blipFill>
        <p:spPr bwMode="auto">
          <a:xfrm>
            <a:off x="4463929" y="4286256"/>
            <a:ext cx="3149298" cy="2468369"/>
          </a:xfrm>
          <a:prstGeom prst="rect">
            <a:avLst/>
          </a:prstGeom>
          <a:noFill/>
        </p:spPr>
      </p:pic>
      <p:pic>
        <p:nvPicPr>
          <p:cNvPr id="5" name="Picture 3" descr="G:\AKİF FORMAT\DENEMELER\DİVANLI KAZ ÇIKIŞ-BÜYÜME-2013 TEZ EK\KAZ FOTOĞRAF\MACARISTAN KAZ (Prof.Dr. Mesut Türkoğlu)\macarıstan kazlar 367.JPG"/>
          <p:cNvPicPr>
            <a:picLocks noChangeAspect="1" noChangeArrowheads="1"/>
          </p:cNvPicPr>
          <p:nvPr/>
        </p:nvPicPr>
        <p:blipFill>
          <a:blip r:embed="rId3" cstate="print"/>
          <a:srcRect/>
          <a:stretch>
            <a:fillRect/>
          </a:stretch>
        </p:blipFill>
        <p:spPr bwMode="auto">
          <a:xfrm>
            <a:off x="1392095" y="4286255"/>
            <a:ext cx="3149298" cy="2468369"/>
          </a:xfrm>
          <a:prstGeom prst="rect">
            <a:avLst/>
          </a:prstGeom>
          <a:noFill/>
        </p:spPr>
      </p:pic>
      <p:pic>
        <p:nvPicPr>
          <p:cNvPr id="6" name="Picture 10" descr="https://encrypted-tbn1.gstatic.com/images?q=tbn:ANd9GcRW2hMWXzcfN8SOrxWFSAniPRPTwtVE7Y9tbG0jpZY85skEcP7DyA"/>
          <p:cNvPicPr>
            <a:picLocks noChangeAspect="1" noChangeArrowheads="1"/>
          </p:cNvPicPr>
          <p:nvPr/>
        </p:nvPicPr>
        <p:blipFill>
          <a:blip r:embed="rId4" cstate="print"/>
          <a:srcRect/>
          <a:stretch>
            <a:fillRect/>
          </a:stretch>
        </p:blipFill>
        <p:spPr bwMode="auto">
          <a:xfrm>
            <a:off x="1392095" y="1357297"/>
            <a:ext cx="3120904" cy="2468369"/>
          </a:xfrm>
          <a:prstGeom prst="rect">
            <a:avLst/>
          </a:prstGeom>
          <a:noFill/>
        </p:spPr>
      </p:pic>
      <p:pic>
        <p:nvPicPr>
          <p:cNvPr id="7" name="Picture 12" descr="https://encrypted-tbn0.gstatic.com/images?q=tbn:ANd9GcRol6oGGwU7ct4D1AXs1nxkpsXqhErHSjTtIPlKi42hAfoNjc4qdg"/>
          <p:cNvPicPr>
            <a:picLocks noChangeAspect="1" noChangeArrowheads="1"/>
          </p:cNvPicPr>
          <p:nvPr/>
        </p:nvPicPr>
        <p:blipFill>
          <a:blip r:embed="rId5" cstate="print"/>
          <a:srcRect/>
          <a:stretch>
            <a:fillRect/>
          </a:stretch>
        </p:blipFill>
        <p:spPr bwMode="auto">
          <a:xfrm>
            <a:off x="4478234" y="1357297"/>
            <a:ext cx="3132253" cy="2468369"/>
          </a:xfrm>
          <a:prstGeom prst="rect">
            <a:avLst/>
          </a:prstGeom>
          <a:noFill/>
        </p:spPr>
      </p:pic>
      <p:pic>
        <p:nvPicPr>
          <p:cNvPr id="8" name="Picture 14" descr="https://encrypted-tbn1.gstatic.com/images?q=tbn:ANd9GcSn_YT3TgdT6tbU-i1mJWk7Zx1S1-taSqpwD_lVmgfcLF7hEX46"/>
          <p:cNvPicPr>
            <a:picLocks noChangeAspect="1" noChangeArrowheads="1"/>
          </p:cNvPicPr>
          <p:nvPr/>
        </p:nvPicPr>
        <p:blipFill>
          <a:blip r:embed="rId6" cstate="print"/>
          <a:srcRect/>
          <a:stretch>
            <a:fillRect/>
          </a:stretch>
        </p:blipFill>
        <p:spPr bwMode="auto">
          <a:xfrm>
            <a:off x="7607201" y="1357297"/>
            <a:ext cx="3149298" cy="2468369"/>
          </a:xfrm>
          <a:prstGeom prst="rect">
            <a:avLst/>
          </a:prstGeom>
          <a:noFill/>
        </p:spPr>
      </p:pic>
      <p:pic>
        <p:nvPicPr>
          <p:cNvPr id="9" name="Picture 8" descr="https://encrypted-tbn2.gstatic.com/images?q=tbn:ANd9GcSLa0aMjFJc4lEZ23u6EY2LkOOtnlRjVFuTVMQG0MXOSmFbhWpaaQ"/>
          <p:cNvPicPr>
            <a:picLocks noChangeAspect="1" noChangeArrowheads="1"/>
          </p:cNvPicPr>
          <p:nvPr/>
        </p:nvPicPr>
        <p:blipFill>
          <a:blip r:embed="rId7" cstate="print"/>
          <a:srcRect/>
          <a:stretch>
            <a:fillRect/>
          </a:stretch>
        </p:blipFill>
        <p:spPr bwMode="auto">
          <a:xfrm>
            <a:off x="7607200" y="4286256"/>
            <a:ext cx="3120903" cy="2468369"/>
          </a:xfrm>
          <a:prstGeom prst="rect">
            <a:avLst/>
          </a:prstGeom>
          <a:noFill/>
        </p:spPr>
      </p:pic>
    </p:spTree>
    <p:extLst>
      <p:ext uri="{BB962C8B-B14F-4D97-AF65-F5344CB8AC3E}">
        <p14:creationId xmlns="" xmlns:p14="http://schemas.microsoft.com/office/powerpoint/2010/main" val="257687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İçerik Yer Tutucusu"/>
          <p:cNvSpPr txBox="1">
            <a:spLocks/>
          </p:cNvSpPr>
          <p:nvPr/>
        </p:nvSpPr>
        <p:spPr>
          <a:xfrm>
            <a:off x="323148" y="334850"/>
            <a:ext cx="11306474" cy="61402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tr-TR" sz="4500" dirty="0" smtClean="0">
                <a:latin typeface="Arial" pitchFamily="34" charset="0"/>
                <a:cs typeface="Arial" pitchFamily="34" charset="0"/>
              </a:rPr>
              <a:t>  </a:t>
            </a:r>
            <a:r>
              <a:rPr lang="tr-TR" b="1" dirty="0" smtClean="0">
                <a:latin typeface="Arial" pitchFamily="34" charset="0"/>
                <a:cs typeface="Arial" pitchFamily="34" charset="0"/>
              </a:rPr>
              <a:t>Kaz Tüyü</a:t>
            </a:r>
          </a:p>
          <a:p>
            <a:pPr algn="just">
              <a:lnSpc>
                <a:spcPct val="150000"/>
              </a:lnSpc>
              <a:buFont typeface="Arial" panose="020B0604020202020204" pitchFamily="34" charset="0"/>
              <a:buNone/>
            </a:pPr>
            <a:r>
              <a:rPr lang="tr-TR" sz="1400" dirty="0" smtClean="0"/>
              <a:t>       </a:t>
            </a:r>
            <a:r>
              <a:rPr lang="tr-TR" sz="1800" dirty="0" smtClean="0">
                <a:latin typeface="Arial" pitchFamily="34" charset="0"/>
                <a:cs typeface="Arial" pitchFamily="34" charset="0"/>
              </a:rPr>
              <a:t>Bazı kaz ırkları yumuşak tüy elde etmek amacıyla yetiştirilmektedir. </a:t>
            </a:r>
            <a:r>
              <a:rPr lang="tr-TR" sz="1800" dirty="0" err="1" smtClean="0">
                <a:latin typeface="Arial" pitchFamily="34" charset="0"/>
                <a:cs typeface="Arial" pitchFamily="34" charset="0"/>
              </a:rPr>
              <a:t>Embden</a:t>
            </a:r>
            <a:r>
              <a:rPr lang="tr-TR" sz="1800" dirty="0" smtClean="0">
                <a:latin typeface="Arial" pitchFamily="34" charset="0"/>
                <a:cs typeface="Arial" pitchFamily="34" charset="0"/>
              </a:rPr>
              <a:t> kaz ırkında bulunan beyaz tüyler diğer kaz ırklarına göre daha değerlidir. 50 kazdan her defasında yaklaşık 4.5 kg tüy üretilebilir. Yaşlı kazlarda yumuşak tüy verimi daha fazladır. Üç kazdan yaklaşık 450 g kaba ve yumuşak tüy elde edilebilir. Bunun % 15-25’i yumuşak tüydür. </a:t>
            </a:r>
            <a:endParaRPr lang="tr-TR" sz="1800" dirty="0">
              <a:latin typeface="Arial" pitchFamily="34" charset="0"/>
              <a:cs typeface="Arial" pitchFamily="34" charset="0"/>
            </a:endParaRPr>
          </a:p>
        </p:txBody>
      </p:sp>
      <p:pic>
        <p:nvPicPr>
          <p:cNvPr id="3" name="Picture 2" descr="https://encrypted-tbn0.gstatic.com/images?q=tbn:ANd9GcTwD558lyQtCCKrqMMtCkTd44SKvPVhjxqT3JJ9ghlIW8A-HzxlZw"/>
          <p:cNvPicPr>
            <a:picLocks noChangeAspect="1" noChangeArrowheads="1"/>
          </p:cNvPicPr>
          <p:nvPr/>
        </p:nvPicPr>
        <p:blipFill>
          <a:blip r:embed="rId2" cstate="print"/>
          <a:srcRect/>
          <a:stretch>
            <a:fillRect/>
          </a:stretch>
        </p:blipFill>
        <p:spPr bwMode="auto">
          <a:xfrm>
            <a:off x="394585" y="4739876"/>
            <a:ext cx="3916031" cy="1616128"/>
          </a:xfrm>
          <a:prstGeom prst="rect">
            <a:avLst/>
          </a:prstGeom>
          <a:noFill/>
        </p:spPr>
      </p:pic>
      <p:pic>
        <p:nvPicPr>
          <p:cNvPr id="4" name="Picture 8" descr="https://encrypted-tbn3.gstatic.com/images?q=tbn:ANd9GcQyX0TQAdQCk5r63rVISIaQh--lP6INZxzjOCy33aQvdEZlvAjmcf4pd9VG"/>
          <p:cNvPicPr>
            <a:picLocks noChangeAspect="1" noChangeArrowheads="1"/>
          </p:cNvPicPr>
          <p:nvPr/>
        </p:nvPicPr>
        <p:blipFill>
          <a:blip r:embed="rId3" cstate="print"/>
          <a:srcRect/>
          <a:stretch>
            <a:fillRect/>
          </a:stretch>
        </p:blipFill>
        <p:spPr bwMode="auto">
          <a:xfrm>
            <a:off x="4348015" y="4712465"/>
            <a:ext cx="1958015" cy="1678279"/>
          </a:xfrm>
          <a:prstGeom prst="rect">
            <a:avLst/>
          </a:prstGeom>
          <a:noFill/>
        </p:spPr>
      </p:pic>
      <p:pic>
        <p:nvPicPr>
          <p:cNvPr id="5" name="Picture 14" descr="https://encrypted-tbn0.gstatic.com/images?q=tbn:ANd9GcSlAJPYBjIOIExywypTGtXGVVjBcsYgmrlstQPUzeCudjxusdPu"/>
          <p:cNvPicPr>
            <a:picLocks noChangeAspect="1" noChangeArrowheads="1"/>
          </p:cNvPicPr>
          <p:nvPr/>
        </p:nvPicPr>
        <p:blipFill>
          <a:blip r:embed="rId4" cstate="print"/>
          <a:srcRect/>
          <a:stretch>
            <a:fillRect/>
          </a:stretch>
        </p:blipFill>
        <p:spPr bwMode="auto">
          <a:xfrm>
            <a:off x="6343430" y="3407026"/>
            <a:ext cx="5425914" cy="2950920"/>
          </a:xfrm>
          <a:prstGeom prst="rect">
            <a:avLst/>
          </a:prstGeom>
          <a:noFill/>
        </p:spPr>
      </p:pic>
    </p:spTree>
    <p:extLst>
      <p:ext uri="{BB962C8B-B14F-4D97-AF65-F5344CB8AC3E}">
        <p14:creationId xmlns="" xmlns:p14="http://schemas.microsoft.com/office/powerpoint/2010/main" val="1203705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42752" y="1439259"/>
            <a:ext cx="8202768" cy="4351338"/>
          </a:xfrm>
        </p:spPr>
        <p:txBody>
          <a:bodyPr>
            <a:normAutofit/>
          </a:bodyPr>
          <a:lstStyle/>
          <a:p>
            <a:pPr>
              <a:lnSpc>
                <a:spcPct val="200000"/>
              </a:lnSpc>
            </a:pPr>
            <a:r>
              <a:rPr lang="tr-TR" sz="3200" dirty="0" smtClean="0"/>
              <a:t>Yabani ot mücadelesi</a:t>
            </a:r>
          </a:p>
          <a:p>
            <a:pPr>
              <a:lnSpc>
                <a:spcPct val="200000"/>
              </a:lnSpc>
            </a:pPr>
            <a:r>
              <a:rPr lang="tr-TR" sz="3200" dirty="0" smtClean="0"/>
              <a:t>Alarm hayvanı</a:t>
            </a:r>
            <a:endParaRPr lang="tr-TR" sz="3200" dirty="0"/>
          </a:p>
        </p:txBody>
      </p:sp>
    </p:spTree>
    <p:extLst>
      <p:ext uri="{BB962C8B-B14F-4D97-AF65-F5344CB8AC3E}">
        <p14:creationId xmlns="" xmlns:p14="http://schemas.microsoft.com/office/powerpoint/2010/main" val="3295624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179149"/>
            <a:ext cx="10515600" cy="1325563"/>
          </a:xfrm>
        </p:spPr>
        <p:txBody>
          <a:bodyPr/>
          <a:lstStyle/>
          <a:p>
            <a:r>
              <a:rPr lang="tr-TR" b="1" dirty="0" smtClean="0"/>
              <a:t>Ördek Yetiştiriciliği</a:t>
            </a:r>
            <a:endParaRPr lang="tr-TR" b="1" dirty="0"/>
          </a:p>
        </p:txBody>
      </p:sp>
      <p:sp>
        <p:nvSpPr>
          <p:cNvPr id="3" name="2 İçerik Yer Tutucusu"/>
          <p:cNvSpPr>
            <a:spLocks noGrp="1"/>
          </p:cNvSpPr>
          <p:nvPr>
            <p:ph idx="1"/>
          </p:nvPr>
        </p:nvSpPr>
        <p:spPr>
          <a:xfrm>
            <a:off x="838200" y="1410346"/>
            <a:ext cx="10515600" cy="5067946"/>
          </a:xfrm>
        </p:spPr>
        <p:txBody>
          <a:bodyPr>
            <a:normAutofit/>
          </a:bodyPr>
          <a:lstStyle/>
          <a:p>
            <a:pPr algn="just">
              <a:lnSpc>
                <a:spcPct val="150000"/>
              </a:lnSpc>
              <a:buNone/>
            </a:pPr>
            <a:r>
              <a:rPr lang="tr-TR" dirty="0" smtClean="0"/>
              <a:t>		Ördekler et ve yumurta verim yönünde yetiştirilebilen kısa bacaklı perde ayaklı su kanatlılarındandır. </a:t>
            </a:r>
          </a:p>
          <a:p>
            <a:pPr algn="just">
              <a:lnSpc>
                <a:spcPct val="150000"/>
              </a:lnSpc>
              <a:buNone/>
            </a:pPr>
            <a:r>
              <a:rPr lang="tr-TR" dirty="0" smtClean="0"/>
              <a:t>		Ördekler çok çeşitli iklim koşullarında yaşamlarını sürdürebilirler. Deri altında bulunan kalın yağ tabakası soğuk havalara karşı koruma sağlar. </a:t>
            </a:r>
          </a:p>
          <a:p>
            <a:pPr algn="just">
              <a:lnSpc>
                <a:spcPct val="150000"/>
              </a:lnSpc>
              <a:buNone/>
            </a:pPr>
            <a:r>
              <a:rPr lang="tr-TR" dirty="0" smtClean="0"/>
              <a:t>		Yetiştiriciliğinde göl ya da havuzlara kesin ihtiyaçları olmayıp </a:t>
            </a:r>
            <a:r>
              <a:rPr lang="tr-TR" dirty="0" err="1" smtClean="0"/>
              <a:t>entansif</a:t>
            </a:r>
            <a:r>
              <a:rPr lang="tr-TR" dirty="0" smtClean="0"/>
              <a:t> sistemlerde de yetiştirilebilmektedirler.</a:t>
            </a:r>
            <a:endParaRPr lang="tr-T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71959" y="216976"/>
            <a:ext cx="10888853" cy="5944489"/>
          </a:xfrm>
        </p:spPr>
        <p:txBody>
          <a:bodyPr/>
          <a:lstStyle/>
          <a:p>
            <a:pPr algn="ctr">
              <a:buNone/>
            </a:pPr>
            <a:r>
              <a:rPr lang="tr-TR" b="1" dirty="0" smtClean="0"/>
              <a:t>Ördek Irkları</a:t>
            </a:r>
            <a:endParaRPr lang="tr-TR" b="1" dirty="0"/>
          </a:p>
        </p:txBody>
      </p:sp>
      <p:graphicFrame>
        <p:nvGraphicFramePr>
          <p:cNvPr id="4" name="3 Tablo"/>
          <p:cNvGraphicFramePr>
            <a:graphicFrameLocks noGrp="1"/>
          </p:cNvGraphicFramePr>
          <p:nvPr/>
        </p:nvGraphicFramePr>
        <p:xfrm>
          <a:off x="-1" y="883404"/>
          <a:ext cx="12192000" cy="5991643"/>
        </p:xfrm>
        <a:graphic>
          <a:graphicData uri="http://schemas.openxmlformats.org/drawingml/2006/table">
            <a:tbl>
              <a:tblPr firstRow="1" bandRow="1">
                <a:tableStyleId>{5C22544A-7EE6-4342-B048-85BDC9FD1C3A}</a:tableStyleId>
              </a:tblPr>
              <a:tblGrid>
                <a:gridCol w="3048000"/>
                <a:gridCol w="3048000"/>
                <a:gridCol w="3048000"/>
                <a:gridCol w="3048000"/>
              </a:tblGrid>
              <a:tr h="852406">
                <a:tc gridSpan="2">
                  <a:txBody>
                    <a:bodyPr/>
                    <a:lstStyle/>
                    <a:p>
                      <a:pPr algn="ctr"/>
                      <a:r>
                        <a:rPr lang="tr-TR" sz="2400" dirty="0" smtClean="0">
                          <a:latin typeface="Times New Roman" pitchFamily="18" charset="0"/>
                          <a:cs typeface="Times New Roman" pitchFamily="18" charset="0"/>
                        </a:rPr>
                        <a:t>Canlı</a:t>
                      </a:r>
                      <a:r>
                        <a:rPr lang="tr-TR" sz="2400" baseline="0" dirty="0" smtClean="0">
                          <a:latin typeface="Times New Roman" pitchFamily="18" charset="0"/>
                          <a:cs typeface="Times New Roman" pitchFamily="18" charset="0"/>
                        </a:rPr>
                        <a:t> Ağırlıklarına göre sınıflandırma</a:t>
                      </a:r>
                      <a:endParaRPr lang="tr-TR" sz="2400" dirty="0">
                        <a:latin typeface="Times New Roman" pitchFamily="18" charset="0"/>
                        <a:cs typeface="Times New Roman" pitchFamily="18" charset="0"/>
                      </a:endParaRPr>
                    </a:p>
                  </a:txBody>
                  <a:tcPr anchor="ctr"/>
                </a:tc>
                <a:tc hMerge="1">
                  <a:txBody>
                    <a:bodyPr/>
                    <a:lstStyle/>
                    <a:p>
                      <a:pPr algn="ctr"/>
                      <a:endParaRPr lang="tr-TR" dirty="0"/>
                    </a:p>
                  </a:txBody>
                  <a:tcPr/>
                </a:tc>
                <a:tc gridSpan="2">
                  <a:txBody>
                    <a:bodyPr/>
                    <a:lstStyle/>
                    <a:p>
                      <a:pPr algn="ctr"/>
                      <a:r>
                        <a:rPr lang="tr-TR" sz="2400" dirty="0" smtClean="0">
                          <a:latin typeface="Times New Roman" pitchFamily="18" charset="0"/>
                          <a:cs typeface="Times New Roman" pitchFamily="18" charset="0"/>
                        </a:rPr>
                        <a:t>Verim yönlerine göre sınıflandırma</a:t>
                      </a:r>
                      <a:endParaRPr lang="tr-TR" sz="2400" dirty="0">
                        <a:latin typeface="Times New Roman" pitchFamily="18" charset="0"/>
                        <a:cs typeface="Times New Roman" pitchFamily="18" charset="0"/>
                      </a:endParaRPr>
                    </a:p>
                  </a:txBody>
                  <a:tcPr anchor="ctr"/>
                </a:tc>
                <a:tc hMerge="1">
                  <a:txBody>
                    <a:bodyPr/>
                    <a:lstStyle/>
                    <a:p>
                      <a:pPr algn="ctr"/>
                      <a:endParaRPr lang="tr-TR" dirty="0"/>
                    </a:p>
                  </a:txBody>
                  <a:tcPr/>
                </a:tc>
              </a:tr>
              <a:tr h="1194919">
                <a:tc>
                  <a:txBody>
                    <a:bodyPr/>
                    <a:lstStyle/>
                    <a:p>
                      <a:pPr algn="ctr"/>
                      <a:r>
                        <a:rPr lang="tr-TR" sz="2400" dirty="0" smtClean="0">
                          <a:latin typeface="Times New Roman" pitchFamily="18" charset="0"/>
                          <a:cs typeface="Times New Roman" pitchFamily="18" charset="0"/>
                        </a:rPr>
                        <a:t>Cüce</a:t>
                      </a:r>
                      <a:endParaRPr lang="tr-TR" sz="2400" dirty="0">
                        <a:latin typeface="Times New Roman" pitchFamily="18" charset="0"/>
                        <a:cs typeface="Times New Roman" pitchFamily="18" charset="0"/>
                      </a:endParaRPr>
                    </a:p>
                  </a:txBody>
                  <a:tcPr anchor="ctr"/>
                </a:tc>
                <a:tc>
                  <a:txBody>
                    <a:bodyPr/>
                    <a:lstStyle/>
                    <a:p>
                      <a:pPr algn="ctr"/>
                      <a:r>
                        <a:rPr lang="tr-TR" sz="2400" dirty="0" err="1" smtClean="0">
                          <a:latin typeface="Times New Roman" pitchFamily="18" charset="0"/>
                          <a:cs typeface="Times New Roman" pitchFamily="18" charset="0"/>
                        </a:rPr>
                        <a:t>Australian</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Spotted</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Call</a:t>
                      </a:r>
                      <a:r>
                        <a:rPr lang="tr-TR" sz="2400" dirty="0" smtClean="0">
                          <a:latin typeface="Times New Roman" pitchFamily="18" charset="0"/>
                          <a:cs typeface="Times New Roman" pitchFamily="18" charset="0"/>
                        </a:rPr>
                        <a:t>,</a:t>
                      </a:r>
                      <a:r>
                        <a:rPr lang="tr-TR" sz="2400" baseline="0" dirty="0" smtClean="0">
                          <a:latin typeface="Times New Roman" pitchFamily="18" charset="0"/>
                          <a:cs typeface="Times New Roman" pitchFamily="18" charset="0"/>
                        </a:rPr>
                        <a:t> East </a:t>
                      </a:r>
                      <a:r>
                        <a:rPr lang="tr-TR" sz="2400" baseline="0" dirty="0" err="1" smtClean="0">
                          <a:latin typeface="Times New Roman" pitchFamily="18" charset="0"/>
                          <a:cs typeface="Times New Roman" pitchFamily="18" charset="0"/>
                        </a:rPr>
                        <a:t>Indies</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Mallard</a:t>
                      </a:r>
                      <a:endParaRPr lang="tr-TR" sz="2400" dirty="0">
                        <a:latin typeface="Times New Roman" pitchFamily="18" charset="0"/>
                        <a:cs typeface="Times New Roman" pitchFamily="18" charset="0"/>
                      </a:endParaRPr>
                    </a:p>
                  </a:txBody>
                  <a:tcPr anchor="ctr"/>
                </a:tc>
                <a:tc rowSpan="2">
                  <a:txBody>
                    <a:bodyPr/>
                    <a:lstStyle/>
                    <a:p>
                      <a:pPr algn="ctr"/>
                      <a:r>
                        <a:rPr lang="tr-TR" sz="2400" dirty="0" smtClean="0">
                          <a:latin typeface="Times New Roman" pitchFamily="18" charset="0"/>
                          <a:cs typeface="Times New Roman" pitchFamily="18" charset="0"/>
                        </a:rPr>
                        <a:t>Yumurta </a:t>
                      </a:r>
                      <a:endParaRPr lang="tr-TR" sz="2400" dirty="0">
                        <a:latin typeface="Times New Roman" pitchFamily="18" charset="0"/>
                        <a:cs typeface="Times New Roman" pitchFamily="18" charset="0"/>
                      </a:endParaRPr>
                    </a:p>
                  </a:txBody>
                  <a:tcPr anchor="ctr"/>
                </a:tc>
                <a:tc rowSpan="2">
                  <a:txBody>
                    <a:bodyPr/>
                    <a:lstStyle/>
                    <a:p>
                      <a:pPr algn="ctr"/>
                      <a:r>
                        <a:rPr lang="tr-TR" sz="2400" dirty="0" err="1" smtClean="0">
                          <a:latin typeface="Times New Roman" pitchFamily="18" charset="0"/>
                          <a:cs typeface="Times New Roman" pitchFamily="18" charset="0"/>
                        </a:rPr>
                        <a:t>Runner</a:t>
                      </a:r>
                      <a:endParaRPr lang="tr-TR" sz="2400" dirty="0" smtClean="0">
                        <a:latin typeface="Times New Roman" pitchFamily="18" charset="0"/>
                        <a:cs typeface="Times New Roman" pitchFamily="18" charset="0"/>
                      </a:endParaRPr>
                    </a:p>
                    <a:p>
                      <a:pPr algn="ctr"/>
                      <a:endParaRPr lang="tr-TR" sz="2400" dirty="0" smtClean="0">
                        <a:latin typeface="Times New Roman" pitchFamily="18" charset="0"/>
                        <a:cs typeface="Times New Roman" pitchFamily="18" charset="0"/>
                      </a:endParaRPr>
                    </a:p>
                    <a:p>
                      <a:pPr algn="ctr"/>
                      <a:r>
                        <a:rPr lang="tr-TR" sz="2400" dirty="0" err="1" smtClean="0">
                          <a:latin typeface="Times New Roman" pitchFamily="18" charset="0"/>
                          <a:cs typeface="Times New Roman" pitchFamily="18" charset="0"/>
                        </a:rPr>
                        <a:t>Campbell</a:t>
                      </a:r>
                      <a:endParaRPr lang="tr-TR" sz="2400" dirty="0">
                        <a:latin typeface="Times New Roman" pitchFamily="18" charset="0"/>
                        <a:cs typeface="Times New Roman" pitchFamily="18" charset="0"/>
                      </a:endParaRPr>
                    </a:p>
                  </a:txBody>
                  <a:tcPr anchor="ctr"/>
                </a:tc>
              </a:tr>
              <a:tr h="1194919">
                <a:tc>
                  <a:txBody>
                    <a:bodyPr/>
                    <a:lstStyle/>
                    <a:p>
                      <a:pPr algn="ctr"/>
                      <a:r>
                        <a:rPr lang="tr-TR" sz="2400" dirty="0" smtClean="0">
                          <a:latin typeface="Times New Roman" pitchFamily="18" charset="0"/>
                          <a:cs typeface="Times New Roman" pitchFamily="18" charset="0"/>
                        </a:rPr>
                        <a:t>Hafif</a:t>
                      </a:r>
                      <a:endParaRPr lang="tr-TR" sz="2400" dirty="0">
                        <a:latin typeface="Times New Roman" pitchFamily="18" charset="0"/>
                        <a:cs typeface="Times New Roman" pitchFamily="18" charset="0"/>
                      </a:endParaRPr>
                    </a:p>
                  </a:txBody>
                  <a:tcPr anchor="ctr"/>
                </a:tc>
                <a:tc>
                  <a:txBody>
                    <a:bodyPr/>
                    <a:lstStyle/>
                    <a:p>
                      <a:pPr algn="ctr"/>
                      <a:r>
                        <a:rPr lang="tr-TR" sz="2400" dirty="0" err="1" smtClean="0">
                          <a:latin typeface="Times New Roman" pitchFamily="18" charset="0"/>
                          <a:cs typeface="Times New Roman" pitchFamily="18" charset="0"/>
                        </a:rPr>
                        <a:t>Campbell</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Dutch</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Hookbill</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Magpie</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Runner</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Welsh</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Harlequin</a:t>
                      </a:r>
                      <a:endParaRPr lang="tr-TR" sz="2400" dirty="0">
                        <a:latin typeface="Times New Roman" pitchFamily="18" charset="0"/>
                        <a:cs typeface="Times New Roman" pitchFamily="18" charset="0"/>
                      </a:endParaRPr>
                    </a:p>
                  </a:txBody>
                  <a:tcPr anchor="ctr"/>
                </a:tc>
                <a:tc vMerge="1">
                  <a:txBody>
                    <a:bodyPr/>
                    <a:lstStyle/>
                    <a:p>
                      <a:endParaRPr lang="tr-TR" dirty="0"/>
                    </a:p>
                  </a:txBody>
                  <a:tcPr/>
                </a:tc>
                <a:tc vMerge="1">
                  <a:txBody>
                    <a:bodyPr/>
                    <a:lstStyle/>
                    <a:p>
                      <a:endParaRPr lang="tr-TR" dirty="0"/>
                    </a:p>
                  </a:txBody>
                  <a:tcPr/>
                </a:tc>
              </a:tr>
              <a:tr h="1194919">
                <a:tc>
                  <a:txBody>
                    <a:bodyPr/>
                    <a:lstStyle/>
                    <a:p>
                      <a:pPr algn="ctr"/>
                      <a:r>
                        <a:rPr lang="tr-TR" sz="2400" dirty="0" smtClean="0">
                          <a:latin typeface="Times New Roman" pitchFamily="18" charset="0"/>
                          <a:cs typeface="Times New Roman" pitchFamily="18" charset="0"/>
                        </a:rPr>
                        <a:t>Orta </a:t>
                      </a:r>
                      <a:endParaRPr lang="tr-TR" sz="2400" dirty="0">
                        <a:latin typeface="Times New Roman" pitchFamily="18" charset="0"/>
                        <a:cs typeface="Times New Roman" pitchFamily="18" charset="0"/>
                      </a:endParaRPr>
                    </a:p>
                  </a:txBody>
                  <a:tcPr anchor="ctr"/>
                </a:tc>
                <a:tc>
                  <a:txBody>
                    <a:bodyPr/>
                    <a:lstStyle/>
                    <a:p>
                      <a:pPr algn="ctr"/>
                      <a:r>
                        <a:rPr lang="tr-TR" sz="2400" dirty="0" err="1" smtClean="0">
                          <a:latin typeface="Times New Roman" pitchFamily="18" charset="0"/>
                          <a:cs typeface="Times New Roman" pitchFamily="18" charset="0"/>
                        </a:rPr>
                        <a:t>Ancona</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Buff</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Cayuga</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Crested</a:t>
                      </a:r>
                      <a:r>
                        <a:rPr lang="tr-TR" sz="2400" dirty="0" smtClean="0">
                          <a:latin typeface="Times New Roman" pitchFamily="18" charset="0"/>
                          <a:cs typeface="Times New Roman" pitchFamily="18" charset="0"/>
                        </a:rPr>
                        <a:t>, Golden</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Cascade</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Swedish</a:t>
                      </a:r>
                      <a:endParaRPr lang="tr-TR" sz="2400" dirty="0">
                        <a:latin typeface="Times New Roman" pitchFamily="18" charset="0"/>
                        <a:cs typeface="Times New Roman" pitchFamily="18" charset="0"/>
                      </a:endParaRPr>
                    </a:p>
                  </a:txBody>
                  <a:tcPr anchor="ctr"/>
                </a:tc>
                <a:tc rowSpan="2">
                  <a:txBody>
                    <a:bodyPr/>
                    <a:lstStyle/>
                    <a:p>
                      <a:pPr algn="ctr"/>
                      <a:r>
                        <a:rPr lang="tr-TR" sz="2400" dirty="0" smtClean="0">
                          <a:latin typeface="Times New Roman" pitchFamily="18" charset="0"/>
                          <a:cs typeface="Times New Roman" pitchFamily="18" charset="0"/>
                        </a:rPr>
                        <a:t>Et</a:t>
                      </a:r>
                      <a:endParaRPr lang="tr-TR" sz="2400" dirty="0">
                        <a:latin typeface="Times New Roman" pitchFamily="18" charset="0"/>
                        <a:cs typeface="Times New Roman" pitchFamily="18" charset="0"/>
                      </a:endParaRPr>
                    </a:p>
                  </a:txBody>
                  <a:tcPr anchor="ctr"/>
                </a:tc>
                <a:tc rowSpan="2">
                  <a:txBody>
                    <a:bodyPr/>
                    <a:lstStyle/>
                    <a:p>
                      <a:pPr algn="ctr">
                        <a:lnSpc>
                          <a:spcPct val="150000"/>
                        </a:lnSpc>
                      </a:pPr>
                      <a:r>
                        <a:rPr lang="tr-TR" sz="2400" dirty="0" err="1" smtClean="0">
                          <a:latin typeface="Times New Roman" pitchFamily="18" charset="0"/>
                          <a:cs typeface="Times New Roman" pitchFamily="18" charset="0"/>
                        </a:rPr>
                        <a:t>Rouen</a:t>
                      </a:r>
                      <a:endParaRPr lang="tr-TR" sz="2400" dirty="0" smtClean="0">
                        <a:latin typeface="Times New Roman" pitchFamily="18" charset="0"/>
                        <a:cs typeface="Times New Roman" pitchFamily="18" charset="0"/>
                      </a:endParaRPr>
                    </a:p>
                    <a:p>
                      <a:pPr algn="ctr">
                        <a:lnSpc>
                          <a:spcPct val="150000"/>
                        </a:lnSpc>
                      </a:pPr>
                      <a:r>
                        <a:rPr lang="tr-TR" sz="2400" dirty="0" smtClean="0">
                          <a:latin typeface="Times New Roman" pitchFamily="18" charset="0"/>
                          <a:cs typeface="Times New Roman" pitchFamily="18" charset="0"/>
                        </a:rPr>
                        <a:t>Pekin</a:t>
                      </a:r>
                    </a:p>
                    <a:p>
                      <a:pPr algn="ctr">
                        <a:lnSpc>
                          <a:spcPct val="150000"/>
                        </a:lnSpc>
                      </a:pPr>
                      <a:r>
                        <a:rPr lang="tr-TR" sz="2400" dirty="0" err="1" smtClean="0">
                          <a:latin typeface="Times New Roman" pitchFamily="18" charset="0"/>
                          <a:cs typeface="Times New Roman" pitchFamily="18" charset="0"/>
                        </a:rPr>
                        <a:t>Aylesbury</a:t>
                      </a:r>
                      <a:endParaRPr lang="tr-TR" sz="2400" dirty="0" smtClean="0">
                        <a:latin typeface="Times New Roman" pitchFamily="18" charset="0"/>
                        <a:cs typeface="Times New Roman" pitchFamily="18" charset="0"/>
                      </a:endParaRPr>
                    </a:p>
                    <a:p>
                      <a:pPr algn="ctr">
                        <a:lnSpc>
                          <a:spcPct val="150000"/>
                        </a:lnSpc>
                      </a:pPr>
                      <a:r>
                        <a:rPr lang="tr-TR" sz="2400" baseline="0" dirty="0" err="1" smtClean="0">
                          <a:latin typeface="Times New Roman" pitchFamily="18" charset="0"/>
                          <a:cs typeface="Times New Roman" pitchFamily="18" charset="0"/>
                        </a:rPr>
                        <a:t>Muscovy</a:t>
                      </a:r>
                      <a:endParaRPr lang="tr-TR" sz="2400" dirty="0">
                        <a:latin typeface="Times New Roman" pitchFamily="18" charset="0"/>
                        <a:cs typeface="Times New Roman" pitchFamily="18" charset="0"/>
                      </a:endParaRPr>
                    </a:p>
                  </a:txBody>
                  <a:tcPr anchor="ctr"/>
                </a:tc>
              </a:tr>
              <a:tr h="1194919">
                <a:tc>
                  <a:txBody>
                    <a:bodyPr/>
                    <a:lstStyle/>
                    <a:p>
                      <a:pPr algn="ctr"/>
                      <a:r>
                        <a:rPr lang="tr-TR" sz="2400" dirty="0" smtClean="0">
                          <a:latin typeface="Times New Roman" pitchFamily="18" charset="0"/>
                          <a:cs typeface="Times New Roman" pitchFamily="18" charset="0"/>
                        </a:rPr>
                        <a:t>Ağır </a:t>
                      </a:r>
                      <a:endParaRPr lang="tr-TR" sz="2400" dirty="0">
                        <a:latin typeface="Times New Roman" pitchFamily="18" charset="0"/>
                        <a:cs typeface="Times New Roman" pitchFamily="18" charset="0"/>
                      </a:endParaRPr>
                    </a:p>
                  </a:txBody>
                  <a:tcPr anchor="ctr"/>
                </a:tc>
                <a:tc>
                  <a:txBody>
                    <a:bodyPr/>
                    <a:lstStyle/>
                    <a:p>
                      <a:pPr algn="ctr"/>
                      <a:r>
                        <a:rPr lang="tr-TR" sz="2400" dirty="0" err="1" smtClean="0">
                          <a:latin typeface="Times New Roman" pitchFamily="18" charset="0"/>
                          <a:cs typeface="Times New Roman" pitchFamily="18" charset="0"/>
                        </a:rPr>
                        <a:t>Appleyard</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Aylesbury</a:t>
                      </a:r>
                      <a:r>
                        <a:rPr lang="tr-TR" sz="2400" dirty="0" smtClean="0">
                          <a:latin typeface="Times New Roman" pitchFamily="18" charset="0"/>
                          <a:cs typeface="Times New Roman" pitchFamily="18" charset="0"/>
                        </a:rPr>
                        <a:t>,</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Muscovy</a:t>
                      </a:r>
                      <a:r>
                        <a:rPr lang="tr-TR" sz="2400" baseline="0" dirty="0" smtClean="0">
                          <a:latin typeface="Times New Roman" pitchFamily="18" charset="0"/>
                          <a:cs typeface="Times New Roman" pitchFamily="18" charset="0"/>
                        </a:rPr>
                        <a:t>, Pekin, </a:t>
                      </a:r>
                      <a:r>
                        <a:rPr lang="tr-TR" sz="2400" baseline="0" dirty="0" err="1" smtClean="0">
                          <a:latin typeface="Times New Roman" pitchFamily="18" charset="0"/>
                          <a:cs typeface="Times New Roman" pitchFamily="18" charset="0"/>
                        </a:rPr>
                        <a:t>Rouen</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Saxony</a:t>
                      </a:r>
                      <a:endParaRPr lang="tr-TR" sz="2400" dirty="0">
                        <a:latin typeface="Times New Roman" pitchFamily="18" charset="0"/>
                        <a:cs typeface="Times New Roman" pitchFamily="18" charset="0"/>
                      </a:endParaRPr>
                    </a:p>
                  </a:txBody>
                  <a:tcPr anchor="ctr"/>
                </a:tc>
                <a:tc vMerge="1">
                  <a:txBody>
                    <a:bodyPr/>
                    <a:lstStyle/>
                    <a:p>
                      <a:endParaRPr lang="tr-TR" dirty="0"/>
                    </a:p>
                  </a:txBody>
                  <a:tcPr/>
                </a:tc>
                <a:tc vMerge="1">
                  <a:txBody>
                    <a:bodyPr/>
                    <a:lstStyle/>
                    <a:p>
                      <a:endParaRPr lang="tr-TR"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247978"/>
            <a:ext cx="10515600" cy="5681017"/>
          </a:xfrm>
        </p:spPr>
        <p:txBody>
          <a:bodyPr/>
          <a:lstStyle/>
          <a:p>
            <a:pPr>
              <a:buNone/>
            </a:pPr>
            <a:r>
              <a:rPr lang="tr-TR" b="1" dirty="0" err="1" smtClean="0"/>
              <a:t>Runner</a:t>
            </a:r>
            <a:endParaRPr lang="tr-TR" b="1" dirty="0" smtClean="0"/>
          </a:p>
          <a:p>
            <a:pPr>
              <a:buNone/>
            </a:pPr>
            <a:r>
              <a:rPr lang="tr-TR" dirty="0" smtClean="0"/>
              <a:t>		Doğu </a:t>
            </a:r>
            <a:r>
              <a:rPr lang="tr-TR" dirty="0" err="1" smtClean="0"/>
              <a:t>Hindistanda</a:t>
            </a:r>
            <a:r>
              <a:rPr lang="tr-TR" dirty="0" smtClean="0"/>
              <a:t> elde edilmiş fakat Batı Avrupa’da geliştirilmiş bir ırktır. Üç varyetesi (beyaz, alaca, kahverengi) vardır. Vücut </a:t>
            </a:r>
            <a:r>
              <a:rPr lang="tr-TR" dirty="0" err="1" smtClean="0"/>
              <a:t>zyıf</a:t>
            </a:r>
            <a:r>
              <a:rPr lang="tr-TR" dirty="0" smtClean="0"/>
              <a:t>, uzun ve dik duruşludur. Ağırlıklar ♂:2-2.5 kg ♀:1.5-2 kg. Yumurta rengi beyaz ya da kirli beyazdır.</a:t>
            </a:r>
          </a:p>
          <a:p>
            <a:pPr>
              <a:buNone/>
            </a:pPr>
            <a:endParaRPr lang="tr-TR" dirty="0" smtClean="0"/>
          </a:p>
        </p:txBody>
      </p:sp>
      <p:pic>
        <p:nvPicPr>
          <p:cNvPr id="22532" name="Picture 4" descr="indian runner ducks ile ilgili görsel sonucu">
            <a:hlinkClick r:id="rId2"/>
          </p:cNvPr>
          <p:cNvPicPr>
            <a:picLocks noChangeAspect="1" noChangeArrowheads="1"/>
          </p:cNvPicPr>
          <p:nvPr/>
        </p:nvPicPr>
        <p:blipFill>
          <a:blip r:embed="rId3" cstate="print"/>
          <a:srcRect/>
          <a:stretch>
            <a:fillRect/>
          </a:stretch>
        </p:blipFill>
        <p:spPr bwMode="auto">
          <a:xfrm>
            <a:off x="264063" y="3138963"/>
            <a:ext cx="4658739" cy="2347428"/>
          </a:xfrm>
          <a:prstGeom prst="rect">
            <a:avLst/>
          </a:prstGeom>
          <a:noFill/>
        </p:spPr>
      </p:pic>
      <p:pic>
        <p:nvPicPr>
          <p:cNvPr id="22534" name="Picture 6" descr="indian runner ducks ile ilgili görsel sonucu">
            <a:hlinkClick r:id="rId4"/>
          </p:cNvPr>
          <p:cNvPicPr>
            <a:picLocks noChangeAspect="1" noChangeArrowheads="1"/>
          </p:cNvPicPr>
          <p:nvPr/>
        </p:nvPicPr>
        <p:blipFill>
          <a:blip r:embed="rId5" cstate="print"/>
          <a:srcRect/>
          <a:stretch>
            <a:fillRect/>
          </a:stretch>
        </p:blipFill>
        <p:spPr bwMode="auto">
          <a:xfrm>
            <a:off x="4944551" y="2900945"/>
            <a:ext cx="6991350" cy="317182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210818"/>
            <a:ext cx="10515600" cy="5681017"/>
          </a:xfrm>
        </p:spPr>
        <p:txBody>
          <a:bodyPr/>
          <a:lstStyle/>
          <a:p>
            <a:pPr>
              <a:buNone/>
            </a:pPr>
            <a:r>
              <a:rPr lang="tr-TR" b="1" dirty="0" smtClean="0"/>
              <a:t>Pekin</a:t>
            </a:r>
          </a:p>
          <a:p>
            <a:pPr>
              <a:buNone/>
            </a:pPr>
            <a:r>
              <a:rPr lang="tr-TR" dirty="0" smtClean="0"/>
              <a:t>Çin ırkıdır. Yumurta verimleri yaklaşık 250 adettir. CA ♂:4 kg ♀:3.5 kg</a:t>
            </a:r>
            <a:endParaRPr lang="tr-TR" dirty="0"/>
          </a:p>
        </p:txBody>
      </p:sp>
      <p:sp>
        <p:nvSpPr>
          <p:cNvPr id="5" name="2 İçerik Yer Tutucusu"/>
          <p:cNvSpPr txBox="1">
            <a:spLocks/>
          </p:cNvSpPr>
          <p:nvPr/>
        </p:nvSpPr>
        <p:spPr>
          <a:xfrm>
            <a:off x="872616" y="1267762"/>
            <a:ext cx="10515600" cy="56810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Aylesbury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İngiliz ırkıdır. CA ♂:4.5 kg ♀:4 kg. yumurta verimleri Pekin kadar değildir fakat kemik oranı düşük et oranı yüksektir. </a:t>
            </a:r>
            <a:endParaRPr kumimoji="0" lang="tr-TR"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6" name="2 İçerik Yer Tutucusu"/>
          <p:cNvSpPr txBox="1">
            <a:spLocks/>
          </p:cNvSpPr>
          <p:nvPr/>
        </p:nvSpPr>
        <p:spPr>
          <a:xfrm>
            <a:off x="843120" y="2673738"/>
            <a:ext cx="10515600" cy="56810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Muscovy</a:t>
            </a:r>
            <a:endParaRPr kumimoji="0" lang="tr-TR"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Amerika’da elde edilmiştir. Ördek ırkları içinde bahsedilse de farklı bir türdür. Diğer ördek ırkları ile melezleri kısırdır. Kuluçka süreleri de 35 gündür. Yumurta verimleri 90-100 adettir. CA ♂:4.5-5 kg ♀:3-3.5 kg</a:t>
            </a:r>
            <a:endParaRPr kumimoji="0" lang="tr-TR"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7" name="2 İçerik Yer Tutucusu"/>
          <p:cNvSpPr txBox="1">
            <a:spLocks/>
          </p:cNvSpPr>
          <p:nvPr/>
        </p:nvSpPr>
        <p:spPr>
          <a:xfrm>
            <a:off x="862781" y="4482924"/>
            <a:ext cx="10515600" cy="56810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Rouen</a:t>
            </a:r>
            <a:endParaRPr kumimoji="0" lang="tr-TR"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Fransız ırkıdır. Etleri koyu renklidir. CA ♂:4-4.5 kg ♀:3.5-4 kg </a:t>
            </a:r>
            <a:endParaRPr kumimoji="0" lang="tr-TR"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8" name="2 İçerik Yer Tutucusu"/>
          <p:cNvSpPr txBox="1">
            <a:spLocks/>
          </p:cNvSpPr>
          <p:nvPr/>
        </p:nvSpPr>
        <p:spPr>
          <a:xfrm>
            <a:off x="823455" y="5495643"/>
            <a:ext cx="10515600" cy="56810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Campbell</a:t>
            </a:r>
            <a:endParaRPr kumimoji="0" lang="tr-TR"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İngiliz ırkıdır. Yılda ortalama 300 yumurta verir. CA ♂:1.7 kg ♀:1.5 kg dolayındadır.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495946"/>
            <a:ext cx="10515600" cy="5681017"/>
          </a:xfrm>
        </p:spPr>
        <p:txBody>
          <a:bodyPr/>
          <a:lstStyle/>
          <a:p>
            <a:pPr>
              <a:buNone/>
            </a:pPr>
            <a:r>
              <a:rPr lang="tr-TR" b="1" dirty="0" err="1" smtClean="0"/>
              <a:t>Muscovy</a:t>
            </a:r>
            <a:endParaRPr lang="tr-TR" b="1" dirty="0" smtClean="0"/>
          </a:p>
          <a:p>
            <a:pPr algn="just">
              <a:buNone/>
            </a:pPr>
            <a:r>
              <a:rPr lang="tr-TR" dirty="0" smtClean="0"/>
              <a:t>Amerika’da elde edilmiştir. Ördek ırkları içinde bahsedilse de farklı bir türdür. Diğer ördek ırkları ile melezleri kısırdır. Kuluçka süreleri de 35 gündür. Yumurta verimleri 90-100 adettir. CA ♂:4.5-5 kg ♀:3-3.5 kg</a:t>
            </a:r>
            <a:endParaRPr lang="tr-TR" dirty="0"/>
          </a:p>
        </p:txBody>
      </p:sp>
      <p:pic>
        <p:nvPicPr>
          <p:cNvPr id="64514" name="Picture 2" descr="muscovy ducks ile ilgili görsel sonucu">
            <a:hlinkClick r:id="rId2"/>
          </p:cNvPr>
          <p:cNvPicPr>
            <a:picLocks noChangeAspect="1" noChangeArrowheads="1"/>
          </p:cNvPicPr>
          <p:nvPr/>
        </p:nvPicPr>
        <p:blipFill>
          <a:blip r:embed="rId3" cstate="print"/>
          <a:srcRect/>
          <a:stretch>
            <a:fillRect/>
          </a:stretch>
        </p:blipFill>
        <p:spPr bwMode="auto">
          <a:xfrm>
            <a:off x="650936" y="2561741"/>
            <a:ext cx="6449502" cy="3628944"/>
          </a:xfrm>
          <a:prstGeom prst="rect">
            <a:avLst/>
          </a:prstGeom>
          <a:noFill/>
        </p:spPr>
      </p:pic>
      <p:pic>
        <p:nvPicPr>
          <p:cNvPr id="64516" name="Picture 4" descr="muscovy ducks ile ilgili görsel sonucu">
            <a:hlinkClick r:id="rId4"/>
          </p:cNvPr>
          <p:cNvPicPr>
            <a:picLocks noChangeAspect="1" noChangeArrowheads="1"/>
          </p:cNvPicPr>
          <p:nvPr/>
        </p:nvPicPr>
        <p:blipFill>
          <a:blip r:embed="rId5" cstate="print"/>
          <a:srcRect/>
          <a:stretch>
            <a:fillRect/>
          </a:stretch>
        </p:blipFill>
        <p:spPr bwMode="auto">
          <a:xfrm>
            <a:off x="7106713" y="2557220"/>
            <a:ext cx="4851730" cy="364210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04434" y="604432"/>
            <a:ext cx="11189776" cy="6075335"/>
          </a:xfrm>
        </p:spPr>
        <p:txBody>
          <a:bodyPr>
            <a:normAutofit/>
          </a:bodyPr>
          <a:lstStyle/>
          <a:p>
            <a:pPr algn="just">
              <a:lnSpc>
                <a:spcPct val="150000"/>
              </a:lnSpc>
              <a:buNone/>
            </a:pPr>
            <a:r>
              <a:rPr lang="tr-TR" dirty="0" smtClean="0"/>
              <a:t>		Ördek yetiştiriciliği özellikle et, yağ, tüy ve gübre verimi açısından tercih edilir. Ördeklerin soğuk iklimde bile yetiştirilmesi mümkün olduğundan, oldukça geniş bir alanda ördek yetiştirilebilmektedir.</a:t>
            </a:r>
          </a:p>
          <a:p>
            <a:pPr algn="just">
              <a:lnSpc>
                <a:spcPct val="150000"/>
              </a:lnSpc>
              <a:buNone/>
            </a:pPr>
            <a:endParaRPr lang="tr-TR" dirty="0" smtClean="0"/>
          </a:p>
          <a:p>
            <a:pPr algn="just">
              <a:lnSpc>
                <a:spcPct val="150000"/>
              </a:lnSpc>
              <a:buNone/>
            </a:pPr>
            <a:r>
              <a:rPr lang="tr-TR" dirty="0" smtClean="0"/>
              <a:t>		Ördeklerin kursakları yoktur ve ön midesi silindiriktir. Kursağın yerine bu silindirik ön mideyi kullanır ve yemlerin sindirim kanalına geçişi hızlanır. Bu nedenle yetiştiriciler ördeklere yoğun yem vermelidir.</a:t>
            </a:r>
            <a:endParaRPr lang="tr-T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04434" y="604432"/>
            <a:ext cx="11189776" cy="6075335"/>
          </a:xfrm>
        </p:spPr>
        <p:txBody>
          <a:bodyPr>
            <a:normAutofit/>
          </a:bodyPr>
          <a:lstStyle/>
          <a:p>
            <a:pPr algn="just">
              <a:lnSpc>
                <a:spcPct val="150000"/>
              </a:lnSpc>
              <a:buNone/>
            </a:pPr>
            <a:r>
              <a:rPr lang="tr-TR" dirty="0" smtClean="0"/>
              <a:t>		Damızlık Ördeklerin barındırılmasında tavuk ve hindilerde olduğu kadar düzenli ve koruyucu kümeslere ihtiyaç duyulmaz. Yerleşim sıklığı olarak m² de 3-3.5 damızlık ördek hesaplanmalıdır. Sürü büyüklüğü 150’nin üzerine çıktıkça yumurta verimi olumsuz yönde etkilenmektedir.</a:t>
            </a:r>
          </a:p>
          <a:p>
            <a:pPr algn="just">
              <a:lnSpc>
                <a:spcPct val="150000"/>
              </a:lnSpc>
              <a:buNone/>
            </a:pPr>
            <a:r>
              <a:rPr lang="tr-TR" dirty="0" smtClean="0"/>
              <a:t>		Kümes tabanına hafif, yumuşak, nem emici, tozsuz ve kuru altlık 7-10 cm kalınlıkta serilmelidir. Altlık ıslanmalarını engellemek için suluk altına ızgaralar yerleştirilebilir. Ördeklerin büyük çoğunluğu gece yumurtladığından damızlıklar gece otlakta bırakılmamalıdır. </a:t>
            </a:r>
          </a:p>
          <a:p>
            <a:pPr algn="just">
              <a:lnSpc>
                <a:spcPct val="150000"/>
              </a:lnSpc>
              <a:buNone/>
            </a:pPr>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23392" y="0"/>
            <a:ext cx="11137237" cy="6858000"/>
          </a:xfrm>
          <a:prstGeom prst="rect">
            <a:avLst/>
          </a:prstGeom>
          <a:noFill/>
          <a:ln w="9525">
            <a:noFill/>
            <a:miter lim="800000"/>
            <a:headEnd/>
            <a:tailEnd/>
          </a:ln>
        </p:spPr>
      </p:pic>
      <p:sp>
        <p:nvSpPr>
          <p:cNvPr id="3" name="2 Dikdörtgen"/>
          <p:cNvSpPr/>
          <p:nvPr/>
        </p:nvSpPr>
        <p:spPr>
          <a:xfrm>
            <a:off x="527381" y="6309320"/>
            <a:ext cx="11329259"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575160" y="332206"/>
          <a:ext cx="11188054" cy="6037596"/>
        </p:xfrm>
        <a:graphic>
          <a:graphicData uri="http://schemas.openxmlformats.org/drawingml/2006/table">
            <a:tbl>
              <a:tblPr firstRow="1" bandRow="1">
                <a:tableStyleId>{5C22544A-7EE6-4342-B048-85BDC9FD1C3A}</a:tableStyleId>
              </a:tblPr>
              <a:tblGrid>
                <a:gridCol w="5594027"/>
                <a:gridCol w="5594027"/>
              </a:tblGrid>
              <a:tr h="1006266">
                <a:tc gridSpan="2">
                  <a:txBody>
                    <a:bodyPr/>
                    <a:lstStyle/>
                    <a:p>
                      <a:pPr algn="ctr"/>
                      <a:r>
                        <a:rPr lang="tr-TR" sz="2800" b="1" dirty="0" err="1" smtClean="0">
                          <a:latin typeface="Times New Roman" pitchFamily="18" charset="0"/>
                          <a:cs typeface="Times New Roman" pitchFamily="18" charset="0"/>
                        </a:rPr>
                        <a:t>Grimaud</a:t>
                      </a:r>
                      <a:r>
                        <a:rPr lang="tr-TR" sz="2800" b="1" dirty="0" smtClean="0">
                          <a:latin typeface="Times New Roman" pitchFamily="18" charset="0"/>
                          <a:cs typeface="Times New Roman" pitchFamily="18" charset="0"/>
                        </a:rPr>
                        <a:t> Pekin</a:t>
                      </a:r>
                      <a:r>
                        <a:rPr lang="tr-TR" sz="2800" b="1" baseline="0" dirty="0" smtClean="0">
                          <a:latin typeface="Times New Roman" pitchFamily="18" charset="0"/>
                          <a:cs typeface="Times New Roman" pitchFamily="18" charset="0"/>
                        </a:rPr>
                        <a:t> </a:t>
                      </a:r>
                      <a:r>
                        <a:rPr lang="tr-TR" sz="2800" b="1" baseline="0" dirty="0" err="1" smtClean="0">
                          <a:latin typeface="Times New Roman" pitchFamily="18" charset="0"/>
                          <a:cs typeface="Times New Roman" pitchFamily="18" charset="0"/>
                        </a:rPr>
                        <a:t>Hibritlerinin</a:t>
                      </a:r>
                      <a:r>
                        <a:rPr lang="tr-TR" sz="2800" b="1" baseline="0" dirty="0" smtClean="0">
                          <a:latin typeface="Times New Roman" pitchFamily="18" charset="0"/>
                          <a:cs typeface="Times New Roman" pitchFamily="18" charset="0"/>
                        </a:rPr>
                        <a:t> besi performans özellikleri</a:t>
                      </a:r>
                      <a:endParaRPr lang="tr-TR" sz="2800" b="1" dirty="0">
                        <a:latin typeface="Times New Roman" pitchFamily="18" charset="0"/>
                        <a:cs typeface="Times New Roman" pitchFamily="18" charset="0"/>
                      </a:endParaRPr>
                    </a:p>
                  </a:txBody>
                  <a:tcPr/>
                </a:tc>
                <a:tc hMerge="1">
                  <a:txBody>
                    <a:bodyPr/>
                    <a:lstStyle/>
                    <a:p>
                      <a:endParaRPr lang="tr-TR" dirty="0"/>
                    </a:p>
                  </a:txBody>
                  <a:tcPr/>
                </a:tc>
              </a:tr>
              <a:tr h="1006266">
                <a:tc>
                  <a:txBody>
                    <a:bodyPr/>
                    <a:lstStyle/>
                    <a:p>
                      <a:pPr algn="ctr"/>
                      <a:r>
                        <a:rPr lang="tr-TR" sz="2800" b="1" dirty="0" smtClean="0">
                          <a:latin typeface="Times New Roman" pitchFamily="18" charset="0"/>
                          <a:cs typeface="Times New Roman" pitchFamily="18" charset="0"/>
                        </a:rPr>
                        <a:t>Kesim yaşı (gün)</a:t>
                      </a:r>
                      <a:endParaRPr lang="tr-TR" sz="2800" b="1" dirty="0">
                        <a:latin typeface="Times New Roman" pitchFamily="18" charset="0"/>
                        <a:cs typeface="Times New Roman" pitchFamily="18" charset="0"/>
                      </a:endParaRPr>
                    </a:p>
                  </a:txBody>
                  <a:tcPr/>
                </a:tc>
                <a:tc>
                  <a:txBody>
                    <a:bodyPr/>
                    <a:lstStyle/>
                    <a:p>
                      <a:pPr algn="ctr"/>
                      <a:r>
                        <a:rPr lang="tr-TR" sz="2800" b="1" dirty="0" smtClean="0">
                          <a:latin typeface="Times New Roman" pitchFamily="18" charset="0"/>
                          <a:cs typeface="Times New Roman" pitchFamily="18" charset="0"/>
                        </a:rPr>
                        <a:t>49 </a:t>
                      </a:r>
                      <a:endParaRPr lang="tr-TR" sz="2800" b="1" dirty="0">
                        <a:latin typeface="Times New Roman" pitchFamily="18" charset="0"/>
                        <a:cs typeface="Times New Roman" pitchFamily="18" charset="0"/>
                      </a:endParaRPr>
                    </a:p>
                  </a:txBody>
                  <a:tcPr/>
                </a:tc>
              </a:tr>
              <a:tr h="1006266">
                <a:tc>
                  <a:txBody>
                    <a:bodyPr/>
                    <a:lstStyle/>
                    <a:p>
                      <a:pPr algn="ctr"/>
                      <a:r>
                        <a:rPr lang="tr-TR" sz="2800" b="1" dirty="0" smtClean="0">
                          <a:latin typeface="Times New Roman" pitchFamily="18" charset="0"/>
                          <a:cs typeface="Times New Roman" pitchFamily="18" charset="0"/>
                        </a:rPr>
                        <a:t>Kesim ağırlığı (kg)</a:t>
                      </a:r>
                      <a:endParaRPr lang="tr-TR" sz="2800" b="1" dirty="0">
                        <a:latin typeface="Times New Roman" pitchFamily="18" charset="0"/>
                        <a:cs typeface="Times New Roman" pitchFamily="18" charset="0"/>
                      </a:endParaRPr>
                    </a:p>
                  </a:txBody>
                  <a:tcPr/>
                </a:tc>
                <a:tc>
                  <a:txBody>
                    <a:bodyPr/>
                    <a:lstStyle/>
                    <a:p>
                      <a:pPr algn="ctr"/>
                      <a:r>
                        <a:rPr lang="tr-TR" sz="2800" b="1" dirty="0" smtClean="0">
                          <a:latin typeface="Times New Roman" pitchFamily="18" charset="0"/>
                          <a:cs typeface="Times New Roman" pitchFamily="18" charset="0"/>
                        </a:rPr>
                        <a:t>3.7</a:t>
                      </a:r>
                      <a:endParaRPr lang="tr-TR" sz="2800" b="1" dirty="0">
                        <a:latin typeface="Times New Roman" pitchFamily="18" charset="0"/>
                        <a:cs typeface="Times New Roman" pitchFamily="18" charset="0"/>
                      </a:endParaRPr>
                    </a:p>
                  </a:txBody>
                  <a:tcPr/>
                </a:tc>
              </a:tr>
              <a:tr h="1006266">
                <a:tc>
                  <a:txBody>
                    <a:bodyPr/>
                    <a:lstStyle/>
                    <a:p>
                      <a:pPr algn="ctr"/>
                      <a:r>
                        <a:rPr lang="tr-TR" sz="2800" b="1" dirty="0" smtClean="0">
                          <a:latin typeface="Times New Roman" pitchFamily="18" charset="0"/>
                          <a:cs typeface="Times New Roman" pitchFamily="18" charset="0"/>
                        </a:rPr>
                        <a:t>Yem değerlendirme sayısı</a:t>
                      </a:r>
                      <a:endParaRPr lang="tr-TR" sz="2800" b="1" dirty="0">
                        <a:latin typeface="Times New Roman" pitchFamily="18" charset="0"/>
                        <a:cs typeface="Times New Roman" pitchFamily="18" charset="0"/>
                      </a:endParaRPr>
                    </a:p>
                  </a:txBody>
                  <a:tcPr/>
                </a:tc>
                <a:tc>
                  <a:txBody>
                    <a:bodyPr/>
                    <a:lstStyle/>
                    <a:p>
                      <a:pPr algn="ctr"/>
                      <a:r>
                        <a:rPr lang="tr-TR" sz="2800" b="1" dirty="0" smtClean="0">
                          <a:latin typeface="Times New Roman" pitchFamily="18" charset="0"/>
                          <a:cs typeface="Times New Roman" pitchFamily="18" charset="0"/>
                        </a:rPr>
                        <a:t>2.29</a:t>
                      </a:r>
                      <a:endParaRPr lang="tr-TR" sz="2800" b="1" dirty="0">
                        <a:latin typeface="Times New Roman" pitchFamily="18" charset="0"/>
                        <a:cs typeface="Times New Roman" pitchFamily="18" charset="0"/>
                      </a:endParaRPr>
                    </a:p>
                  </a:txBody>
                  <a:tcPr/>
                </a:tc>
              </a:tr>
              <a:tr h="1006266">
                <a:tc>
                  <a:txBody>
                    <a:bodyPr/>
                    <a:lstStyle/>
                    <a:p>
                      <a:pPr algn="ctr"/>
                      <a:r>
                        <a:rPr lang="tr-TR" sz="2800" b="1" dirty="0" smtClean="0">
                          <a:latin typeface="Times New Roman" pitchFamily="18" charset="0"/>
                          <a:cs typeface="Times New Roman" pitchFamily="18" charset="0"/>
                        </a:rPr>
                        <a:t>Ölüm oranı (%)</a:t>
                      </a:r>
                      <a:endParaRPr lang="tr-TR" sz="2800" b="1" dirty="0">
                        <a:latin typeface="Times New Roman" pitchFamily="18" charset="0"/>
                        <a:cs typeface="Times New Roman" pitchFamily="18" charset="0"/>
                      </a:endParaRPr>
                    </a:p>
                  </a:txBody>
                  <a:tcPr/>
                </a:tc>
                <a:tc>
                  <a:txBody>
                    <a:bodyPr/>
                    <a:lstStyle/>
                    <a:p>
                      <a:pPr algn="ctr"/>
                      <a:r>
                        <a:rPr lang="tr-TR" sz="2800" b="1" dirty="0" smtClean="0">
                          <a:latin typeface="Times New Roman" pitchFamily="18" charset="0"/>
                          <a:cs typeface="Times New Roman" pitchFamily="18" charset="0"/>
                        </a:rPr>
                        <a:t>2.5</a:t>
                      </a:r>
                      <a:endParaRPr lang="tr-TR" sz="2800" b="1" dirty="0">
                        <a:latin typeface="Times New Roman" pitchFamily="18" charset="0"/>
                        <a:cs typeface="Times New Roman" pitchFamily="18" charset="0"/>
                      </a:endParaRPr>
                    </a:p>
                  </a:txBody>
                  <a:tcPr/>
                </a:tc>
              </a:tr>
              <a:tr h="1006266">
                <a:tc>
                  <a:txBody>
                    <a:bodyPr/>
                    <a:lstStyle/>
                    <a:p>
                      <a:pPr algn="ctr"/>
                      <a:r>
                        <a:rPr lang="tr-TR" sz="2800" b="1" dirty="0" smtClean="0">
                          <a:latin typeface="Times New Roman" pitchFamily="18" charset="0"/>
                          <a:cs typeface="Times New Roman" pitchFamily="18" charset="0"/>
                        </a:rPr>
                        <a:t>Göğüs oranı (%)</a:t>
                      </a:r>
                      <a:endParaRPr lang="tr-TR" sz="2800" b="1" dirty="0">
                        <a:latin typeface="Times New Roman" pitchFamily="18" charset="0"/>
                        <a:cs typeface="Times New Roman" pitchFamily="18" charset="0"/>
                      </a:endParaRPr>
                    </a:p>
                  </a:txBody>
                  <a:tcPr/>
                </a:tc>
                <a:tc>
                  <a:txBody>
                    <a:bodyPr/>
                    <a:lstStyle/>
                    <a:p>
                      <a:pPr algn="ctr"/>
                      <a:r>
                        <a:rPr lang="tr-TR" sz="2800" b="1" dirty="0" smtClean="0">
                          <a:latin typeface="Times New Roman" pitchFamily="18" charset="0"/>
                          <a:cs typeface="Times New Roman" pitchFamily="18" charset="0"/>
                        </a:rPr>
                        <a:t>25.5</a:t>
                      </a:r>
                      <a:endParaRPr lang="tr-TR" sz="2800" b="1"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1" y="4"/>
          <a:ext cx="12192000" cy="6761882"/>
        </p:xfrm>
        <a:graphic>
          <a:graphicData uri="http://schemas.openxmlformats.org/drawingml/2006/table">
            <a:tbl>
              <a:tblPr firstRow="1" bandRow="1">
                <a:tableStyleId>{5C22544A-7EE6-4342-B048-85BDC9FD1C3A}</a:tableStyleId>
              </a:tblPr>
              <a:tblGrid>
                <a:gridCol w="6245816"/>
                <a:gridCol w="2913681"/>
                <a:gridCol w="3032503"/>
              </a:tblGrid>
              <a:tr h="677800">
                <a:tc>
                  <a:txBody>
                    <a:bodyPr/>
                    <a:lstStyle/>
                    <a:p>
                      <a:pPr algn="ct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Golden 300 </a:t>
                      </a:r>
                      <a:r>
                        <a:rPr lang="tr-TR" sz="2400" b="1" dirty="0" err="1" smtClean="0">
                          <a:latin typeface="Times New Roman" pitchFamily="18" charset="0"/>
                          <a:cs typeface="Times New Roman" pitchFamily="18" charset="0"/>
                        </a:rPr>
                        <a:t>Hibrit</a:t>
                      </a:r>
                      <a:endParaRPr lang="tr-TR" sz="2400" b="1" dirty="0">
                        <a:latin typeface="Times New Roman" pitchFamily="18" charset="0"/>
                        <a:cs typeface="Times New Roman" pitchFamily="18" charset="0"/>
                      </a:endParaRPr>
                    </a:p>
                  </a:txBody>
                  <a:tcPr/>
                </a:tc>
                <a:tc>
                  <a:txBody>
                    <a:bodyPr/>
                    <a:lstStyle/>
                    <a:p>
                      <a:pPr algn="ctr"/>
                      <a:r>
                        <a:rPr lang="tr-TR" sz="2400" b="1" dirty="0" err="1" smtClean="0">
                          <a:latin typeface="Times New Roman" pitchFamily="18" charset="0"/>
                          <a:cs typeface="Times New Roman" pitchFamily="18" charset="0"/>
                        </a:rPr>
                        <a:t>Khaki</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Campbell</a:t>
                      </a:r>
                      <a:endParaRPr lang="tr-TR" sz="2400" b="1" dirty="0">
                        <a:latin typeface="Times New Roman" pitchFamily="18" charset="0"/>
                        <a:cs typeface="Times New Roman" pitchFamily="18" charset="0"/>
                      </a:endParaRPr>
                    </a:p>
                  </a:txBody>
                  <a:tcPr/>
                </a:tc>
              </a:tr>
              <a:tr h="677800">
                <a:tc>
                  <a:txBody>
                    <a:bodyPr/>
                    <a:lstStyle/>
                    <a:p>
                      <a:pPr algn="ctr"/>
                      <a:r>
                        <a:rPr lang="tr-TR" sz="2400" b="1" dirty="0" smtClean="0">
                          <a:latin typeface="Times New Roman" pitchFamily="18" charset="0"/>
                          <a:cs typeface="Times New Roman" pitchFamily="18" charset="0"/>
                        </a:rPr>
                        <a:t>40 haftalık yumurta verimi</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230</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195</a:t>
                      </a:r>
                      <a:endParaRPr lang="tr-TR" sz="2400" b="1" dirty="0">
                        <a:latin typeface="Times New Roman" pitchFamily="18" charset="0"/>
                        <a:cs typeface="Times New Roman" pitchFamily="18" charset="0"/>
                      </a:endParaRPr>
                    </a:p>
                  </a:txBody>
                  <a:tcPr/>
                </a:tc>
              </a:tr>
              <a:tr h="581684">
                <a:tc>
                  <a:txBody>
                    <a:bodyPr/>
                    <a:lstStyle/>
                    <a:p>
                      <a:pPr algn="ctr"/>
                      <a:r>
                        <a:rPr lang="tr-TR" sz="2400" b="1" dirty="0" smtClean="0">
                          <a:latin typeface="Times New Roman" pitchFamily="18" charset="0"/>
                          <a:cs typeface="Times New Roman" pitchFamily="18" charset="0"/>
                        </a:rPr>
                        <a:t>52 haftalık yumurta verimi </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290</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240</a:t>
                      </a:r>
                      <a:endParaRPr lang="tr-TR" sz="2400" b="1" dirty="0">
                        <a:latin typeface="Times New Roman" pitchFamily="18" charset="0"/>
                        <a:cs typeface="Times New Roman" pitchFamily="18" charset="0"/>
                      </a:endParaRPr>
                    </a:p>
                  </a:txBody>
                  <a:tcPr/>
                </a:tc>
              </a:tr>
              <a:tr h="677800">
                <a:tc>
                  <a:txBody>
                    <a:bodyPr/>
                    <a:lstStyle/>
                    <a:p>
                      <a:pPr algn="ctr"/>
                      <a:r>
                        <a:rPr lang="tr-TR" sz="2400" b="1" dirty="0" smtClean="0">
                          <a:latin typeface="Times New Roman" pitchFamily="18" charset="0"/>
                          <a:cs typeface="Times New Roman" pitchFamily="18" charset="0"/>
                        </a:rPr>
                        <a:t>Yumurta ağırlığı (g)</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82</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76</a:t>
                      </a:r>
                      <a:endParaRPr lang="tr-TR" sz="2400" b="1" dirty="0">
                        <a:latin typeface="Times New Roman" pitchFamily="18" charset="0"/>
                        <a:cs typeface="Times New Roman" pitchFamily="18" charset="0"/>
                      </a:endParaRPr>
                    </a:p>
                  </a:txBody>
                  <a:tcPr/>
                </a:tc>
              </a:tr>
              <a:tr h="685289">
                <a:tc>
                  <a:txBody>
                    <a:bodyPr/>
                    <a:lstStyle/>
                    <a:p>
                      <a:pPr algn="ctr"/>
                      <a:r>
                        <a:rPr lang="tr-TR" sz="2400" b="1" dirty="0" smtClean="0">
                          <a:latin typeface="Times New Roman" pitchFamily="18" charset="0"/>
                          <a:cs typeface="Times New Roman" pitchFamily="18" charset="0"/>
                        </a:rPr>
                        <a:t>Ortalama Döllülük oranı (%)</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93</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90</a:t>
                      </a:r>
                      <a:endParaRPr lang="tr-TR" sz="2400" b="1" dirty="0">
                        <a:latin typeface="Times New Roman" pitchFamily="18" charset="0"/>
                        <a:cs typeface="Times New Roman" pitchFamily="18" charset="0"/>
                      </a:endParaRPr>
                    </a:p>
                  </a:txBody>
                  <a:tcPr/>
                </a:tc>
              </a:tr>
              <a:tr h="677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b="1" dirty="0" smtClean="0">
                          <a:latin typeface="Times New Roman" pitchFamily="18" charset="0"/>
                          <a:cs typeface="Times New Roman" pitchFamily="18" charset="0"/>
                        </a:rPr>
                        <a:t>Ortalama Çıkış Gücü (%)</a:t>
                      </a:r>
                    </a:p>
                  </a:txBody>
                  <a:tcPr/>
                </a:tc>
                <a:tc>
                  <a:txBody>
                    <a:bodyPr/>
                    <a:lstStyle/>
                    <a:p>
                      <a:pPr algn="ctr"/>
                      <a:r>
                        <a:rPr lang="tr-TR" sz="2400" b="1" dirty="0" smtClean="0">
                          <a:latin typeface="Times New Roman" pitchFamily="18" charset="0"/>
                          <a:cs typeface="Times New Roman" pitchFamily="18" charset="0"/>
                        </a:rPr>
                        <a:t>88</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83</a:t>
                      </a:r>
                      <a:endParaRPr lang="tr-TR" sz="2400" b="1" dirty="0">
                        <a:latin typeface="Times New Roman" pitchFamily="18" charset="0"/>
                        <a:cs typeface="Times New Roman" pitchFamily="18" charset="0"/>
                      </a:endParaRPr>
                    </a:p>
                  </a:txBody>
                  <a:tcPr/>
                </a:tc>
              </a:tr>
              <a:tr h="681236">
                <a:tc>
                  <a:txBody>
                    <a:bodyPr/>
                    <a:lstStyle/>
                    <a:p>
                      <a:pPr algn="ctr"/>
                      <a:r>
                        <a:rPr lang="tr-TR" sz="2400" b="1" dirty="0" smtClean="0">
                          <a:latin typeface="Times New Roman" pitchFamily="18" charset="0"/>
                          <a:cs typeface="Times New Roman" pitchFamily="18" charset="0"/>
                        </a:rPr>
                        <a:t>Yumurtlama dönemi ölüm</a:t>
                      </a:r>
                      <a:r>
                        <a:rPr lang="tr-TR" sz="2400" b="1" baseline="0" dirty="0" smtClean="0">
                          <a:latin typeface="Times New Roman" pitchFamily="18" charset="0"/>
                          <a:cs typeface="Times New Roman" pitchFamily="18" charset="0"/>
                        </a:rPr>
                        <a:t> oranı (%)</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3</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4</a:t>
                      </a:r>
                      <a:endParaRPr lang="tr-TR" sz="2400" b="1" dirty="0">
                        <a:latin typeface="Times New Roman" pitchFamily="18" charset="0"/>
                        <a:cs typeface="Times New Roman" pitchFamily="18" charset="0"/>
                      </a:endParaRPr>
                    </a:p>
                  </a:txBody>
                  <a:tcPr/>
                </a:tc>
              </a:tr>
              <a:tr h="746873">
                <a:tc>
                  <a:txBody>
                    <a:bodyPr/>
                    <a:lstStyle/>
                    <a:p>
                      <a:pPr algn="ctr"/>
                      <a:r>
                        <a:rPr lang="tr-TR" sz="2400" b="1" dirty="0" smtClean="0">
                          <a:latin typeface="Times New Roman" pitchFamily="18" charset="0"/>
                          <a:cs typeface="Times New Roman" pitchFamily="18" charset="0"/>
                        </a:rPr>
                        <a:t>%5  yumurta verim yaşı (hafta)</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23</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22</a:t>
                      </a:r>
                      <a:endParaRPr lang="tr-TR" sz="2400" b="1" dirty="0">
                        <a:latin typeface="Times New Roman" pitchFamily="18" charset="0"/>
                        <a:cs typeface="Times New Roman" pitchFamily="18" charset="0"/>
                      </a:endParaRPr>
                    </a:p>
                  </a:txBody>
                  <a:tcPr/>
                </a:tc>
              </a:tr>
              <a:tr h="677800">
                <a:tc>
                  <a:txBody>
                    <a:bodyPr/>
                    <a:lstStyle/>
                    <a:p>
                      <a:pPr algn="ctr"/>
                      <a:r>
                        <a:rPr lang="tr-TR" sz="2400" b="1" dirty="0" smtClean="0">
                          <a:latin typeface="Times New Roman" pitchFamily="18" charset="0"/>
                          <a:cs typeface="Times New Roman" pitchFamily="18" charset="0"/>
                        </a:rPr>
                        <a:t>Erkek</a:t>
                      </a:r>
                      <a:r>
                        <a:rPr lang="tr-TR" sz="2400" b="1" baseline="0" dirty="0" smtClean="0">
                          <a:latin typeface="Times New Roman" pitchFamily="18" charset="0"/>
                          <a:cs typeface="Times New Roman" pitchFamily="18" charset="0"/>
                        </a:rPr>
                        <a:t> başına dişi sayısı</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5.75</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6.0</a:t>
                      </a:r>
                      <a:endParaRPr lang="tr-TR" sz="2400" b="1" dirty="0">
                        <a:latin typeface="Times New Roman" pitchFamily="18" charset="0"/>
                        <a:cs typeface="Times New Roman" pitchFamily="18" charset="0"/>
                      </a:endParaRPr>
                    </a:p>
                  </a:txBody>
                  <a:tcPr/>
                </a:tc>
              </a:tr>
              <a:tr h="677800">
                <a:tc>
                  <a:txBody>
                    <a:bodyPr/>
                    <a:lstStyle/>
                    <a:p>
                      <a:pPr algn="ctr"/>
                      <a:r>
                        <a:rPr lang="tr-TR" sz="2400" b="1" dirty="0" smtClean="0">
                          <a:latin typeface="Times New Roman" pitchFamily="18" charset="0"/>
                          <a:cs typeface="Times New Roman" pitchFamily="18" charset="0"/>
                        </a:rPr>
                        <a:t>23. Hafta dişi ağırlığı (kg)</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2.1</a:t>
                      </a:r>
                      <a:endParaRPr lang="tr-TR" sz="2400" b="1" dirty="0">
                        <a:latin typeface="Times New Roman" pitchFamily="18" charset="0"/>
                        <a:cs typeface="Times New Roman" pitchFamily="18" charset="0"/>
                      </a:endParaRPr>
                    </a:p>
                  </a:txBody>
                  <a:tcPr/>
                </a:tc>
                <a:tc>
                  <a:txBody>
                    <a:bodyPr/>
                    <a:lstStyle/>
                    <a:p>
                      <a:pPr algn="ctr"/>
                      <a:r>
                        <a:rPr lang="tr-TR" sz="2400" b="1" dirty="0" smtClean="0">
                          <a:latin typeface="Times New Roman" pitchFamily="18" charset="0"/>
                          <a:cs typeface="Times New Roman" pitchFamily="18" charset="0"/>
                        </a:rPr>
                        <a:t>1.9</a:t>
                      </a:r>
                      <a:endParaRPr lang="tr-TR" sz="2400" b="1"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5016" y="1363239"/>
            <a:ext cx="10881575" cy="5328592"/>
          </a:xfrm>
        </p:spPr>
        <p:txBody>
          <a:bodyPr>
            <a:normAutofit/>
          </a:bodyPr>
          <a:lstStyle/>
          <a:p>
            <a:pPr marL="0" indent="0" algn="just">
              <a:buNone/>
            </a:pPr>
            <a:r>
              <a:rPr lang="tr-TR" dirty="0" smtClean="0"/>
              <a:t>	</a:t>
            </a:r>
            <a:r>
              <a:rPr lang="tr-TR" dirty="0" err="1" smtClean="0"/>
              <a:t>Sülüngiller</a:t>
            </a:r>
            <a:r>
              <a:rPr lang="tr-TR" dirty="0" smtClean="0"/>
              <a:t> </a:t>
            </a:r>
            <a:r>
              <a:rPr lang="tr-TR" dirty="0"/>
              <a:t>içinde yer alan kuşların hemen hemen tamamının anavatanı Asya’dır.  Dünya Sülün Birliği (WPO) sülün ismiyle bilinen kuşların 49 türü ve her birinin de birçok alt türü olduğunu </a:t>
            </a:r>
            <a:r>
              <a:rPr lang="tr-TR" dirty="0" smtClean="0"/>
              <a:t>bildirmiştir. </a:t>
            </a:r>
          </a:p>
          <a:p>
            <a:pPr marL="0" indent="0" algn="just">
              <a:buNone/>
            </a:pPr>
            <a:endParaRPr lang="tr-TR" dirty="0" smtClean="0"/>
          </a:p>
          <a:p>
            <a:pPr marL="0" indent="0" algn="just">
              <a:buNone/>
            </a:pPr>
            <a:r>
              <a:rPr lang="tr-TR" dirty="0" smtClean="0"/>
              <a:t>                                                         Yüksek Arazi Sülünleri</a:t>
            </a:r>
          </a:p>
          <a:p>
            <a:pPr marL="0" indent="0" algn="just">
              <a:buNone/>
            </a:pPr>
            <a:r>
              <a:rPr lang="tr-TR" dirty="0" smtClean="0"/>
              <a:t>                                                             </a:t>
            </a:r>
            <a:endParaRPr lang="tr-TR" dirty="0"/>
          </a:p>
          <a:p>
            <a:pPr marL="0" indent="0" algn="just">
              <a:buNone/>
            </a:pPr>
            <a:r>
              <a:rPr lang="tr-TR" dirty="0" smtClean="0"/>
              <a:t>Sülünler ikiye ayrılır </a:t>
            </a:r>
          </a:p>
          <a:p>
            <a:pPr marL="0" indent="0" algn="just">
              <a:buNone/>
            </a:pPr>
            <a:endParaRPr lang="tr-TR" dirty="0" smtClean="0"/>
          </a:p>
          <a:p>
            <a:pPr marL="0" indent="0">
              <a:buNone/>
            </a:pPr>
            <a:r>
              <a:rPr lang="tr-TR" dirty="0" smtClean="0"/>
              <a:t>                                                         Alçak Arazi Sülünleri</a:t>
            </a:r>
          </a:p>
        </p:txBody>
      </p:sp>
      <p:sp>
        <p:nvSpPr>
          <p:cNvPr id="4" name="Çentikli Sağ Ok 3"/>
          <p:cNvSpPr/>
          <p:nvPr/>
        </p:nvSpPr>
        <p:spPr>
          <a:xfrm rot="19989877">
            <a:off x="3952938" y="3657951"/>
            <a:ext cx="18129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Çentikli Sağ Ok 6"/>
          <p:cNvSpPr/>
          <p:nvPr/>
        </p:nvSpPr>
        <p:spPr>
          <a:xfrm rot="1285776">
            <a:off x="3938842" y="4741018"/>
            <a:ext cx="181295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Unvan 4"/>
          <p:cNvSpPr>
            <a:spLocks noGrp="1"/>
          </p:cNvSpPr>
          <p:nvPr>
            <p:ph type="title"/>
          </p:nvPr>
        </p:nvSpPr>
        <p:spPr>
          <a:xfrm>
            <a:off x="645017" y="0"/>
            <a:ext cx="10515600" cy="1325563"/>
          </a:xfrm>
        </p:spPr>
        <p:txBody>
          <a:bodyPr/>
          <a:lstStyle/>
          <a:p>
            <a:r>
              <a:rPr lang="tr-TR" b="1" dirty="0" smtClean="0"/>
              <a:t>Sülün Yetiştiriciliği</a:t>
            </a:r>
            <a:endParaRPr lang="tr-TR" b="1" dirty="0"/>
          </a:p>
        </p:txBody>
      </p:sp>
    </p:spTree>
    <p:extLst>
      <p:ext uri="{BB962C8B-B14F-4D97-AF65-F5344CB8AC3E}">
        <p14:creationId xmlns="" xmlns:p14="http://schemas.microsoft.com/office/powerpoint/2010/main" val="33403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krepKral\Desktop\şll.png"/>
          <p:cNvPicPr>
            <a:picLocks noChangeAspect="1" noChangeArrowheads="1"/>
          </p:cNvPicPr>
          <p:nvPr/>
        </p:nvPicPr>
        <p:blipFill>
          <a:blip r:embed="rId3" cstate="print"/>
          <a:srcRect/>
          <a:stretch>
            <a:fillRect/>
          </a:stretch>
        </p:blipFill>
        <p:spPr bwMode="auto">
          <a:xfrm>
            <a:off x="1524000" y="1511530"/>
            <a:ext cx="9144000" cy="5346471"/>
          </a:xfrm>
          <a:prstGeom prst="rect">
            <a:avLst/>
          </a:prstGeom>
          <a:noFill/>
        </p:spPr>
      </p:pic>
      <p:sp>
        <p:nvSpPr>
          <p:cNvPr id="2" name="1 Başlık"/>
          <p:cNvSpPr>
            <a:spLocks noGrp="1"/>
          </p:cNvSpPr>
          <p:nvPr>
            <p:ph type="title"/>
          </p:nvPr>
        </p:nvSpPr>
        <p:spPr>
          <a:xfrm>
            <a:off x="1981200" y="0"/>
            <a:ext cx="8229600" cy="2060848"/>
          </a:xfrm>
        </p:spPr>
        <p:txBody>
          <a:bodyPr>
            <a:noAutofit/>
          </a:bodyPr>
          <a:lstStyle/>
          <a:p>
            <a:pPr algn="ctr"/>
            <a:r>
              <a:rPr lang="tr-TR" sz="2400" dirty="0">
                <a:cs typeface="Times New Roman" pitchFamily="18" charset="0"/>
              </a:rPr>
              <a:t>  </a:t>
            </a:r>
            <a:endParaRPr lang="tr-TR" sz="2400" dirty="0"/>
          </a:p>
        </p:txBody>
      </p:sp>
      <p:sp>
        <p:nvSpPr>
          <p:cNvPr id="8" name="7 Dikdörtgen"/>
          <p:cNvSpPr/>
          <p:nvPr/>
        </p:nvSpPr>
        <p:spPr>
          <a:xfrm>
            <a:off x="334851" y="188640"/>
            <a:ext cx="11140225" cy="1200329"/>
          </a:xfrm>
          <a:prstGeom prst="rect">
            <a:avLst/>
          </a:prstGeom>
        </p:spPr>
        <p:txBody>
          <a:bodyPr wrap="square">
            <a:spAutoFit/>
          </a:bodyPr>
          <a:lstStyle/>
          <a:p>
            <a:pPr algn="ctr"/>
            <a:r>
              <a:rPr lang="tr-TR" sz="2400" dirty="0">
                <a:latin typeface="Times New Roman" pitchFamily="18" charset="0"/>
                <a:cs typeface="Times New Roman" pitchFamily="18" charset="0"/>
              </a:rPr>
              <a:t>Sülünler; küçük başlı, uzun boyunlu, uzun kuyruklu ve derin vücutlu bir kanatlı türüdür. Vücut uzunlukları 53-89 cm, kuyruk uzunlukları 20-47 cm arasında değişir.</a:t>
            </a:r>
            <a:br>
              <a:rPr lang="tr-TR" sz="2400" dirty="0">
                <a:latin typeface="Times New Roman" pitchFamily="18" charset="0"/>
                <a:cs typeface="Times New Roman" pitchFamily="18" charset="0"/>
              </a:rPr>
            </a:br>
            <a:endParaRPr lang="tr-TR" sz="2400" dirty="0"/>
          </a:p>
        </p:txBody>
      </p:sp>
      <p:sp>
        <p:nvSpPr>
          <p:cNvPr id="5" name="4 Metin kutusu"/>
          <p:cNvSpPr txBox="1"/>
          <p:nvPr/>
        </p:nvSpPr>
        <p:spPr>
          <a:xfrm>
            <a:off x="8040216" y="6453336"/>
            <a:ext cx="2304256" cy="369332"/>
          </a:xfrm>
          <a:prstGeom prst="rect">
            <a:avLst/>
          </a:prstGeom>
          <a:noFill/>
        </p:spPr>
        <p:txBody>
          <a:bodyPr wrap="square" rtlCol="0">
            <a:spAutoFit/>
          </a:bodyPr>
          <a:lstStyle/>
          <a:p>
            <a:r>
              <a:rPr lang="tr-TR" dirty="0"/>
              <a:t>      </a:t>
            </a:r>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Ahmet </a:t>
            </a:r>
            <a:r>
              <a:rPr lang="tr-TR" dirty="0">
                <a:latin typeface="Times New Roman" pitchFamily="18" charset="0"/>
                <a:cs typeface="Times New Roman" pitchFamily="18" charset="0"/>
              </a:rPr>
              <a:t>Uçar</a:t>
            </a:r>
          </a:p>
        </p:txBody>
      </p:sp>
    </p:spTree>
    <p:extLst>
      <p:ext uri="{BB962C8B-B14F-4D97-AF65-F5344CB8AC3E}">
        <p14:creationId xmlns="" xmlns:p14="http://schemas.microsoft.com/office/powerpoint/2010/main" val="1270480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hmet\Desktop\sülün foto\DSCF6905.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526" t="17904" r="9136" b="9532"/>
          <a:stretch/>
        </p:blipFill>
        <p:spPr bwMode="auto">
          <a:xfrm rot="10800000" flipV="1">
            <a:off x="725509" y="2000119"/>
            <a:ext cx="5304019" cy="42868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İçerik Yer Tutucusu 1"/>
          <p:cNvSpPr>
            <a:spLocks noGrp="1"/>
          </p:cNvSpPr>
          <p:nvPr>
            <p:ph idx="1"/>
          </p:nvPr>
        </p:nvSpPr>
        <p:spPr>
          <a:xfrm>
            <a:off x="334851" y="244699"/>
            <a:ext cx="11475076" cy="5879932"/>
          </a:xfrm>
        </p:spPr>
        <p:txBody>
          <a:bodyPr/>
          <a:lstStyle/>
          <a:p>
            <a:pPr marL="0" indent="0" algn="just">
              <a:buNone/>
            </a:pP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G</a:t>
            </a:r>
            <a:r>
              <a:rPr lang="tr-TR" dirty="0" smtClean="0">
                <a:latin typeface="Times New Roman" panose="02020603050405020304" pitchFamily="18" charset="0"/>
                <a:cs typeface="Times New Roman" panose="02020603050405020304" pitchFamily="18" charset="0"/>
              </a:rPr>
              <a:t>ünlük sülün </a:t>
            </a:r>
            <a:r>
              <a:rPr lang="tr-TR" dirty="0">
                <a:latin typeface="Times New Roman" panose="02020603050405020304" pitchFamily="18" charset="0"/>
                <a:cs typeface="Times New Roman" panose="02020603050405020304" pitchFamily="18" charset="0"/>
              </a:rPr>
              <a:t>civcivlerinde cinsiyet tayini çok zordur ve deneyim işidir. Bazı sülün türlerinde cinsiyete bağlı renk kalıtımı olduğu ve dış bakıyla cinsiyet tayini yapılabildiği bildirilmektedir. Erkeklerin renklenmesi ve mahmuzlarına bakılarak birkaç haftalık yaşta cinsiyet tahmini </a:t>
            </a:r>
            <a:r>
              <a:rPr lang="tr-TR" dirty="0" smtClean="0">
                <a:latin typeface="Times New Roman" panose="02020603050405020304" pitchFamily="18" charset="0"/>
                <a:cs typeface="Times New Roman" panose="02020603050405020304" pitchFamily="18" charset="0"/>
              </a:rPr>
              <a:t>yapılabilir.</a:t>
            </a:r>
            <a:endParaRPr lang="tr-TR" dirty="0">
              <a:latin typeface="Times New Roman" panose="02020603050405020304" pitchFamily="18" charset="0"/>
              <a:cs typeface="Times New Roman" panose="02020603050405020304" pitchFamily="18" charset="0"/>
            </a:endParaRPr>
          </a:p>
        </p:txBody>
      </p:sp>
      <p:pic>
        <p:nvPicPr>
          <p:cNvPr id="5" name="Picture 2" descr="C:\Users\Ahmet\Desktop\sülün foto\DSCF683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021" t="19820" r="15780" b="4031"/>
          <a:stretch/>
        </p:blipFill>
        <p:spPr bwMode="auto">
          <a:xfrm>
            <a:off x="6024558" y="2000117"/>
            <a:ext cx="5540670" cy="425756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Metin kutusu 3"/>
          <p:cNvSpPr txBox="1"/>
          <p:nvPr/>
        </p:nvSpPr>
        <p:spPr>
          <a:xfrm>
            <a:off x="2599025" y="6325349"/>
            <a:ext cx="2232248" cy="400110"/>
          </a:xfrm>
          <a:prstGeom prst="rect">
            <a:avLst/>
          </a:prstGeom>
          <a:noFill/>
        </p:spPr>
        <p:txBody>
          <a:bodyPr wrap="square" rtlCol="0">
            <a:spAutoFit/>
          </a:bodyPr>
          <a:lstStyle/>
          <a:p>
            <a:r>
              <a:rPr lang="tr-TR" sz="2000" b="1" dirty="0"/>
              <a:t>Genç Erkek Sülün</a:t>
            </a:r>
          </a:p>
        </p:txBody>
      </p:sp>
      <p:sp>
        <p:nvSpPr>
          <p:cNvPr id="8" name="Metin kutusu 7"/>
          <p:cNvSpPr txBox="1"/>
          <p:nvPr/>
        </p:nvSpPr>
        <p:spPr>
          <a:xfrm>
            <a:off x="7351293" y="6349416"/>
            <a:ext cx="2232248" cy="400110"/>
          </a:xfrm>
          <a:prstGeom prst="rect">
            <a:avLst/>
          </a:prstGeom>
          <a:noFill/>
        </p:spPr>
        <p:txBody>
          <a:bodyPr wrap="square" rtlCol="0">
            <a:spAutoFit/>
          </a:bodyPr>
          <a:lstStyle/>
          <a:p>
            <a:r>
              <a:rPr lang="tr-TR" sz="2000" b="1" dirty="0"/>
              <a:t>Genç Dişi Sülün</a:t>
            </a:r>
          </a:p>
        </p:txBody>
      </p:sp>
      <p:sp>
        <p:nvSpPr>
          <p:cNvPr id="7" name="Metin kutusu 6"/>
          <p:cNvSpPr txBox="1"/>
          <p:nvPr/>
        </p:nvSpPr>
        <p:spPr>
          <a:xfrm>
            <a:off x="8503421" y="6488668"/>
            <a:ext cx="2160240" cy="369332"/>
          </a:xfrm>
          <a:prstGeom prst="rect">
            <a:avLst/>
          </a:prstGeom>
          <a:noFill/>
        </p:spPr>
        <p:txBody>
          <a:bodyPr wrap="square" rtlCol="0">
            <a:spAutoFit/>
          </a:bodyPr>
          <a:lstStyle/>
          <a:p>
            <a:r>
              <a:rPr lang="tr-TR" dirty="0">
                <a:solidFill>
                  <a:schemeClr val="bg1"/>
                </a:solidFill>
              </a:rPr>
              <a:t>Foto: Ahmet UÇAR</a:t>
            </a:r>
          </a:p>
        </p:txBody>
      </p:sp>
    </p:spTree>
    <p:extLst>
      <p:ext uri="{BB962C8B-B14F-4D97-AF65-F5344CB8AC3E}">
        <p14:creationId xmlns="" xmlns:p14="http://schemas.microsoft.com/office/powerpoint/2010/main" val="56427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İçerik Yer Tutucusu"/>
          <p:cNvSpPr>
            <a:spLocks noGrp="1"/>
          </p:cNvSpPr>
          <p:nvPr>
            <p:ph idx="1"/>
          </p:nvPr>
        </p:nvSpPr>
        <p:spPr>
          <a:xfrm>
            <a:off x="573437" y="1115878"/>
            <a:ext cx="11189777" cy="5742123"/>
          </a:xfrm>
        </p:spPr>
        <p:txBody>
          <a:bodyPr>
            <a:normAutofit/>
          </a:bodyPr>
          <a:lstStyle/>
          <a:p>
            <a:pPr algn="ctr" eaLnBrk="1" hangingPunct="1">
              <a:lnSpc>
                <a:spcPct val="150000"/>
              </a:lnSpc>
              <a:buFont typeface="Wingdings 2" panose="05020102010507070707" pitchFamily="18" charset="2"/>
              <a:buNone/>
            </a:pPr>
            <a:r>
              <a:rPr lang="tr-TR" altLang="tr-TR" sz="2200" b="1" dirty="0">
                <a:cs typeface="Times New Roman" panose="02020603050405020304" pitchFamily="18" charset="0"/>
              </a:rPr>
              <a:t>Sıcaklık</a:t>
            </a:r>
            <a:r>
              <a:rPr lang="tr-TR" altLang="tr-TR" sz="2200" dirty="0">
                <a:cs typeface="Times New Roman" panose="02020603050405020304" pitchFamily="18" charset="0"/>
              </a:rPr>
              <a:t>; İlk haftada radyan altında ve civciv sırt yüksekliğinde sıcaklığın </a:t>
            </a:r>
            <a:r>
              <a:rPr lang="tr-TR" altLang="tr-TR" sz="2200" dirty="0">
                <a:solidFill>
                  <a:srgbClr val="FF0000"/>
                </a:solidFill>
                <a:cs typeface="Times New Roman" panose="02020603050405020304" pitchFamily="18" charset="0"/>
              </a:rPr>
              <a:t>35-37 </a:t>
            </a:r>
            <a:r>
              <a:rPr lang="tr-TR" altLang="tr-TR" sz="2200" b="1" dirty="0">
                <a:solidFill>
                  <a:srgbClr val="FF0000"/>
                </a:solidFill>
                <a:cs typeface="Times New Roman" panose="02020603050405020304" pitchFamily="18" charset="0"/>
              </a:rPr>
              <a:t>°</a:t>
            </a:r>
            <a:r>
              <a:rPr lang="tr-TR" altLang="tr-TR" sz="2200" dirty="0">
                <a:solidFill>
                  <a:srgbClr val="FF0000"/>
                </a:solidFill>
                <a:cs typeface="Times New Roman" panose="02020603050405020304" pitchFamily="18" charset="0"/>
              </a:rPr>
              <a:t>C </a:t>
            </a:r>
            <a:r>
              <a:rPr lang="tr-TR" altLang="tr-TR" sz="2200" dirty="0">
                <a:cs typeface="Times New Roman" panose="02020603050405020304" pitchFamily="18" charset="0"/>
              </a:rPr>
              <a:t>olması ve her hafta </a:t>
            </a:r>
            <a:r>
              <a:rPr lang="tr-TR" altLang="tr-TR" sz="2200" dirty="0">
                <a:solidFill>
                  <a:srgbClr val="FF0000"/>
                </a:solidFill>
                <a:cs typeface="Times New Roman" panose="02020603050405020304" pitchFamily="18" charset="0"/>
              </a:rPr>
              <a:t>2.8</a:t>
            </a:r>
            <a:r>
              <a:rPr lang="tr-TR" altLang="tr-TR" sz="2200" dirty="0">
                <a:cs typeface="Times New Roman" panose="02020603050405020304" pitchFamily="18" charset="0"/>
              </a:rPr>
              <a:t> ile </a:t>
            </a:r>
            <a:r>
              <a:rPr lang="tr-TR" altLang="tr-TR" sz="2200" dirty="0">
                <a:solidFill>
                  <a:srgbClr val="FF0000"/>
                </a:solidFill>
                <a:cs typeface="Times New Roman" panose="02020603050405020304" pitchFamily="18" charset="0"/>
              </a:rPr>
              <a:t>4</a:t>
            </a:r>
            <a:r>
              <a:rPr lang="tr-TR" altLang="tr-TR" sz="2200" dirty="0">
                <a:cs typeface="Times New Roman" panose="02020603050405020304" pitchFamily="18" charset="0"/>
              </a:rPr>
              <a:t> </a:t>
            </a:r>
            <a:r>
              <a:rPr lang="tr-TR" altLang="tr-TR" sz="2200" b="1" dirty="0">
                <a:solidFill>
                  <a:srgbClr val="FF0000"/>
                </a:solidFill>
                <a:cs typeface="Times New Roman" panose="02020603050405020304" pitchFamily="18" charset="0"/>
              </a:rPr>
              <a:t>°</a:t>
            </a:r>
            <a:r>
              <a:rPr lang="tr-TR" altLang="tr-TR" sz="2200" dirty="0">
                <a:solidFill>
                  <a:srgbClr val="FF0000"/>
                </a:solidFill>
                <a:cs typeface="Times New Roman" panose="02020603050405020304" pitchFamily="18" charset="0"/>
              </a:rPr>
              <a:t>C </a:t>
            </a:r>
            <a:r>
              <a:rPr lang="tr-TR" altLang="tr-TR" sz="2200" dirty="0">
                <a:cs typeface="Times New Roman" panose="02020603050405020304" pitchFamily="18" charset="0"/>
              </a:rPr>
              <a:t>azaltılması önerilir. Kümes sıcaklığı ise optimum </a:t>
            </a:r>
            <a:r>
              <a:rPr lang="tr-TR" altLang="tr-TR" sz="2200" dirty="0">
                <a:solidFill>
                  <a:srgbClr val="FF0000"/>
                </a:solidFill>
                <a:cs typeface="Times New Roman" panose="02020603050405020304" pitchFamily="18" charset="0"/>
              </a:rPr>
              <a:t>25 </a:t>
            </a:r>
            <a:r>
              <a:rPr lang="tr-TR" altLang="tr-TR" sz="2200" b="1" dirty="0">
                <a:solidFill>
                  <a:srgbClr val="FF0000"/>
                </a:solidFill>
                <a:cs typeface="Times New Roman" panose="02020603050405020304" pitchFamily="18" charset="0"/>
              </a:rPr>
              <a:t>°</a:t>
            </a:r>
            <a:r>
              <a:rPr lang="tr-TR" altLang="tr-TR" sz="2200" dirty="0">
                <a:solidFill>
                  <a:srgbClr val="FF0000"/>
                </a:solidFill>
                <a:cs typeface="Times New Roman" panose="02020603050405020304" pitchFamily="18" charset="0"/>
              </a:rPr>
              <a:t>C </a:t>
            </a:r>
            <a:r>
              <a:rPr lang="tr-TR" altLang="tr-TR" sz="2200" dirty="0">
                <a:cs typeface="Times New Roman" panose="02020603050405020304" pitchFamily="18" charset="0"/>
              </a:rPr>
              <a:t>olmalıdır. </a:t>
            </a:r>
          </a:p>
          <a:p>
            <a:pPr algn="ctr" eaLnBrk="1" hangingPunct="1">
              <a:lnSpc>
                <a:spcPct val="150000"/>
              </a:lnSpc>
              <a:buFont typeface="Wingdings 2" panose="05020102010507070707" pitchFamily="18" charset="2"/>
              <a:buNone/>
            </a:pPr>
            <a:r>
              <a:rPr lang="tr-TR" altLang="tr-TR" sz="2200" b="1" dirty="0">
                <a:cs typeface="Times New Roman" panose="02020603050405020304" pitchFamily="18" charset="0"/>
              </a:rPr>
              <a:t>Aydınlatma; </a:t>
            </a:r>
            <a:r>
              <a:rPr lang="tr-TR" altLang="tr-TR" sz="2200" dirty="0">
                <a:cs typeface="Times New Roman" panose="02020603050405020304" pitchFamily="18" charset="0"/>
              </a:rPr>
              <a:t>Besi amaçlı yetiştiricilikte ilk </a:t>
            </a:r>
            <a:r>
              <a:rPr lang="tr-TR" altLang="tr-TR" sz="2200" dirty="0">
                <a:solidFill>
                  <a:srgbClr val="FF0000"/>
                </a:solidFill>
                <a:cs typeface="Times New Roman" panose="02020603050405020304" pitchFamily="18" charset="0"/>
              </a:rPr>
              <a:t>4</a:t>
            </a:r>
            <a:r>
              <a:rPr lang="tr-TR" altLang="tr-TR" sz="2200" dirty="0">
                <a:cs typeface="Times New Roman" panose="02020603050405020304" pitchFamily="18" charset="0"/>
              </a:rPr>
              <a:t> hafta </a:t>
            </a:r>
            <a:r>
              <a:rPr lang="tr-TR" altLang="tr-TR" sz="2200" dirty="0">
                <a:solidFill>
                  <a:srgbClr val="FF0000"/>
                </a:solidFill>
                <a:cs typeface="Times New Roman" panose="02020603050405020304" pitchFamily="18" charset="0"/>
              </a:rPr>
              <a:t>3 </a:t>
            </a:r>
            <a:r>
              <a:rPr lang="tr-TR" altLang="tr-TR" sz="2200" dirty="0" err="1">
                <a:solidFill>
                  <a:srgbClr val="FF0000"/>
                </a:solidFill>
                <a:cs typeface="Times New Roman" panose="02020603050405020304" pitchFamily="18" charset="0"/>
              </a:rPr>
              <a:t>watt</a:t>
            </a:r>
            <a:r>
              <a:rPr lang="tr-TR" altLang="tr-TR" sz="2200" dirty="0">
                <a:solidFill>
                  <a:srgbClr val="FF0000"/>
                </a:solidFill>
                <a:cs typeface="Times New Roman" panose="02020603050405020304" pitchFamily="18" charset="0"/>
              </a:rPr>
              <a:t>/ m</a:t>
            </a:r>
            <a:r>
              <a:rPr lang="tr-TR" altLang="tr-TR" sz="2200" baseline="30000" dirty="0">
                <a:solidFill>
                  <a:srgbClr val="FF0000"/>
                </a:solidFill>
                <a:cs typeface="Times New Roman" panose="02020603050405020304" pitchFamily="18" charset="0"/>
              </a:rPr>
              <a:t>2</a:t>
            </a:r>
            <a:r>
              <a:rPr lang="tr-TR" altLang="tr-TR" sz="2200" dirty="0">
                <a:solidFill>
                  <a:srgbClr val="FF0000"/>
                </a:solidFill>
                <a:cs typeface="Times New Roman" panose="02020603050405020304" pitchFamily="18" charset="0"/>
              </a:rPr>
              <a:t>  </a:t>
            </a:r>
            <a:r>
              <a:rPr lang="tr-TR" altLang="tr-TR" sz="2200" dirty="0">
                <a:cs typeface="Times New Roman" panose="02020603050405020304" pitchFamily="18" charset="0"/>
              </a:rPr>
              <a:t>sürekli aydınlatma , daha sonra  </a:t>
            </a:r>
            <a:r>
              <a:rPr lang="tr-TR" altLang="tr-TR" sz="2200" dirty="0">
                <a:solidFill>
                  <a:srgbClr val="FF0000"/>
                </a:solidFill>
                <a:cs typeface="Times New Roman" panose="02020603050405020304" pitchFamily="18" charset="0"/>
              </a:rPr>
              <a:t>0.3 </a:t>
            </a:r>
            <a:r>
              <a:rPr lang="tr-TR" altLang="tr-TR" sz="2200" dirty="0" err="1">
                <a:solidFill>
                  <a:srgbClr val="FF0000"/>
                </a:solidFill>
                <a:cs typeface="Times New Roman" panose="02020603050405020304" pitchFamily="18" charset="0"/>
              </a:rPr>
              <a:t>watt</a:t>
            </a:r>
            <a:r>
              <a:rPr lang="tr-TR" altLang="tr-TR" sz="2200" dirty="0">
                <a:solidFill>
                  <a:srgbClr val="FF0000"/>
                </a:solidFill>
                <a:cs typeface="Times New Roman" panose="02020603050405020304" pitchFamily="18" charset="0"/>
              </a:rPr>
              <a:t>/ m</a:t>
            </a:r>
            <a:r>
              <a:rPr lang="tr-TR" altLang="tr-TR" sz="2200" baseline="30000" dirty="0">
                <a:solidFill>
                  <a:srgbClr val="FF0000"/>
                </a:solidFill>
                <a:cs typeface="Times New Roman" panose="02020603050405020304" pitchFamily="18" charset="0"/>
              </a:rPr>
              <a:t>2</a:t>
            </a:r>
            <a:r>
              <a:rPr lang="tr-TR" altLang="tr-TR" sz="2200" dirty="0">
                <a:solidFill>
                  <a:srgbClr val="FF0000"/>
                </a:solidFill>
                <a:cs typeface="Times New Roman" panose="02020603050405020304" pitchFamily="18" charset="0"/>
              </a:rPr>
              <a:t> </a:t>
            </a:r>
            <a:r>
              <a:rPr lang="tr-TR" altLang="tr-TR" sz="2200" dirty="0">
                <a:cs typeface="Times New Roman" panose="02020603050405020304" pitchFamily="18" charset="0"/>
              </a:rPr>
              <a:t>‘ye düşürülür.</a:t>
            </a:r>
          </a:p>
          <a:p>
            <a:pPr algn="ctr" eaLnBrk="1" hangingPunct="1">
              <a:lnSpc>
                <a:spcPct val="150000"/>
              </a:lnSpc>
              <a:buFont typeface="Wingdings 2" panose="05020102010507070707" pitchFamily="18" charset="2"/>
              <a:buNone/>
            </a:pPr>
            <a:endParaRPr lang="tr-TR" altLang="tr-TR" sz="2200" dirty="0">
              <a:cs typeface="Times New Roman" panose="02020603050405020304" pitchFamily="18" charset="0"/>
            </a:endParaRPr>
          </a:p>
          <a:p>
            <a:pPr algn="ctr" eaLnBrk="1" hangingPunct="1">
              <a:lnSpc>
                <a:spcPct val="150000"/>
              </a:lnSpc>
              <a:buFont typeface="Wingdings 2" panose="05020102010507070707" pitchFamily="18" charset="2"/>
              <a:buNone/>
            </a:pPr>
            <a:endParaRPr lang="tr-TR" altLang="tr-TR" sz="2200" dirty="0">
              <a:cs typeface="Times New Roman" panose="02020603050405020304" pitchFamily="18" charset="0"/>
            </a:endParaRPr>
          </a:p>
          <a:p>
            <a:pPr algn="ctr" eaLnBrk="1" hangingPunct="1">
              <a:lnSpc>
                <a:spcPct val="150000"/>
              </a:lnSpc>
              <a:buFont typeface="Wingdings 2" panose="05020102010507070707" pitchFamily="18" charset="2"/>
              <a:buNone/>
            </a:pPr>
            <a:r>
              <a:rPr lang="tr-TR" altLang="tr-TR" sz="2200" dirty="0">
                <a:cs typeface="Times New Roman" panose="02020603050405020304" pitchFamily="18" charset="0"/>
              </a:rPr>
              <a:t>Damızlık sülünler için ilk 10 gün sürekli aydınlatma, 3. haftaya kadar kademeli azaltılarak  </a:t>
            </a:r>
            <a:r>
              <a:rPr lang="tr-TR" altLang="tr-TR" sz="2200" dirty="0">
                <a:solidFill>
                  <a:srgbClr val="FF0000"/>
                </a:solidFill>
                <a:cs typeface="Times New Roman" panose="02020603050405020304" pitchFamily="18" charset="0"/>
              </a:rPr>
              <a:t>0.3 </a:t>
            </a:r>
            <a:r>
              <a:rPr lang="tr-TR" altLang="tr-TR" sz="2200" dirty="0" err="1">
                <a:solidFill>
                  <a:srgbClr val="FF0000"/>
                </a:solidFill>
                <a:cs typeface="Times New Roman" panose="02020603050405020304" pitchFamily="18" charset="0"/>
              </a:rPr>
              <a:t>watt</a:t>
            </a:r>
            <a:r>
              <a:rPr lang="tr-TR" altLang="tr-TR" sz="2200" dirty="0">
                <a:solidFill>
                  <a:srgbClr val="FF0000"/>
                </a:solidFill>
                <a:cs typeface="Times New Roman" panose="02020603050405020304" pitchFamily="18" charset="0"/>
              </a:rPr>
              <a:t>/ m</a:t>
            </a:r>
            <a:r>
              <a:rPr lang="tr-TR" altLang="tr-TR" sz="2200" baseline="30000" dirty="0">
                <a:solidFill>
                  <a:srgbClr val="FF0000"/>
                </a:solidFill>
                <a:cs typeface="Times New Roman" panose="02020603050405020304" pitchFamily="18" charset="0"/>
              </a:rPr>
              <a:t>2</a:t>
            </a:r>
            <a:r>
              <a:rPr lang="tr-TR" altLang="tr-TR" sz="2200" dirty="0">
                <a:solidFill>
                  <a:srgbClr val="FF0000"/>
                </a:solidFill>
                <a:cs typeface="Times New Roman" panose="02020603050405020304" pitchFamily="18" charset="0"/>
              </a:rPr>
              <a:t>  </a:t>
            </a:r>
            <a:r>
              <a:rPr lang="tr-TR" altLang="tr-TR" sz="2200" dirty="0">
                <a:cs typeface="Times New Roman" panose="02020603050405020304" pitchFamily="18" charset="0"/>
              </a:rPr>
              <a:t>şiddette </a:t>
            </a:r>
            <a:r>
              <a:rPr lang="tr-TR" altLang="tr-TR" sz="2200" dirty="0">
                <a:solidFill>
                  <a:srgbClr val="FF0000"/>
                </a:solidFill>
                <a:cs typeface="Times New Roman" panose="02020603050405020304" pitchFamily="18" charset="0"/>
              </a:rPr>
              <a:t>7-8</a:t>
            </a:r>
            <a:r>
              <a:rPr lang="tr-TR" altLang="tr-TR" sz="2200" dirty="0">
                <a:cs typeface="Times New Roman" panose="02020603050405020304" pitchFamily="18" charset="0"/>
              </a:rPr>
              <a:t> saat aydınlatma 26. Haftadan itibaren tekrar aydınlık süre </a:t>
            </a:r>
            <a:r>
              <a:rPr lang="tr-TR" altLang="tr-TR" sz="2200" dirty="0">
                <a:solidFill>
                  <a:srgbClr val="FF0000"/>
                </a:solidFill>
                <a:cs typeface="Times New Roman" panose="02020603050405020304" pitchFamily="18" charset="0"/>
              </a:rPr>
              <a:t>14</a:t>
            </a:r>
            <a:r>
              <a:rPr lang="tr-TR" altLang="tr-TR" sz="2200" dirty="0">
                <a:cs typeface="Times New Roman" panose="02020603050405020304" pitchFamily="18" charset="0"/>
              </a:rPr>
              <a:t> saate yükseltilir ve yumurtlama dönemi boyunca sabit tutulur.</a:t>
            </a:r>
          </a:p>
          <a:p>
            <a:pPr algn="ctr" eaLnBrk="1" hangingPunct="1">
              <a:lnSpc>
                <a:spcPct val="150000"/>
              </a:lnSpc>
              <a:buFont typeface="Wingdings 2" panose="05020102010507070707" pitchFamily="18" charset="2"/>
              <a:buNone/>
            </a:pPr>
            <a:endParaRPr lang="tr-TR" altLang="tr-TR" sz="2000" dirty="0">
              <a:cs typeface="Times New Roman" panose="02020603050405020304" pitchFamily="18" charset="0"/>
            </a:endParaRPr>
          </a:p>
        </p:txBody>
      </p:sp>
      <p:graphicFrame>
        <p:nvGraphicFramePr>
          <p:cNvPr id="6" name="5 Tablo"/>
          <p:cNvGraphicFramePr>
            <a:graphicFrameLocks noGrp="1"/>
          </p:cNvGraphicFramePr>
          <p:nvPr/>
        </p:nvGraphicFramePr>
        <p:xfrm>
          <a:off x="2279650" y="3451623"/>
          <a:ext cx="7848600" cy="1008062"/>
        </p:xfrm>
        <a:graphic>
          <a:graphicData uri="http://schemas.openxmlformats.org/drawingml/2006/table">
            <a:tbl>
              <a:tblPr firstRow="1" bandRow="1">
                <a:tableStyleId>{5C22544A-7EE6-4342-B048-85BDC9FD1C3A}</a:tableStyleId>
              </a:tblPr>
              <a:tblGrid>
                <a:gridCol w="1962150"/>
                <a:gridCol w="1962150"/>
                <a:gridCol w="1962150"/>
                <a:gridCol w="1962150"/>
              </a:tblGrid>
              <a:tr h="504031">
                <a:tc>
                  <a:txBody>
                    <a:bodyPr/>
                    <a:lstStyle/>
                    <a:p>
                      <a:r>
                        <a:rPr lang="tr-TR" sz="2000" dirty="0" smtClean="0">
                          <a:latin typeface="Times New Roman" pitchFamily="18" charset="0"/>
                          <a:cs typeface="Times New Roman" pitchFamily="18" charset="0"/>
                        </a:rPr>
                        <a:t>5-6. haftalar</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7. hafta</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8.hafta</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9-16. haftalar</a:t>
                      </a:r>
                      <a:endParaRPr lang="tr-TR" sz="2000" dirty="0">
                        <a:latin typeface="Times New Roman" pitchFamily="18" charset="0"/>
                        <a:cs typeface="Times New Roman" pitchFamily="18" charset="0"/>
                      </a:endParaRPr>
                    </a:p>
                  </a:txBody>
                  <a:tcPr marL="91437" marR="91437" marT="45718" marB="45718"/>
                </a:tc>
              </a:tr>
              <a:tr h="504031">
                <a:tc>
                  <a:txBody>
                    <a:bodyPr/>
                    <a:lstStyle/>
                    <a:p>
                      <a:r>
                        <a:rPr lang="tr-TR" sz="2000" dirty="0" smtClean="0">
                          <a:latin typeface="Times New Roman" pitchFamily="18" charset="0"/>
                          <a:cs typeface="Times New Roman" pitchFamily="18" charset="0"/>
                        </a:rPr>
                        <a:t>18 saat</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17 saat</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16 saat</a:t>
                      </a:r>
                      <a:endParaRPr lang="tr-TR" sz="2000" dirty="0">
                        <a:latin typeface="Times New Roman" pitchFamily="18" charset="0"/>
                        <a:cs typeface="Times New Roman" pitchFamily="18" charset="0"/>
                      </a:endParaRPr>
                    </a:p>
                  </a:txBody>
                  <a:tcPr marL="91437" marR="91437" marT="45718" marB="45718"/>
                </a:tc>
                <a:tc>
                  <a:txBody>
                    <a:bodyPr/>
                    <a:lstStyle/>
                    <a:p>
                      <a:r>
                        <a:rPr lang="tr-TR" sz="2000" dirty="0" smtClean="0">
                          <a:latin typeface="Times New Roman" pitchFamily="18" charset="0"/>
                          <a:cs typeface="Times New Roman" pitchFamily="18" charset="0"/>
                        </a:rPr>
                        <a:t>14 saat</a:t>
                      </a:r>
                      <a:endParaRPr lang="tr-TR" sz="2000" dirty="0">
                        <a:latin typeface="Times New Roman" pitchFamily="18" charset="0"/>
                        <a:cs typeface="Times New Roman" pitchFamily="18" charset="0"/>
                      </a:endParaRPr>
                    </a:p>
                  </a:txBody>
                  <a:tcPr marL="91437" marR="91437" marT="45718" marB="45718"/>
                </a:tc>
              </a:tr>
            </a:tbl>
          </a:graphicData>
        </a:graphic>
      </p:graphicFrame>
      <p:sp>
        <p:nvSpPr>
          <p:cNvPr id="4" name="1 Başlık"/>
          <p:cNvSpPr>
            <a:spLocks noGrp="1"/>
          </p:cNvSpPr>
          <p:nvPr>
            <p:ph type="title"/>
          </p:nvPr>
        </p:nvSpPr>
        <p:spPr>
          <a:xfrm>
            <a:off x="1919208" y="33660"/>
            <a:ext cx="8229600" cy="1224136"/>
          </a:xfrm>
        </p:spPr>
        <p:txBody>
          <a:bodyPr>
            <a:normAutofit/>
          </a:bodyPr>
          <a:lstStyle/>
          <a:p>
            <a:pPr algn="ctr"/>
            <a:r>
              <a:rPr lang="tr-TR" sz="3600" dirty="0" smtClean="0">
                <a:ln>
                  <a:solidFill>
                    <a:srgbClr val="C00000"/>
                  </a:solidFill>
                </a:ln>
                <a:solidFill>
                  <a:schemeClr val="tx1"/>
                </a:solidFill>
                <a:effectLst>
                  <a:glow rad="228600">
                    <a:schemeClr val="accent1">
                      <a:satMod val="175000"/>
                      <a:alpha val="40000"/>
                    </a:schemeClr>
                  </a:glow>
                </a:effectLst>
              </a:rPr>
              <a:t>Sülün Yetiştirme İlkeleri</a:t>
            </a:r>
            <a:endParaRPr lang="tr-TR" sz="3600" dirty="0">
              <a:ln>
                <a:solidFill>
                  <a:srgbClr val="C00000"/>
                </a:solidFill>
              </a:ln>
              <a:solidFill>
                <a:schemeClr val="tx1"/>
              </a:solidFill>
              <a:effectLst>
                <a:glow rad="228600">
                  <a:schemeClr val="accent1">
                    <a:satMod val="175000"/>
                    <a:alpha val="40000"/>
                  </a:schemeClr>
                </a:glow>
              </a:effectLst>
            </a:endParaRPr>
          </a:p>
        </p:txBody>
      </p:sp>
    </p:spTree>
    <p:extLst>
      <p:ext uri="{BB962C8B-B14F-4D97-AF65-F5344CB8AC3E}">
        <p14:creationId xmlns="" xmlns:p14="http://schemas.microsoft.com/office/powerpoint/2010/main" val="1127489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240016" y="0"/>
            <a:ext cx="4427984" cy="3573016"/>
          </a:xfrm>
        </p:spPr>
        <p:txBody>
          <a:bodyPr>
            <a:normAutofit/>
          </a:bodyPr>
          <a:lstStyle/>
          <a:p>
            <a:pPr algn="ctr">
              <a:lnSpc>
                <a:spcPct val="150000"/>
              </a:lnSpc>
            </a:pPr>
            <a:r>
              <a:rPr lang="tr-TR" sz="2000" b="1" dirty="0">
                <a:cs typeface="Times New Roman" pitchFamily="18" charset="0"/>
              </a:rPr>
              <a:t>Yemlik ve suluk gereksinimi; </a:t>
            </a:r>
            <a:r>
              <a:rPr lang="tr-TR" sz="2000" dirty="0">
                <a:cs typeface="Times New Roman" pitchFamily="18" charset="0"/>
              </a:rPr>
              <a:t>Büyütme döneminde her 100 civciv için 4 m yemlik, 2 m uzunluğunda suluk gereklidir. Büyütme döneminde sülün yavruları genellikle tüketilen her 1 kg yeme karşılık 2.5-3 kg su tüketirler. </a:t>
            </a:r>
            <a:r>
              <a:rPr lang="tr-TR" sz="2000" b="1" dirty="0">
                <a:cs typeface="Times New Roman" pitchFamily="18" charset="0"/>
              </a:rPr>
              <a:t/>
            </a:r>
            <a:br>
              <a:rPr lang="tr-TR" sz="2000" b="1" dirty="0">
                <a:cs typeface="Times New Roman" pitchFamily="18" charset="0"/>
              </a:rPr>
            </a:br>
            <a:endParaRPr lang="tr-TR" sz="2000" dirty="0">
              <a:cs typeface="Times New Roman" pitchFamily="18" charset="0"/>
            </a:endParaRPr>
          </a:p>
        </p:txBody>
      </p:sp>
      <p:sp>
        <p:nvSpPr>
          <p:cNvPr id="3" name="2 İçerik Yer Tutucusu"/>
          <p:cNvSpPr>
            <a:spLocks noGrp="1"/>
          </p:cNvSpPr>
          <p:nvPr>
            <p:ph idx="1"/>
          </p:nvPr>
        </p:nvSpPr>
        <p:spPr>
          <a:xfrm>
            <a:off x="1524000" y="3573016"/>
            <a:ext cx="4644008" cy="3284984"/>
          </a:xfrm>
        </p:spPr>
        <p:txBody>
          <a:bodyPr>
            <a:normAutofit fontScale="92500"/>
          </a:bodyPr>
          <a:lstStyle/>
          <a:p>
            <a:pPr algn="ctr">
              <a:lnSpc>
                <a:spcPct val="120000"/>
              </a:lnSpc>
              <a:buNone/>
            </a:pPr>
            <a:r>
              <a:rPr lang="tr-TR" sz="2200" b="1" dirty="0">
                <a:cs typeface="Times New Roman" pitchFamily="18" charset="0"/>
              </a:rPr>
              <a:t>Yerleşim sıklığı; </a:t>
            </a:r>
            <a:r>
              <a:rPr lang="tr-TR" sz="2200" dirty="0">
                <a:cs typeface="Times New Roman" pitchFamily="18" charset="0"/>
              </a:rPr>
              <a:t>0-4 hafta arasında m</a:t>
            </a:r>
            <a:r>
              <a:rPr lang="tr-TR" sz="2200" baseline="30000" dirty="0">
                <a:cs typeface="Times New Roman" pitchFamily="18" charset="0"/>
              </a:rPr>
              <a:t>2</a:t>
            </a:r>
            <a:r>
              <a:rPr lang="tr-TR" sz="2200" dirty="0">
                <a:cs typeface="Times New Roman" pitchFamily="18" charset="0"/>
              </a:rPr>
              <a:t> ‘de 5.5, 4-16 haftalar arasında ise 1.2 adet sülün barındırabilirken, ilk 4 hafta içinde m m</a:t>
            </a:r>
            <a:r>
              <a:rPr lang="tr-TR" sz="2200" baseline="30000" dirty="0">
                <a:cs typeface="Times New Roman" pitchFamily="18" charset="0"/>
              </a:rPr>
              <a:t>2 ‘</a:t>
            </a:r>
            <a:r>
              <a:rPr lang="tr-TR" sz="2200" dirty="0">
                <a:cs typeface="Times New Roman" pitchFamily="18" charset="0"/>
              </a:rPr>
              <a:t>de 30-35 civciv büyütülebileceği; 4. Haftadan sonra, yani yavruların ilk dışarı çıkmalarına izin verildiğinde yavru başına 0.4 m</a:t>
            </a:r>
            <a:r>
              <a:rPr lang="tr-TR" sz="2200" baseline="30000" dirty="0">
                <a:cs typeface="Times New Roman" pitchFamily="18" charset="0"/>
              </a:rPr>
              <a:t>2</a:t>
            </a:r>
            <a:r>
              <a:rPr lang="tr-TR" sz="2200" dirty="0">
                <a:cs typeface="Times New Roman" pitchFamily="18" charset="0"/>
              </a:rPr>
              <a:t>, 7. Haftadan sonra ise 2 m</a:t>
            </a:r>
            <a:r>
              <a:rPr lang="tr-TR" sz="2200" baseline="30000" dirty="0">
                <a:cs typeface="Times New Roman" pitchFamily="18" charset="0"/>
              </a:rPr>
              <a:t>2</a:t>
            </a:r>
            <a:r>
              <a:rPr lang="tr-TR" sz="2200" dirty="0">
                <a:cs typeface="Times New Roman" pitchFamily="18" charset="0"/>
              </a:rPr>
              <a:t> alan önerilmektedir.</a:t>
            </a:r>
            <a:r>
              <a:rPr lang="tr-TR" sz="2200" dirty="0"/>
              <a:t> </a:t>
            </a:r>
            <a:endParaRPr lang="tr-TR" sz="2200" dirty="0">
              <a:cs typeface="Times New Roman" pitchFamily="18" charset="0"/>
            </a:endParaRPr>
          </a:p>
          <a:p>
            <a:pPr>
              <a:buNone/>
            </a:pPr>
            <a:endParaRPr lang="tr-TR" dirty="0"/>
          </a:p>
        </p:txBody>
      </p:sp>
      <p:pic>
        <p:nvPicPr>
          <p:cNvPr id="1028" name="Picture 4"/>
          <p:cNvPicPr>
            <a:picLocks noChangeAspect="1" noChangeArrowheads="1"/>
          </p:cNvPicPr>
          <p:nvPr/>
        </p:nvPicPr>
        <p:blipFill>
          <a:blip r:embed="rId2" cstate="print"/>
          <a:srcRect/>
          <a:stretch>
            <a:fillRect/>
          </a:stretch>
        </p:blipFill>
        <p:spPr bwMode="auto">
          <a:xfrm>
            <a:off x="1524001" y="0"/>
            <a:ext cx="4640487" cy="3501008"/>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6168009" y="3462988"/>
            <a:ext cx="4499993" cy="3395012"/>
          </a:xfrm>
          <a:prstGeom prst="rect">
            <a:avLst/>
          </a:prstGeom>
          <a:noFill/>
          <a:ln w="9525">
            <a:noFill/>
            <a:miter lim="800000"/>
            <a:headEnd/>
            <a:tailEnd/>
          </a:ln>
        </p:spPr>
      </p:pic>
    </p:spTree>
    <p:extLst>
      <p:ext uri="{BB962C8B-B14F-4D97-AF65-F5344CB8AC3E}">
        <p14:creationId xmlns="" xmlns:p14="http://schemas.microsoft.com/office/powerpoint/2010/main" val="882083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524000" y="3501008"/>
            <a:ext cx="4860032" cy="3356992"/>
          </a:xfrm>
        </p:spPr>
        <p:txBody>
          <a:bodyPr>
            <a:normAutofit fontScale="92500"/>
          </a:bodyPr>
          <a:lstStyle/>
          <a:p>
            <a:pPr algn="ctr">
              <a:lnSpc>
                <a:spcPct val="150000"/>
              </a:lnSpc>
              <a:buNone/>
            </a:pPr>
            <a:r>
              <a:rPr lang="tr-TR" sz="2200" b="1" dirty="0">
                <a:cs typeface="Times New Roman" pitchFamily="18" charset="0"/>
              </a:rPr>
              <a:t>Barındırma;</a:t>
            </a:r>
            <a:r>
              <a:rPr lang="tr-TR" sz="2200" dirty="0">
                <a:cs typeface="Times New Roman" pitchFamily="18" charset="0"/>
              </a:rPr>
              <a:t> Sülünler  </a:t>
            </a:r>
            <a:r>
              <a:rPr lang="tr-TR" sz="2200" dirty="0" err="1">
                <a:cs typeface="Times New Roman" pitchFamily="18" charset="0"/>
              </a:rPr>
              <a:t>entansif</a:t>
            </a:r>
            <a:r>
              <a:rPr lang="tr-TR" sz="2200" dirty="0">
                <a:cs typeface="Times New Roman" pitchFamily="18" charset="0"/>
              </a:rPr>
              <a:t>, yarı </a:t>
            </a:r>
            <a:r>
              <a:rPr lang="tr-TR" sz="2200" dirty="0" err="1">
                <a:cs typeface="Times New Roman" pitchFamily="18" charset="0"/>
              </a:rPr>
              <a:t>entansif</a:t>
            </a:r>
            <a:r>
              <a:rPr lang="tr-TR" sz="2200" dirty="0">
                <a:cs typeface="Times New Roman" pitchFamily="18" charset="0"/>
              </a:rPr>
              <a:t> ve </a:t>
            </a:r>
            <a:r>
              <a:rPr lang="tr-TR" sz="2200" dirty="0" err="1">
                <a:cs typeface="Times New Roman" pitchFamily="18" charset="0"/>
              </a:rPr>
              <a:t>ekstansif</a:t>
            </a:r>
            <a:r>
              <a:rPr lang="tr-TR" sz="2200" dirty="0">
                <a:cs typeface="Times New Roman" pitchFamily="18" charset="0"/>
              </a:rPr>
              <a:t> sistemlerde üretilebilirler. İlk 3 hafta mutlaka kapalı kümeslerde barındırılmalıdır. 7. haftadan itibaren tamamen </a:t>
            </a:r>
            <a:r>
              <a:rPr lang="tr-TR" sz="2200">
                <a:cs typeface="Times New Roman" pitchFamily="18" charset="0"/>
              </a:rPr>
              <a:t>açık kümeslerde yetiştirilebilir. Sülün </a:t>
            </a:r>
            <a:r>
              <a:rPr lang="tr-TR" sz="2200" dirty="0">
                <a:cs typeface="Times New Roman" pitchFamily="18" charset="0"/>
              </a:rPr>
              <a:t>yavruları yerde ve ana makinelerinde olmak üzere 2 yöntemle büyütülebilir. </a:t>
            </a:r>
          </a:p>
          <a:p>
            <a:pPr>
              <a:buNone/>
            </a:pPr>
            <a:endParaRPr lang="tr-TR" dirty="0"/>
          </a:p>
        </p:txBody>
      </p:sp>
      <p:pic>
        <p:nvPicPr>
          <p:cNvPr id="6" name="Picture 2" descr="C:\Users\AkrepKral\Desktop\PHEASANT REARING\MAC FARLANE PHEASANT FARM\FOTO\27034_397727100930_131635920930_5513889_6366769_n.jpg"/>
          <p:cNvPicPr>
            <a:picLocks noChangeAspect="1" noChangeArrowheads="1"/>
          </p:cNvPicPr>
          <p:nvPr/>
        </p:nvPicPr>
        <p:blipFill>
          <a:blip r:embed="rId2" cstate="print"/>
          <a:srcRect/>
          <a:stretch>
            <a:fillRect/>
          </a:stretch>
        </p:blipFill>
        <p:spPr bwMode="auto">
          <a:xfrm>
            <a:off x="6150643" y="2"/>
            <a:ext cx="4517356" cy="3573015"/>
          </a:xfrm>
          <a:prstGeom prst="rect">
            <a:avLst/>
          </a:prstGeom>
          <a:noFill/>
        </p:spPr>
      </p:pic>
      <p:pic>
        <p:nvPicPr>
          <p:cNvPr id="5" name="Picture 3" descr="C:\Users\AkrepKral\Desktop\PHEASANT REARING\Kafkas Sülünü (Gelemen)\foto\DSCF4791.JPG"/>
          <p:cNvPicPr>
            <a:picLocks noChangeAspect="1" noChangeArrowheads="1"/>
          </p:cNvPicPr>
          <p:nvPr/>
        </p:nvPicPr>
        <p:blipFill>
          <a:blip r:embed="rId3" cstate="print"/>
          <a:srcRect/>
          <a:stretch>
            <a:fillRect/>
          </a:stretch>
        </p:blipFill>
        <p:spPr bwMode="auto">
          <a:xfrm>
            <a:off x="1524000" y="-1"/>
            <a:ext cx="4860032" cy="3591019"/>
          </a:xfrm>
          <a:prstGeom prst="rect">
            <a:avLst/>
          </a:prstGeom>
          <a:noFill/>
        </p:spPr>
      </p:pic>
      <p:pic>
        <p:nvPicPr>
          <p:cNvPr id="8194" name="Picture 2" descr="C:\Users\AkrepKral\Desktop\PHEASANT REARING\MAC FARLANE PHEASANT FARM\FOTO\179054_10150137417275931_131635920930_8482249_791056_n.jpg"/>
          <p:cNvPicPr>
            <a:picLocks noChangeAspect="1" noChangeArrowheads="1"/>
          </p:cNvPicPr>
          <p:nvPr/>
        </p:nvPicPr>
        <p:blipFill>
          <a:blip r:embed="rId4" cstate="print"/>
          <a:srcRect/>
          <a:stretch>
            <a:fillRect/>
          </a:stretch>
        </p:blipFill>
        <p:spPr bwMode="auto">
          <a:xfrm>
            <a:off x="6384032" y="3573016"/>
            <a:ext cx="4387924" cy="3284984"/>
          </a:xfrm>
          <a:prstGeom prst="rect">
            <a:avLst/>
          </a:prstGeom>
          <a:noFill/>
        </p:spPr>
      </p:pic>
    </p:spTree>
    <p:extLst>
      <p:ext uri="{BB962C8B-B14F-4D97-AF65-F5344CB8AC3E}">
        <p14:creationId xmlns="" xmlns:p14="http://schemas.microsoft.com/office/powerpoint/2010/main" val="4027693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423592" y="374617"/>
            <a:ext cx="7830990" cy="769441"/>
          </a:xfrm>
          <a:prstGeom prst="rect">
            <a:avLst/>
          </a:prstGeom>
        </p:spPr>
        <p:txBody>
          <a:bodyPr wrap="none">
            <a:spAutoFit/>
          </a:bodyPr>
          <a:lstStyle/>
          <a:p>
            <a:r>
              <a:rPr lang="tr-TR" sz="4400" dirty="0">
                <a:ln>
                  <a:solidFill>
                    <a:srgbClr val="C00000"/>
                  </a:solidFill>
                </a:ln>
                <a:effectLst>
                  <a:glow rad="228600">
                    <a:schemeClr val="accent1">
                      <a:satMod val="175000"/>
                      <a:alpha val="40000"/>
                    </a:schemeClr>
                  </a:glow>
                </a:effectLst>
                <a:latin typeface="Times New Roman" pitchFamily="18" charset="0"/>
                <a:cs typeface="Times New Roman" pitchFamily="18" charset="0"/>
              </a:rPr>
              <a:t>Sülünlerin Performans Özellikleri</a:t>
            </a:r>
            <a:endParaRPr lang="tr-TR" sz="4400" dirty="0">
              <a:ln>
                <a:solidFill>
                  <a:srgbClr val="C00000"/>
                </a:solidFill>
              </a:ln>
              <a:effectLst>
                <a:glow rad="228600">
                  <a:schemeClr val="accent1">
                    <a:satMod val="175000"/>
                    <a:alpha val="40000"/>
                  </a:schemeClr>
                </a:glow>
              </a:effectLst>
            </a:endParaRPr>
          </a:p>
        </p:txBody>
      </p:sp>
      <p:sp>
        <p:nvSpPr>
          <p:cNvPr id="6" name="5 Dikdörtgen"/>
          <p:cNvSpPr/>
          <p:nvPr/>
        </p:nvSpPr>
        <p:spPr>
          <a:xfrm>
            <a:off x="6003635" y="2967335"/>
            <a:ext cx="184730" cy="923330"/>
          </a:xfrm>
          <a:prstGeom prst="rect">
            <a:avLst/>
          </a:prstGeom>
          <a:noFill/>
        </p:spPr>
        <p:txBody>
          <a:bodyPr wrap="none" lIns="91440" tIns="45720" rIns="91440" bIns="45720">
            <a:spAutoFit/>
          </a:bodyPr>
          <a:lstStyle/>
          <a:p>
            <a:pPr algn="ctr"/>
            <a:endParaRPr lang="tr-TR"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6 Dikdörtgen"/>
          <p:cNvSpPr/>
          <p:nvPr/>
        </p:nvSpPr>
        <p:spPr>
          <a:xfrm>
            <a:off x="845622" y="2296390"/>
            <a:ext cx="8280920" cy="646331"/>
          </a:xfrm>
          <a:prstGeom prst="rect">
            <a:avLst/>
          </a:prstGeom>
        </p:spPr>
        <p:txBody>
          <a:bodyPr wrap="square">
            <a:spAutoFit/>
          </a:bodyPr>
          <a:lstStyle/>
          <a:p>
            <a:r>
              <a:rPr lang="tr-TR" sz="3600" dirty="0">
                <a:ln>
                  <a:solidFill>
                    <a:srgbClr val="C00000"/>
                  </a:solidFill>
                </a:ln>
                <a:effectLst>
                  <a:glow rad="228600">
                    <a:schemeClr val="accent1">
                      <a:satMod val="175000"/>
                      <a:alpha val="40000"/>
                    </a:schemeClr>
                  </a:glow>
                </a:effectLst>
                <a:latin typeface="Times New Roman" pitchFamily="18" charset="0"/>
                <a:cs typeface="Times New Roman" pitchFamily="18" charset="0"/>
              </a:rPr>
              <a:t>Sülün Eti ve Kalitesi</a:t>
            </a:r>
            <a:endParaRPr lang="tr-TR" sz="3600" dirty="0">
              <a:ln>
                <a:solidFill>
                  <a:srgbClr val="C00000"/>
                </a:solidFill>
              </a:ln>
              <a:effectLst>
                <a:glow rad="228600">
                  <a:schemeClr val="accent1">
                    <a:satMod val="175000"/>
                    <a:alpha val="40000"/>
                  </a:schemeClr>
                </a:glow>
              </a:effectLst>
            </a:endParaRPr>
          </a:p>
        </p:txBody>
      </p:sp>
      <p:sp>
        <p:nvSpPr>
          <p:cNvPr id="8" name="7 Metin kutusu"/>
          <p:cNvSpPr txBox="1"/>
          <p:nvPr/>
        </p:nvSpPr>
        <p:spPr>
          <a:xfrm>
            <a:off x="2090953" y="3368512"/>
            <a:ext cx="8964488" cy="1846659"/>
          </a:xfrm>
          <a:prstGeom prst="rect">
            <a:avLst/>
          </a:prstGeom>
          <a:noFill/>
        </p:spPr>
        <p:txBody>
          <a:bodyPr wrap="square" rtlCol="0">
            <a:spAutoFit/>
          </a:bodyPr>
          <a:lstStyle/>
          <a:p>
            <a:r>
              <a:rPr lang="tr-TR" sz="2400" dirty="0">
                <a:ln>
                  <a:solidFill>
                    <a:schemeClr val="tx1"/>
                  </a:solidFill>
                </a:ln>
                <a:solidFill>
                  <a:srgbClr val="FF0000"/>
                </a:solidFill>
                <a:effectLst>
                  <a:glow rad="101600">
                    <a:schemeClr val="accent2">
                      <a:satMod val="175000"/>
                      <a:alpha val="40000"/>
                    </a:schemeClr>
                  </a:glow>
                  <a:outerShdw blurRad="50800" dist="38100" dir="10800000" algn="r" rotWithShape="0">
                    <a:prstClr val="black">
                      <a:alpha val="40000"/>
                    </a:prstClr>
                  </a:outerShdw>
                </a:effectLst>
                <a:latin typeface="Times New Roman" pitchFamily="18" charset="0"/>
                <a:cs typeface="Times New Roman" pitchFamily="18" charset="0"/>
              </a:rPr>
              <a:t>Fransa’da sülün 3 farklı dönemde kesime gönderilir;</a:t>
            </a:r>
          </a:p>
          <a:p>
            <a:pPr lvl="0"/>
            <a:r>
              <a:rPr lang="tr-TR" sz="2400" dirty="0">
                <a:ln>
                  <a:solidFill>
                    <a:schemeClr val="tx1"/>
                  </a:solidFill>
                </a:ln>
                <a:solidFill>
                  <a:srgbClr val="FF0000"/>
                </a:solidFill>
                <a:effectLst>
                  <a:glow rad="101600">
                    <a:schemeClr val="accent2">
                      <a:satMod val="175000"/>
                      <a:alpha val="40000"/>
                    </a:schemeClr>
                  </a:glow>
                  <a:outerShdw blurRad="50800" dist="38100" dir="10800000" algn="r" rotWithShape="0">
                    <a:prstClr val="black">
                      <a:alpha val="40000"/>
                    </a:prstClr>
                  </a:outerShdw>
                </a:effectLst>
                <a:latin typeface="Times New Roman" pitchFamily="18" charset="0"/>
                <a:cs typeface="Times New Roman" pitchFamily="18" charset="0"/>
              </a:rPr>
              <a:t>* 6. Haftada 500-600 g canlı ağırlıkta</a:t>
            </a:r>
          </a:p>
          <a:p>
            <a:pPr lvl="0"/>
            <a:r>
              <a:rPr lang="tr-TR" sz="2400" dirty="0">
                <a:ln>
                  <a:solidFill>
                    <a:schemeClr val="tx1"/>
                  </a:solidFill>
                </a:ln>
                <a:solidFill>
                  <a:srgbClr val="FF0000"/>
                </a:solidFill>
                <a:effectLst>
                  <a:glow rad="101600">
                    <a:schemeClr val="accent2">
                      <a:satMod val="175000"/>
                      <a:alpha val="40000"/>
                    </a:schemeClr>
                  </a:glow>
                  <a:outerShdw blurRad="50800" dist="38100" dir="10800000" algn="r" rotWithShape="0">
                    <a:prstClr val="black">
                      <a:alpha val="40000"/>
                    </a:prstClr>
                  </a:outerShdw>
                </a:effectLst>
                <a:latin typeface="Times New Roman" pitchFamily="18" charset="0"/>
                <a:cs typeface="Times New Roman" pitchFamily="18" charset="0"/>
              </a:rPr>
              <a:t>* 11. Ve 13. Haftada 1300 g canlı ağırlıkta</a:t>
            </a:r>
          </a:p>
          <a:p>
            <a:pPr lvl="0"/>
            <a:r>
              <a:rPr lang="tr-TR" sz="2400" dirty="0">
                <a:ln>
                  <a:solidFill>
                    <a:schemeClr val="tx1"/>
                  </a:solidFill>
                </a:ln>
                <a:solidFill>
                  <a:srgbClr val="FF0000"/>
                </a:solidFill>
                <a:effectLst>
                  <a:glow rad="101600">
                    <a:schemeClr val="accent2">
                      <a:satMod val="175000"/>
                      <a:alpha val="40000"/>
                    </a:schemeClr>
                  </a:glow>
                  <a:outerShdw blurRad="50800" dist="38100" dir="10800000" algn="r" rotWithShape="0">
                    <a:prstClr val="black">
                      <a:alpha val="40000"/>
                    </a:prstClr>
                  </a:outerShdw>
                </a:effectLst>
                <a:latin typeface="Times New Roman" pitchFamily="18" charset="0"/>
                <a:cs typeface="Times New Roman" pitchFamily="18" charset="0"/>
              </a:rPr>
              <a:t>* 30. Hafta ve sonrasında çorbalık sülün olarak</a:t>
            </a:r>
          </a:p>
          <a:p>
            <a:endParaRPr lang="tr-TR" dirty="0">
              <a:ln>
                <a:solidFill>
                  <a:schemeClr val="tx1"/>
                </a:solidFill>
              </a:ln>
              <a:solidFill>
                <a:srgbClr val="FF0000"/>
              </a:solidFill>
            </a:endParaRPr>
          </a:p>
        </p:txBody>
      </p:sp>
    </p:spTree>
    <p:extLst>
      <p:ext uri="{BB962C8B-B14F-4D97-AF65-F5344CB8AC3E}">
        <p14:creationId xmlns="" xmlns:p14="http://schemas.microsoft.com/office/powerpoint/2010/main" val="2390829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858291" y="332656"/>
            <a:ext cx="8229600" cy="5763344"/>
          </a:xfrm>
        </p:spPr>
        <p:txBody>
          <a:bodyPr/>
          <a:lstStyle/>
          <a:p>
            <a:pPr marL="0" indent="0" algn="just">
              <a:buNone/>
            </a:pPr>
            <a:r>
              <a:rPr lang="tr-TR" dirty="0" smtClean="0"/>
              <a:t>	</a:t>
            </a:r>
            <a:endParaRPr lang="tr-TR" dirty="0"/>
          </a:p>
        </p:txBody>
      </p:sp>
      <p:pic>
        <p:nvPicPr>
          <p:cNvPr id="6147" name="Picture 3" descr="C:\Users\Ahmet\Desktop\pheasant eggs\DSCF194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930" t="21600" r="7424"/>
          <a:stretch/>
        </p:blipFill>
        <p:spPr bwMode="auto">
          <a:xfrm>
            <a:off x="1004552" y="1"/>
            <a:ext cx="10058400" cy="687569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Dikdörtgen 2"/>
          <p:cNvSpPr/>
          <p:nvPr/>
        </p:nvSpPr>
        <p:spPr>
          <a:xfrm>
            <a:off x="6726716" y="5657671"/>
            <a:ext cx="4336236" cy="1200329"/>
          </a:xfrm>
          <a:prstGeom prst="rect">
            <a:avLst/>
          </a:prstGeom>
        </p:spPr>
        <p:txBody>
          <a:bodyPr wrap="square">
            <a:spAutoFit/>
          </a:bodyPr>
          <a:lstStyle/>
          <a:p>
            <a:pPr algn="just"/>
            <a:r>
              <a:rPr lang="tr-TR" sz="2400" b="1" dirty="0">
                <a:solidFill>
                  <a:schemeClr val="bg1"/>
                </a:solidFill>
                <a:latin typeface="Times New Roman" panose="02020603050405020304" pitchFamily="18" charset="0"/>
                <a:cs typeface="Times New Roman" panose="02020603050405020304" pitchFamily="18" charset="0"/>
              </a:rPr>
              <a:t>Çoğunluğu yeşil ile kahverengi arasında; az bir kısmı da açık krem veya mavi renkte olur. </a:t>
            </a:r>
          </a:p>
        </p:txBody>
      </p:sp>
      <p:sp>
        <p:nvSpPr>
          <p:cNvPr id="4" name="Metin kutusu 3"/>
          <p:cNvSpPr txBox="1"/>
          <p:nvPr/>
        </p:nvSpPr>
        <p:spPr>
          <a:xfrm>
            <a:off x="1004552" y="1"/>
            <a:ext cx="4283968" cy="830997"/>
          </a:xfrm>
          <a:prstGeom prst="rect">
            <a:avLst/>
          </a:prstGeom>
          <a:noFill/>
        </p:spPr>
        <p:txBody>
          <a:bodyPr wrap="square" rtlCol="0">
            <a:spAutoFit/>
          </a:bodyPr>
          <a:lstStyle/>
          <a:p>
            <a:r>
              <a:rPr lang="tr-TR" sz="2400" b="1" dirty="0">
                <a:solidFill>
                  <a:schemeClr val="bg1"/>
                </a:solidFill>
                <a:latin typeface="Times New Roman" panose="02020603050405020304" pitchFamily="18" charset="0"/>
                <a:cs typeface="Times New Roman" panose="02020603050405020304" pitchFamily="18" charset="0"/>
              </a:rPr>
              <a:t>Sülünlerden çeşitli renklerde yumurtalar elde edilebilir</a:t>
            </a:r>
            <a:endParaRPr lang="tr-TR" b="1" dirty="0">
              <a:solidFill>
                <a:schemeClr val="bg1"/>
              </a:solidFill>
            </a:endParaRPr>
          </a:p>
        </p:txBody>
      </p:sp>
      <p:sp>
        <p:nvSpPr>
          <p:cNvPr id="6" name="5 Dikdörtgen"/>
          <p:cNvSpPr/>
          <p:nvPr/>
        </p:nvSpPr>
        <p:spPr>
          <a:xfrm>
            <a:off x="1775520" y="2492897"/>
            <a:ext cx="8892480" cy="1015663"/>
          </a:xfrm>
          <a:prstGeom prst="rect">
            <a:avLst/>
          </a:prstGeom>
        </p:spPr>
        <p:txBody>
          <a:bodyPr wrap="square">
            <a:spAutoFit/>
          </a:bodyPr>
          <a:lstStyle/>
          <a:p>
            <a:pPr algn="ctr"/>
            <a:r>
              <a:rPr lang="tr-TR" sz="6000" dirty="0">
                <a:ln>
                  <a:solidFill>
                    <a:srgbClr val="C00000"/>
                  </a:solidFill>
                </a:ln>
                <a:effectLst>
                  <a:glow rad="228600">
                    <a:schemeClr val="accent2">
                      <a:satMod val="175000"/>
                      <a:alpha val="40000"/>
                    </a:schemeClr>
                  </a:glow>
                </a:effectLst>
                <a:latin typeface="Times New Roman" pitchFamily="18" charset="0"/>
                <a:cs typeface="Times New Roman" pitchFamily="18" charset="0"/>
              </a:rPr>
              <a:t>Üreme Özellikleri</a:t>
            </a:r>
          </a:p>
        </p:txBody>
      </p:sp>
    </p:spTree>
    <p:extLst>
      <p:ext uri="{BB962C8B-B14F-4D97-AF65-F5344CB8AC3E}">
        <p14:creationId xmlns="" xmlns:p14="http://schemas.microsoft.com/office/powerpoint/2010/main" val="1683895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260649"/>
            <a:ext cx="12240683" cy="233362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8683" y="2631902"/>
            <a:ext cx="12192000" cy="4181475"/>
          </a:xfrm>
          <a:prstGeom prst="rect">
            <a:avLst/>
          </a:prstGeom>
          <a:noFill/>
          <a:ln w="9525">
            <a:noFill/>
            <a:miter lim="800000"/>
            <a:headEnd/>
            <a:tailEnd/>
          </a:ln>
        </p:spPr>
      </p:pic>
      <p:sp>
        <p:nvSpPr>
          <p:cNvPr id="4" name="3 Dikdörtgen"/>
          <p:cNvSpPr/>
          <p:nvPr/>
        </p:nvSpPr>
        <p:spPr>
          <a:xfrm>
            <a:off x="239349" y="6093296"/>
            <a:ext cx="11329259"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356468"/>
            <a:ext cx="10515600" cy="5464041"/>
          </a:xfrm>
        </p:spPr>
        <p:txBody>
          <a:bodyPr/>
          <a:lstStyle/>
          <a:p>
            <a:pPr algn="just">
              <a:lnSpc>
                <a:spcPct val="200000"/>
              </a:lnSpc>
              <a:buNone/>
            </a:pPr>
            <a:r>
              <a:rPr lang="tr-TR" dirty="0" smtClean="0"/>
              <a:t>		</a:t>
            </a:r>
          </a:p>
          <a:p>
            <a:pPr algn="just">
              <a:lnSpc>
                <a:spcPct val="200000"/>
              </a:lnSpc>
              <a:buNone/>
            </a:pPr>
            <a:r>
              <a:rPr lang="tr-TR" dirty="0" smtClean="0"/>
              <a:t>		Doğal koşullarda yetiştirilen sülünler 40-45 Haftalık yaşta yumurtlamaya başlar ve üreme periyodu 15-20 hafta kadar sürmektedir. Dişi sülün başına yumurta verimi 40-60 adettir. Sülünlerde ortalama yumurta ağırlığı 32 g ve civciv ağırlığı 21 </a:t>
            </a:r>
            <a:r>
              <a:rPr lang="tr-TR" dirty="0" err="1" smtClean="0"/>
              <a:t>g’dır</a:t>
            </a:r>
            <a:r>
              <a:rPr lang="tr-TR" dirty="0" smtClean="0"/>
              <a:t>. Kuluçka randımanları %60-80 düzeyindedir.</a:t>
            </a:r>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HMET\Desktop\Alternatif Kanatlı Türleri\Kuluçka%20Süreleri.jpg"/>
          <p:cNvPicPr>
            <a:picLocks noChangeAspect="1" noChangeArrowheads="1"/>
          </p:cNvPicPr>
          <p:nvPr/>
        </p:nvPicPr>
        <p:blipFill>
          <a:blip r:embed="rId2" cstate="print"/>
          <a:srcRect/>
          <a:stretch>
            <a:fillRect/>
          </a:stretch>
        </p:blipFill>
        <p:spPr bwMode="auto">
          <a:xfrm>
            <a:off x="1432560" y="-1"/>
            <a:ext cx="9521190" cy="714472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5078" y="-40453"/>
            <a:ext cx="10515600" cy="1325563"/>
          </a:xfrm>
        </p:spPr>
        <p:txBody>
          <a:bodyPr>
            <a:normAutofit/>
          </a:bodyPr>
          <a:lstStyle/>
          <a:p>
            <a:pPr algn="ctr"/>
            <a:r>
              <a:rPr lang="tr-TR" sz="4000" b="1" dirty="0" smtClean="0"/>
              <a:t>KAZ YETİŞTİRİCİLİĞİ</a:t>
            </a:r>
            <a:endParaRPr lang="tr-TR" sz="4000" b="1" dirty="0"/>
          </a:p>
        </p:txBody>
      </p:sp>
      <p:pic>
        <p:nvPicPr>
          <p:cNvPr id="4" name="Picture 6" descr="https://encrypted-tbn2.gstatic.com/images?q=tbn:ANd9GcTGPNlEja4jCA-81-xYuWgrPoA3VMvhDQgKWmgImcICbLWL_VNL"/>
          <p:cNvPicPr>
            <a:picLocks noChangeAspect="1" noChangeArrowheads="1"/>
          </p:cNvPicPr>
          <p:nvPr/>
        </p:nvPicPr>
        <p:blipFill>
          <a:blip r:embed="rId3" cstate="print"/>
          <a:srcRect/>
          <a:stretch>
            <a:fillRect/>
          </a:stretch>
        </p:blipFill>
        <p:spPr bwMode="auto">
          <a:xfrm>
            <a:off x="577056" y="1643800"/>
            <a:ext cx="2435262" cy="2130212"/>
          </a:xfrm>
          <a:prstGeom prst="rect">
            <a:avLst/>
          </a:prstGeom>
          <a:noFill/>
        </p:spPr>
      </p:pic>
      <p:pic>
        <p:nvPicPr>
          <p:cNvPr id="5" name="Picture 8" descr="https://encrypted-tbn2.gstatic.com/images?q=tbn:ANd9GcTMpmnN_K1vsCvhAtDptdc9xZexnk-fzkAR0upPXYXZTVPvvUgQdg"/>
          <p:cNvPicPr>
            <a:picLocks noChangeAspect="1" noChangeArrowheads="1"/>
          </p:cNvPicPr>
          <p:nvPr/>
        </p:nvPicPr>
        <p:blipFill>
          <a:blip r:embed="rId4" cstate="print"/>
          <a:srcRect/>
          <a:stretch>
            <a:fillRect/>
          </a:stretch>
        </p:blipFill>
        <p:spPr bwMode="auto">
          <a:xfrm>
            <a:off x="3012317" y="1614137"/>
            <a:ext cx="2514067" cy="2121244"/>
          </a:xfrm>
          <a:prstGeom prst="rect">
            <a:avLst/>
          </a:prstGeom>
          <a:noFill/>
        </p:spPr>
      </p:pic>
      <p:pic>
        <p:nvPicPr>
          <p:cNvPr id="6" name="Picture 16" descr="https://encrypted-tbn1.gstatic.com/images?q=tbn:ANd9GcRvUz1Q-63Imck5cBH-ge7czvm3oFi5BoHyKkc2dg4hA-WuPMnv"/>
          <p:cNvPicPr>
            <a:picLocks noChangeAspect="1" noChangeArrowheads="1"/>
          </p:cNvPicPr>
          <p:nvPr/>
        </p:nvPicPr>
        <p:blipFill>
          <a:blip r:embed="rId5" cstate="print"/>
          <a:srcRect/>
          <a:stretch>
            <a:fillRect/>
          </a:stretch>
        </p:blipFill>
        <p:spPr bwMode="auto">
          <a:xfrm>
            <a:off x="2935895" y="4679662"/>
            <a:ext cx="2378183" cy="2014340"/>
          </a:xfrm>
          <a:prstGeom prst="rect">
            <a:avLst/>
          </a:prstGeom>
          <a:noFill/>
        </p:spPr>
      </p:pic>
      <p:pic>
        <p:nvPicPr>
          <p:cNvPr id="7" name="Picture 20" descr="https://encrypted-tbn3.gstatic.com/images?q=tbn:ANd9GcRcNtPL2LR6WM3Ox5gTs_33zp3VfVpXiSJdWbvJFzuGqN4kaMczSQ"/>
          <p:cNvPicPr>
            <a:picLocks noChangeAspect="1" noChangeArrowheads="1"/>
          </p:cNvPicPr>
          <p:nvPr/>
        </p:nvPicPr>
        <p:blipFill>
          <a:blip r:embed="rId6" cstate="print"/>
          <a:srcRect/>
          <a:stretch>
            <a:fillRect/>
          </a:stretch>
        </p:blipFill>
        <p:spPr bwMode="auto">
          <a:xfrm>
            <a:off x="5526384" y="1573718"/>
            <a:ext cx="2493050" cy="2139179"/>
          </a:xfrm>
          <a:prstGeom prst="rect">
            <a:avLst/>
          </a:prstGeom>
          <a:noFill/>
        </p:spPr>
      </p:pic>
      <p:pic>
        <p:nvPicPr>
          <p:cNvPr id="8" name="Picture 22" descr="https://encrypted-tbn3.gstatic.com/images?q=tbn:ANd9GcSEzf4Ua7VvSWNhgZLFfpyGbdns6-c-Md0otPIxOeyYWzVQXqP_4w"/>
          <p:cNvPicPr>
            <a:picLocks noChangeAspect="1" noChangeArrowheads="1"/>
          </p:cNvPicPr>
          <p:nvPr/>
        </p:nvPicPr>
        <p:blipFill>
          <a:blip r:embed="rId7" cstate="print"/>
          <a:srcRect/>
          <a:stretch>
            <a:fillRect/>
          </a:stretch>
        </p:blipFill>
        <p:spPr bwMode="auto">
          <a:xfrm>
            <a:off x="5314078" y="4661572"/>
            <a:ext cx="2859934" cy="2050520"/>
          </a:xfrm>
          <a:prstGeom prst="rect">
            <a:avLst/>
          </a:prstGeom>
          <a:noFill/>
        </p:spPr>
      </p:pic>
      <p:pic>
        <p:nvPicPr>
          <p:cNvPr id="9" name="Picture 24" descr="https://encrypted-tbn2.gstatic.com/images?q=tbn:ANd9GcRCBJZYOYp0Z5IZBtEuWZ67-ga9UU451mVf1HYMH6qh5U1_zpXsyw"/>
          <p:cNvPicPr>
            <a:picLocks noChangeAspect="1" noChangeArrowheads="1"/>
          </p:cNvPicPr>
          <p:nvPr/>
        </p:nvPicPr>
        <p:blipFill>
          <a:blip r:embed="rId8" cstate="print"/>
          <a:srcRect/>
          <a:stretch>
            <a:fillRect/>
          </a:stretch>
        </p:blipFill>
        <p:spPr bwMode="auto">
          <a:xfrm>
            <a:off x="8174012" y="4661572"/>
            <a:ext cx="2460624" cy="2050520"/>
          </a:xfrm>
          <a:prstGeom prst="rect">
            <a:avLst/>
          </a:prstGeom>
          <a:noFill/>
        </p:spPr>
      </p:pic>
      <p:pic>
        <p:nvPicPr>
          <p:cNvPr id="10" name="Picture 26" descr="https://encrypted-tbn0.gstatic.com/images?q=tbn:ANd9GcTS92xfOAx7Z_UVM6O_QgTqZG4nrel8AkCOylaOfX1YvXmOvn5q"/>
          <p:cNvPicPr>
            <a:picLocks noChangeAspect="1" noChangeArrowheads="1"/>
          </p:cNvPicPr>
          <p:nvPr/>
        </p:nvPicPr>
        <p:blipFill>
          <a:blip r:embed="rId9" cstate="print"/>
          <a:srcRect/>
          <a:stretch>
            <a:fillRect/>
          </a:stretch>
        </p:blipFill>
        <p:spPr bwMode="auto">
          <a:xfrm>
            <a:off x="643734" y="4684424"/>
            <a:ext cx="2315046" cy="2027668"/>
          </a:xfrm>
          <a:prstGeom prst="rect">
            <a:avLst/>
          </a:prstGeom>
          <a:noFill/>
        </p:spPr>
      </p:pic>
      <p:pic>
        <p:nvPicPr>
          <p:cNvPr id="11" name="Picture 28" descr="https://encrypted-tbn0.gstatic.com/images?q=tbn:ANd9GcREUoxu5wlWnC6GZJnqA7tzfwb9WXb3OXARv5oW_QkmzAyC86udhA"/>
          <p:cNvPicPr>
            <a:picLocks noChangeAspect="1" noChangeArrowheads="1"/>
          </p:cNvPicPr>
          <p:nvPr/>
        </p:nvPicPr>
        <p:blipFill>
          <a:blip r:embed="rId10" cstate="print"/>
          <a:srcRect/>
          <a:stretch>
            <a:fillRect/>
          </a:stretch>
        </p:blipFill>
        <p:spPr bwMode="auto">
          <a:xfrm>
            <a:off x="8019434" y="1568302"/>
            <a:ext cx="2357031" cy="2150010"/>
          </a:xfrm>
          <a:prstGeom prst="rect">
            <a:avLst/>
          </a:prstGeom>
          <a:noFill/>
        </p:spPr>
      </p:pic>
      <p:sp>
        <p:nvSpPr>
          <p:cNvPr id="12" name="18 Metin kutusu"/>
          <p:cNvSpPr txBox="1"/>
          <p:nvPr/>
        </p:nvSpPr>
        <p:spPr>
          <a:xfrm>
            <a:off x="565121" y="1091649"/>
            <a:ext cx="5617682" cy="400110"/>
          </a:xfrm>
          <a:prstGeom prst="rect">
            <a:avLst/>
          </a:prstGeom>
          <a:noFill/>
        </p:spPr>
        <p:txBody>
          <a:bodyPr wrap="square" rtlCol="0">
            <a:spAutoFit/>
          </a:bodyPr>
          <a:lstStyle/>
          <a:p>
            <a:r>
              <a:rPr lang="tr-TR" sz="2000" b="1" dirty="0" err="1">
                <a:latin typeface="Times New Roman" panose="02020603050405020304" pitchFamily="18" charset="0"/>
              </a:rPr>
              <a:t>Anser</a:t>
            </a:r>
            <a:r>
              <a:rPr lang="tr-TR" sz="2000" b="1" dirty="0">
                <a:latin typeface="Times New Roman" panose="02020603050405020304" pitchFamily="18" charset="0"/>
              </a:rPr>
              <a:t> </a:t>
            </a:r>
            <a:r>
              <a:rPr lang="tr-TR" sz="2000" b="1" dirty="0" err="1">
                <a:latin typeface="Times New Roman" panose="02020603050405020304" pitchFamily="18" charset="0"/>
              </a:rPr>
              <a:t>Cygnoides</a:t>
            </a:r>
            <a:r>
              <a:rPr lang="tr-TR" sz="2000" b="1" dirty="0">
                <a:latin typeface="Times New Roman" panose="02020603050405020304" pitchFamily="18" charset="0"/>
              </a:rPr>
              <a:t>- </a:t>
            </a:r>
            <a:r>
              <a:rPr lang="tr-TR" sz="2000" b="1" dirty="0" err="1">
                <a:latin typeface="Times New Roman" panose="02020603050405020304" pitchFamily="18" charset="0"/>
              </a:rPr>
              <a:t>Swan</a:t>
            </a:r>
            <a:r>
              <a:rPr lang="tr-TR" sz="2000" b="1" dirty="0">
                <a:latin typeface="Times New Roman" panose="02020603050405020304" pitchFamily="18" charset="0"/>
              </a:rPr>
              <a:t>- Asya </a:t>
            </a:r>
            <a:r>
              <a:rPr lang="tr-TR" sz="2000" b="1" dirty="0" err="1">
                <a:latin typeface="Times New Roman" panose="02020603050405020304" pitchFamily="18" charset="0"/>
              </a:rPr>
              <a:t>orjinli</a:t>
            </a:r>
            <a:endParaRPr lang="tr-TR" sz="2000" b="1" dirty="0">
              <a:latin typeface="Times New Roman" panose="02020603050405020304" pitchFamily="18" charset="0"/>
            </a:endParaRPr>
          </a:p>
        </p:txBody>
      </p:sp>
      <p:sp>
        <p:nvSpPr>
          <p:cNvPr id="13" name="19 Metin kutusu"/>
          <p:cNvSpPr txBox="1"/>
          <p:nvPr/>
        </p:nvSpPr>
        <p:spPr>
          <a:xfrm>
            <a:off x="565121" y="4113545"/>
            <a:ext cx="4643470" cy="400110"/>
          </a:xfrm>
          <a:prstGeom prst="rect">
            <a:avLst/>
          </a:prstGeom>
          <a:noFill/>
        </p:spPr>
        <p:txBody>
          <a:bodyPr wrap="square" rtlCol="0">
            <a:spAutoFit/>
          </a:bodyPr>
          <a:lstStyle/>
          <a:p>
            <a:r>
              <a:rPr lang="tr-TR" sz="2000" b="1" dirty="0" err="1">
                <a:latin typeface="Times New Roman" panose="02020603050405020304" pitchFamily="18" charset="0"/>
              </a:rPr>
              <a:t>Anser</a:t>
            </a:r>
            <a:r>
              <a:rPr lang="tr-TR" sz="2000" b="1" dirty="0">
                <a:latin typeface="Times New Roman" panose="02020603050405020304" pitchFamily="18" charset="0"/>
              </a:rPr>
              <a:t> </a:t>
            </a:r>
            <a:r>
              <a:rPr lang="tr-TR" sz="2000" b="1" dirty="0" err="1">
                <a:latin typeface="Times New Roman" panose="02020603050405020304" pitchFamily="18" charset="0"/>
              </a:rPr>
              <a:t>Anser</a:t>
            </a:r>
            <a:r>
              <a:rPr lang="tr-TR" sz="2000" b="1" dirty="0">
                <a:latin typeface="Times New Roman" panose="02020603050405020304" pitchFamily="18" charset="0"/>
              </a:rPr>
              <a:t>- </a:t>
            </a:r>
            <a:r>
              <a:rPr lang="tr-TR" sz="2000" b="1" dirty="0" err="1">
                <a:latin typeface="Times New Roman" panose="02020603050405020304" pitchFamily="18" charset="0"/>
              </a:rPr>
              <a:t>Greylag</a:t>
            </a:r>
            <a:r>
              <a:rPr lang="tr-TR" sz="2000" b="1" dirty="0">
                <a:latin typeface="Times New Roman" panose="02020603050405020304" pitchFamily="18" charset="0"/>
              </a:rPr>
              <a:t>- Avrupa </a:t>
            </a:r>
            <a:r>
              <a:rPr lang="tr-TR" sz="2000" b="1" dirty="0" err="1">
                <a:latin typeface="Times New Roman" panose="02020603050405020304" pitchFamily="18" charset="0"/>
              </a:rPr>
              <a:t>Orjinli</a:t>
            </a:r>
            <a:endParaRPr lang="tr-TR" sz="2000" b="1" dirty="0">
              <a:latin typeface="Times New Roman" panose="02020603050405020304" pitchFamily="18" charset="0"/>
            </a:endParaRPr>
          </a:p>
        </p:txBody>
      </p:sp>
    </p:spTree>
    <p:extLst>
      <p:ext uri="{BB962C8B-B14F-4D97-AF65-F5344CB8AC3E}">
        <p14:creationId xmlns="" xmlns:p14="http://schemas.microsoft.com/office/powerpoint/2010/main" val="1691011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5321" y="1349106"/>
            <a:ext cx="10515600" cy="4351338"/>
          </a:xfrm>
        </p:spPr>
        <p:txBody>
          <a:bodyPr/>
          <a:lstStyle/>
          <a:p>
            <a:pPr algn="just">
              <a:lnSpc>
                <a:spcPct val="150000"/>
              </a:lnSpc>
              <a:buNone/>
            </a:pPr>
            <a:r>
              <a:rPr lang="tr-TR" dirty="0" smtClean="0">
                <a:cs typeface="Times New Roman" panose="02020603050405020304" pitchFamily="18" charset="0"/>
              </a:rPr>
              <a:t>		Kazlar çok iyi bir hafızaya sahiptir ve gördükleri insanları, hayvanları ve olayları unutmazlar. </a:t>
            </a:r>
          </a:p>
          <a:p>
            <a:pPr algn="just">
              <a:lnSpc>
                <a:spcPct val="150000"/>
              </a:lnSpc>
              <a:buNone/>
            </a:pPr>
            <a:endParaRPr lang="tr-TR" dirty="0" smtClean="0">
              <a:cs typeface="Times New Roman" panose="02020603050405020304" pitchFamily="18" charset="0"/>
            </a:endParaRPr>
          </a:p>
          <a:p>
            <a:pPr algn="just">
              <a:lnSpc>
                <a:spcPct val="150000"/>
              </a:lnSpc>
              <a:buNone/>
            </a:pPr>
            <a:r>
              <a:rPr lang="tr-TR" dirty="0" smtClean="0">
                <a:cs typeface="Times New Roman" panose="02020603050405020304" pitchFamily="18" charset="0"/>
              </a:rPr>
              <a:t>  		Kazlarda </a:t>
            </a:r>
            <a:r>
              <a:rPr lang="tr-TR" dirty="0" err="1" smtClean="0">
                <a:cs typeface="Times New Roman" panose="02020603050405020304" pitchFamily="18" charset="0"/>
              </a:rPr>
              <a:t>kanibalizm</a:t>
            </a:r>
            <a:r>
              <a:rPr lang="tr-TR" dirty="0" smtClean="0">
                <a:cs typeface="Times New Roman" panose="02020603050405020304" pitchFamily="18" charset="0"/>
              </a:rPr>
              <a:t> ve gagalama normalde görülmez ve diğer hayvanlarla beraber uyum içerisinde yaşayabilirler.</a:t>
            </a:r>
          </a:p>
          <a:p>
            <a:pPr marL="0" indent="0">
              <a:buNone/>
            </a:pPr>
            <a:endParaRPr lang="tr-TR" dirty="0"/>
          </a:p>
        </p:txBody>
      </p:sp>
    </p:spTree>
    <p:extLst>
      <p:ext uri="{BB962C8B-B14F-4D97-AF65-F5344CB8AC3E}">
        <p14:creationId xmlns="" xmlns:p14="http://schemas.microsoft.com/office/powerpoint/2010/main" val="69137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78969" y="9527"/>
            <a:ext cx="11608231" cy="1325563"/>
          </a:xfrm>
        </p:spPr>
        <p:txBody>
          <a:bodyPr>
            <a:normAutofit/>
          </a:bodyPr>
          <a:lstStyle/>
          <a:p>
            <a:pPr algn="ctr"/>
            <a:r>
              <a:rPr lang="tr-TR" sz="2200" dirty="0" smtClean="0">
                <a:latin typeface="Arial" pitchFamily="34" charset="0"/>
                <a:cs typeface="Arial" pitchFamily="34" charset="0"/>
              </a:rPr>
              <a:t>Türkiye’de </a:t>
            </a:r>
            <a:r>
              <a:rPr lang="tr-TR" sz="2200" dirty="0">
                <a:latin typeface="Arial" pitchFamily="34" charset="0"/>
                <a:cs typeface="Arial" pitchFamily="34" charset="0"/>
              </a:rPr>
              <a:t>kaz yetiştiriciliğinin yoğunlaştığı iller ve Türkiye toplam kaz varlığı içindeki payı (%) (TÜİK, 2014</a:t>
            </a:r>
            <a:r>
              <a:rPr lang="tr-TR" dirty="0" smtClean="0"/>
              <a:t>)</a:t>
            </a:r>
            <a:endParaRPr lang="tr-TR" dirty="0"/>
          </a:p>
        </p:txBody>
      </p:sp>
      <p:graphicFrame>
        <p:nvGraphicFramePr>
          <p:cNvPr id="8" name="7 İçerik Yer Tutucusu"/>
          <p:cNvGraphicFramePr>
            <a:graphicFrameLocks noGrp="1"/>
          </p:cNvGraphicFramePr>
          <p:nvPr>
            <p:ph sz="quarter" idx="1"/>
            <p:extLst>
              <p:ext uri="{D42A27DB-BD31-4B8C-83A1-F6EECF244321}">
                <p14:modId xmlns="" xmlns:p14="http://schemas.microsoft.com/office/powerpoint/2010/main" val="2128500375"/>
              </p:ext>
            </p:extLst>
          </p:nvPr>
        </p:nvGraphicFramePr>
        <p:xfrm>
          <a:off x="1" y="1173980"/>
          <a:ext cx="12191998" cy="5753237"/>
        </p:xfrm>
        <a:graphic>
          <a:graphicData uri="http://schemas.openxmlformats.org/drawingml/2006/table">
            <a:tbl>
              <a:tblPr firstRow="1" bandRow="1">
                <a:tableStyleId>{5C22544A-7EE6-4342-B048-85BDC9FD1C3A}</a:tableStyleId>
              </a:tblPr>
              <a:tblGrid>
                <a:gridCol w="1741714"/>
                <a:gridCol w="1741714"/>
                <a:gridCol w="1741714"/>
                <a:gridCol w="1741714"/>
                <a:gridCol w="1741714"/>
                <a:gridCol w="1741714"/>
                <a:gridCol w="1741714"/>
              </a:tblGrid>
              <a:tr h="448207">
                <a:tc rowSpan="2">
                  <a:txBody>
                    <a:bodyPr/>
                    <a:lstStyle/>
                    <a:p>
                      <a:pPr algn="ctr">
                        <a:spcAft>
                          <a:spcPts val="0"/>
                        </a:spcAft>
                      </a:pPr>
                      <a:r>
                        <a:rPr lang="tr-TR" sz="1800" b="1" dirty="0">
                          <a:latin typeface="Times New Roman"/>
                          <a:ea typeface="Times New Roman"/>
                          <a:cs typeface="Times New Roman"/>
                        </a:rPr>
                        <a:t>İller</a:t>
                      </a:r>
                      <a:endParaRPr lang="tr-TR" sz="1800" dirty="0">
                        <a:latin typeface="Times New Roman"/>
                        <a:ea typeface="Times New Roman"/>
                        <a:cs typeface="Times New Roman"/>
                      </a:endParaRPr>
                    </a:p>
                  </a:txBody>
                  <a:tcPr marL="68580" marR="68580" marT="0" marB="0" anchor="ctr"/>
                </a:tc>
                <a:tc gridSpan="2">
                  <a:txBody>
                    <a:bodyPr/>
                    <a:lstStyle/>
                    <a:p>
                      <a:pPr algn="ctr">
                        <a:spcAft>
                          <a:spcPts val="0"/>
                        </a:spcAft>
                      </a:pPr>
                      <a:r>
                        <a:rPr lang="tr-TR" sz="1800" b="1">
                          <a:latin typeface="Times New Roman"/>
                          <a:ea typeface="Times New Roman"/>
                          <a:cs typeface="Times New Roman"/>
                        </a:rPr>
                        <a:t>1991</a:t>
                      </a:r>
                      <a:endParaRPr lang="tr-TR" sz="1800">
                        <a:latin typeface="Times New Roman"/>
                        <a:ea typeface="Times New Roman"/>
                        <a:cs typeface="Times New Roman"/>
                      </a:endParaRPr>
                    </a:p>
                  </a:txBody>
                  <a:tcPr marL="68580" marR="68580" marT="0" marB="0" anchor="ctr"/>
                </a:tc>
                <a:tc hMerge="1">
                  <a:txBody>
                    <a:bodyPr/>
                    <a:lstStyle/>
                    <a:p>
                      <a:endParaRPr lang="tr-TR"/>
                    </a:p>
                  </a:txBody>
                  <a:tcPr/>
                </a:tc>
                <a:tc gridSpan="2">
                  <a:txBody>
                    <a:bodyPr/>
                    <a:lstStyle/>
                    <a:p>
                      <a:pPr algn="ctr">
                        <a:spcAft>
                          <a:spcPts val="0"/>
                        </a:spcAft>
                      </a:pPr>
                      <a:r>
                        <a:rPr lang="tr-TR" sz="1800" b="1">
                          <a:latin typeface="Times New Roman"/>
                          <a:ea typeface="Times New Roman"/>
                          <a:cs typeface="Times New Roman"/>
                        </a:rPr>
                        <a:t>2000</a:t>
                      </a:r>
                      <a:endParaRPr lang="tr-TR" sz="1800">
                        <a:latin typeface="Times New Roman"/>
                        <a:ea typeface="Times New Roman"/>
                        <a:cs typeface="Times New Roman"/>
                      </a:endParaRPr>
                    </a:p>
                  </a:txBody>
                  <a:tcPr marL="68580" marR="68580" marT="0" marB="0" anchor="ctr"/>
                </a:tc>
                <a:tc hMerge="1">
                  <a:txBody>
                    <a:bodyPr/>
                    <a:lstStyle/>
                    <a:p>
                      <a:endParaRPr lang="tr-TR"/>
                    </a:p>
                  </a:txBody>
                  <a:tcPr/>
                </a:tc>
                <a:tc gridSpan="2">
                  <a:txBody>
                    <a:bodyPr/>
                    <a:lstStyle/>
                    <a:p>
                      <a:pPr algn="ctr">
                        <a:spcAft>
                          <a:spcPts val="0"/>
                        </a:spcAft>
                      </a:pPr>
                      <a:r>
                        <a:rPr lang="tr-TR" sz="1800" b="1">
                          <a:latin typeface="Times New Roman"/>
                          <a:ea typeface="Times New Roman"/>
                          <a:cs typeface="Times New Roman"/>
                        </a:rPr>
                        <a:t>2013</a:t>
                      </a:r>
                      <a:endParaRPr lang="tr-TR" sz="1800">
                        <a:latin typeface="Times New Roman"/>
                        <a:ea typeface="Times New Roman"/>
                        <a:cs typeface="Times New Roman"/>
                      </a:endParaRPr>
                    </a:p>
                  </a:txBody>
                  <a:tcPr marL="68580" marR="68580" marT="0" marB="0" anchor="ctr"/>
                </a:tc>
                <a:tc hMerge="1">
                  <a:txBody>
                    <a:bodyPr/>
                    <a:lstStyle/>
                    <a:p>
                      <a:endParaRPr lang="tr-TR"/>
                    </a:p>
                  </a:txBody>
                  <a:tcPr/>
                </a:tc>
              </a:tr>
              <a:tr h="753746">
                <a:tc vMerge="1">
                  <a:txBody>
                    <a:bodyPr/>
                    <a:lstStyle/>
                    <a:p>
                      <a:endParaRPr lang="tr-TR"/>
                    </a:p>
                  </a:txBody>
                  <a:tcPr/>
                </a:tc>
                <a:tc>
                  <a:txBody>
                    <a:bodyPr/>
                    <a:lstStyle/>
                    <a:p>
                      <a:pPr algn="ctr">
                        <a:spcAft>
                          <a:spcPts val="0"/>
                        </a:spcAft>
                      </a:pPr>
                      <a:r>
                        <a:rPr lang="tr-TR" sz="1800" b="1">
                          <a:latin typeface="Times New Roman"/>
                          <a:ea typeface="Times New Roman"/>
                          <a:cs typeface="Times New Roman"/>
                        </a:rPr>
                        <a:t>Kaz varlığı (adet)</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b="1">
                          <a:latin typeface="Times New Roman"/>
                          <a:ea typeface="Times New Roman"/>
                          <a:cs typeface="Times New Roman"/>
                        </a:rPr>
                        <a:t>Kaz varlığı içindeki payı (%)*</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b="1">
                          <a:latin typeface="Times New Roman"/>
                          <a:ea typeface="Times New Roman"/>
                          <a:cs typeface="Times New Roman"/>
                        </a:rPr>
                        <a:t>Kaz varlığı (adet)</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b="1">
                          <a:latin typeface="Times New Roman"/>
                          <a:ea typeface="Times New Roman"/>
                          <a:cs typeface="Times New Roman"/>
                        </a:rPr>
                        <a:t>Kaz varlığı içindeki payı (%)*</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b="1">
                          <a:latin typeface="Times New Roman"/>
                          <a:ea typeface="Times New Roman"/>
                          <a:cs typeface="Times New Roman"/>
                        </a:rPr>
                        <a:t>Kaz varlığı (adet)</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b="1">
                          <a:latin typeface="Times New Roman"/>
                          <a:ea typeface="Times New Roman"/>
                          <a:cs typeface="Times New Roman"/>
                        </a:rPr>
                        <a:t>Kaz varlığı içindeki payı (%)*</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Ardahan</a:t>
                      </a:r>
                    </a:p>
                  </a:txBody>
                  <a:tcPr marL="68580" marR="68580" marT="0" marB="0" anchor="ctr"/>
                </a:tc>
                <a:tc>
                  <a:txBody>
                    <a:bodyPr/>
                    <a:lstStyle/>
                    <a:p>
                      <a:pPr algn="ctr">
                        <a:spcAft>
                          <a:spcPts val="0"/>
                        </a:spcAft>
                      </a:pPr>
                      <a:r>
                        <a:rPr lang="tr-TR" sz="1800" dirty="0">
                          <a:latin typeface="Times New Roman"/>
                          <a:ea typeface="Times New Roman"/>
                          <a:cs typeface="Times New Roman"/>
                        </a:rPr>
                        <a:t>-</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97 680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6,53</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125 141</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16,57</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Kars</a:t>
                      </a:r>
                    </a:p>
                  </a:txBody>
                  <a:tcPr marL="68580" marR="68580" marT="0" marB="0" anchor="ctr"/>
                </a:tc>
                <a:tc>
                  <a:txBody>
                    <a:bodyPr/>
                    <a:lstStyle/>
                    <a:p>
                      <a:pPr algn="ctr">
                        <a:spcAft>
                          <a:spcPts val="0"/>
                        </a:spcAft>
                      </a:pPr>
                      <a:r>
                        <a:rPr lang="tr-TR" sz="1800">
                          <a:latin typeface="Times New Roman"/>
                          <a:ea typeface="Times New Roman"/>
                          <a:cs typeface="Times New Roman"/>
                        </a:rPr>
                        <a:t>374 877</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23,43</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110 350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7,37</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116 480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15,42</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Muş</a:t>
                      </a:r>
                    </a:p>
                  </a:txBody>
                  <a:tcPr marL="68580" marR="68580" marT="0" marB="0" anchor="ctr"/>
                </a:tc>
                <a:tc>
                  <a:txBody>
                    <a:bodyPr/>
                    <a:lstStyle/>
                    <a:p>
                      <a:pPr algn="ctr">
                        <a:spcAft>
                          <a:spcPts val="0"/>
                        </a:spcAft>
                      </a:pPr>
                      <a:r>
                        <a:rPr lang="tr-TR" sz="1800">
                          <a:latin typeface="Times New Roman"/>
                          <a:ea typeface="Times New Roman"/>
                          <a:cs typeface="Times New Roman"/>
                        </a:rPr>
                        <a:t>65 250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4,08</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172 000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11,49</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93 826</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12,42</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Ağrı</a:t>
                      </a:r>
                    </a:p>
                  </a:txBody>
                  <a:tcPr marL="68580" marR="68580" marT="0" marB="0" anchor="ctr"/>
                </a:tc>
                <a:tc>
                  <a:txBody>
                    <a:bodyPr/>
                    <a:lstStyle/>
                    <a:p>
                      <a:pPr algn="ctr">
                        <a:spcAft>
                          <a:spcPts val="0"/>
                        </a:spcAft>
                      </a:pPr>
                      <a:r>
                        <a:rPr lang="tr-TR" sz="1800" dirty="0">
                          <a:latin typeface="Times New Roman"/>
                          <a:ea typeface="Times New Roman"/>
                          <a:cs typeface="Times New Roman"/>
                        </a:rPr>
                        <a:t>49 765</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3,11</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44 600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2,98</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dirty="0">
                          <a:latin typeface="Times New Roman"/>
                          <a:ea typeface="Times New Roman"/>
                          <a:cs typeface="Times New Roman"/>
                        </a:rPr>
                        <a:t>31 460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4,17</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Batman</a:t>
                      </a:r>
                    </a:p>
                  </a:txBody>
                  <a:tcPr marL="68580" marR="68580" marT="0" marB="0" anchor="ctr"/>
                </a:tc>
                <a:tc>
                  <a:txBody>
                    <a:bodyPr/>
                    <a:lstStyle/>
                    <a:p>
                      <a:pPr algn="ctr">
                        <a:spcAft>
                          <a:spcPts val="0"/>
                        </a:spcAft>
                      </a:pPr>
                      <a:r>
                        <a:rPr lang="tr-TR" sz="1800">
                          <a:latin typeface="Times New Roman"/>
                          <a:ea typeface="Times New Roman"/>
                          <a:cs typeface="Times New Roman"/>
                        </a:rPr>
                        <a:t>17 629</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1,10</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6 350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0,42</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31 150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4,12</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Afyon</a:t>
                      </a:r>
                    </a:p>
                  </a:txBody>
                  <a:tcPr marL="68580" marR="68580" marT="0" marB="0" anchor="ctr"/>
                </a:tc>
                <a:tc>
                  <a:txBody>
                    <a:bodyPr/>
                    <a:lstStyle/>
                    <a:p>
                      <a:pPr algn="ctr">
                        <a:spcAft>
                          <a:spcPts val="0"/>
                        </a:spcAft>
                      </a:pPr>
                      <a:r>
                        <a:rPr lang="tr-TR" sz="1800">
                          <a:latin typeface="Times New Roman"/>
                          <a:ea typeface="Times New Roman"/>
                          <a:cs typeface="Times New Roman"/>
                        </a:rPr>
                        <a:t>36 092</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2,26</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36 420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2,43</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30 944</a:t>
                      </a:r>
                    </a:p>
                  </a:txBody>
                  <a:tcPr marL="68580" marR="68580" marT="0" marB="0" anchor="ctr"/>
                </a:tc>
                <a:tc>
                  <a:txBody>
                    <a:bodyPr/>
                    <a:lstStyle/>
                    <a:p>
                      <a:pPr algn="ctr">
                        <a:spcAft>
                          <a:spcPts val="0"/>
                        </a:spcAft>
                      </a:pPr>
                      <a:r>
                        <a:rPr lang="tr-TR" sz="1800" dirty="0">
                          <a:solidFill>
                            <a:srgbClr val="000000"/>
                          </a:solidFill>
                          <a:latin typeface="Times New Roman"/>
                          <a:ea typeface="Times New Roman"/>
                          <a:cs typeface="Times New Roman"/>
                        </a:rPr>
                        <a:t>4,10</a:t>
                      </a:r>
                      <a:endParaRPr lang="tr-TR" sz="1800" dirty="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Samsun</a:t>
                      </a:r>
                    </a:p>
                  </a:txBody>
                  <a:tcPr marL="68580" marR="68580" marT="0" marB="0" anchor="ctr"/>
                </a:tc>
                <a:tc>
                  <a:txBody>
                    <a:bodyPr/>
                    <a:lstStyle/>
                    <a:p>
                      <a:pPr algn="ctr">
                        <a:spcAft>
                          <a:spcPts val="0"/>
                        </a:spcAft>
                      </a:pPr>
                      <a:r>
                        <a:rPr lang="tr-TR" sz="1800">
                          <a:latin typeface="Times New Roman"/>
                          <a:ea typeface="Times New Roman"/>
                          <a:cs typeface="Times New Roman"/>
                        </a:rPr>
                        <a:t>64 357</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4,02</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62 880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4,20</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25 543</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3,38</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Kütahya</a:t>
                      </a:r>
                    </a:p>
                  </a:txBody>
                  <a:tcPr marL="68580" marR="68580" marT="0" marB="0" anchor="ctr"/>
                </a:tc>
                <a:tc>
                  <a:txBody>
                    <a:bodyPr/>
                    <a:lstStyle/>
                    <a:p>
                      <a:pPr algn="ctr">
                        <a:spcAft>
                          <a:spcPts val="0"/>
                        </a:spcAft>
                      </a:pPr>
                      <a:r>
                        <a:rPr lang="tr-TR" sz="1800">
                          <a:latin typeface="Times New Roman"/>
                          <a:ea typeface="Times New Roman"/>
                          <a:cs typeface="Times New Roman"/>
                        </a:rPr>
                        <a:t>29 482</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1,84</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42 600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2,85</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23 940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3,17</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Yozgat</a:t>
                      </a:r>
                    </a:p>
                  </a:txBody>
                  <a:tcPr marL="68580" marR="68580" marT="0" marB="0" anchor="ctr"/>
                </a:tc>
                <a:tc>
                  <a:txBody>
                    <a:bodyPr/>
                    <a:lstStyle/>
                    <a:p>
                      <a:pPr algn="ctr">
                        <a:spcAft>
                          <a:spcPts val="0"/>
                        </a:spcAft>
                      </a:pPr>
                      <a:r>
                        <a:rPr lang="tr-TR" sz="1800">
                          <a:latin typeface="Times New Roman"/>
                          <a:ea typeface="Times New Roman"/>
                          <a:cs typeface="Times New Roman"/>
                        </a:rPr>
                        <a:t>89 950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5,62</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87 400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5,84</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21 169</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2,80</a:t>
                      </a:r>
                      <a:endParaRPr lang="tr-TR" sz="1800">
                        <a:latin typeface="Times New Roman"/>
                        <a:ea typeface="Times New Roman"/>
                        <a:cs typeface="Times New Roman"/>
                      </a:endParaRPr>
                    </a:p>
                  </a:txBody>
                  <a:tcPr marL="68580" marR="68580" marT="0" marB="0" anchor="ctr"/>
                </a:tc>
              </a:tr>
              <a:tr h="448207">
                <a:tc>
                  <a:txBody>
                    <a:bodyPr/>
                    <a:lstStyle/>
                    <a:p>
                      <a:pPr algn="ctr">
                        <a:spcAft>
                          <a:spcPts val="0"/>
                        </a:spcAft>
                      </a:pPr>
                      <a:r>
                        <a:rPr lang="tr-TR" sz="1800" b="1" dirty="0">
                          <a:solidFill>
                            <a:schemeClr val="tx1"/>
                          </a:solidFill>
                          <a:latin typeface="Times New Roman"/>
                          <a:ea typeface="Times New Roman"/>
                          <a:cs typeface="Times New Roman"/>
                        </a:rPr>
                        <a:t>Diyarbakır</a:t>
                      </a:r>
                    </a:p>
                  </a:txBody>
                  <a:tcPr marL="68580" marR="68580" marT="0" marB="0" anchor="ctr"/>
                </a:tc>
                <a:tc>
                  <a:txBody>
                    <a:bodyPr/>
                    <a:lstStyle/>
                    <a:p>
                      <a:pPr algn="ctr">
                        <a:spcAft>
                          <a:spcPts val="0"/>
                        </a:spcAft>
                      </a:pPr>
                      <a:r>
                        <a:rPr lang="tr-TR" sz="1800" dirty="0">
                          <a:latin typeface="Times New Roman"/>
                          <a:ea typeface="Times New Roman"/>
                          <a:cs typeface="Times New Roman"/>
                        </a:rPr>
                        <a:t>48 550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3,03</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50 420</a:t>
                      </a:r>
                    </a:p>
                  </a:txBody>
                  <a:tcPr marL="68580" marR="68580" marT="0" marB="0" anchor="ctr"/>
                </a:tc>
                <a:tc>
                  <a:txBody>
                    <a:bodyPr/>
                    <a:lstStyle/>
                    <a:p>
                      <a:pPr algn="ctr">
                        <a:spcAft>
                          <a:spcPts val="0"/>
                        </a:spcAft>
                      </a:pPr>
                      <a:r>
                        <a:rPr lang="tr-TR" sz="1800">
                          <a:solidFill>
                            <a:srgbClr val="000000"/>
                          </a:solidFill>
                          <a:latin typeface="Times New Roman"/>
                          <a:ea typeface="Times New Roman"/>
                          <a:cs typeface="Times New Roman"/>
                        </a:rPr>
                        <a:t>3,37</a:t>
                      </a:r>
                      <a:endParaRPr lang="tr-TR" sz="1800">
                        <a:latin typeface="Times New Roman"/>
                        <a:ea typeface="Times New Roman"/>
                        <a:cs typeface="Times New Roman"/>
                      </a:endParaRPr>
                    </a:p>
                  </a:txBody>
                  <a:tcPr marL="68580" marR="68580" marT="0" marB="0" anchor="ctr"/>
                </a:tc>
                <a:tc>
                  <a:txBody>
                    <a:bodyPr/>
                    <a:lstStyle/>
                    <a:p>
                      <a:pPr algn="ctr">
                        <a:spcAft>
                          <a:spcPts val="0"/>
                        </a:spcAft>
                      </a:pPr>
                      <a:r>
                        <a:rPr lang="tr-TR" sz="1800">
                          <a:latin typeface="Times New Roman"/>
                          <a:ea typeface="Times New Roman"/>
                          <a:cs typeface="Times New Roman"/>
                        </a:rPr>
                        <a:t>15 350</a:t>
                      </a:r>
                    </a:p>
                  </a:txBody>
                  <a:tcPr marL="68580" marR="68580" marT="0" marB="0" anchor="ctr"/>
                </a:tc>
                <a:tc>
                  <a:txBody>
                    <a:bodyPr/>
                    <a:lstStyle/>
                    <a:p>
                      <a:pPr algn="ctr">
                        <a:spcAft>
                          <a:spcPts val="0"/>
                        </a:spcAft>
                      </a:pPr>
                      <a:r>
                        <a:rPr lang="tr-TR" sz="1800" dirty="0">
                          <a:solidFill>
                            <a:srgbClr val="000000"/>
                          </a:solidFill>
                          <a:latin typeface="Times New Roman"/>
                          <a:ea typeface="Times New Roman"/>
                          <a:cs typeface="Times New Roman"/>
                        </a:rPr>
                        <a:t>2,03</a:t>
                      </a:r>
                      <a:endParaRPr lang="tr-TR" sz="1800" dirty="0">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3958311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7896" y="38462"/>
            <a:ext cx="10515600" cy="1325563"/>
          </a:xfrm>
        </p:spPr>
        <p:txBody>
          <a:bodyPr/>
          <a:lstStyle/>
          <a:p>
            <a:r>
              <a:rPr lang="tr-TR" dirty="0" smtClean="0"/>
              <a:t>Kaz Irkları</a:t>
            </a:r>
            <a:endParaRPr lang="tr-TR" dirty="0"/>
          </a:p>
        </p:txBody>
      </p:sp>
      <p:sp>
        <p:nvSpPr>
          <p:cNvPr id="4" name="2 İçerik Yer Tutucusu"/>
          <p:cNvSpPr>
            <a:spLocks noGrp="1"/>
          </p:cNvSpPr>
          <p:nvPr>
            <p:ph sz="quarter" idx="1"/>
          </p:nvPr>
        </p:nvSpPr>
        <p:spPr>
          <a:xfrm>
            <a:off x="621228" y="1190207"/>
            <a:ext cx="10515600" cy="4351338"/>
          </a:xfrm>
        </p:spPr>
        <p:txBody>
          <a:bodyPr>
            <a:normAutofit/>
          </a:bodyPr>
          <a:lstStyle/>
          <a:p>
            <a:pPr>
              <a:buNone/>
            </a:pPr>
            <a:r>
              <a:rPr lang="tr-TR" sz="1800" b="1" dirty="0" smtClean="0">
                <a:cs typeface="Times New Roman" pitchFamily="18" charset="0"/>
              </a:rPr>
              <a:t>	</a:t>
            </a:r>
            <a:r>
              <a:rPr lang="tr-TR" sz="1800" b="1" dirty="0" err="1" smtClean="0">
                <a:cs typeface="Times New Roman" pitchFamily="18" charset="0"/>
              </a:rPr>
              <a:t>Toulouse</a:t>
            </a:r>
            <a:endParaRPr lang="tr-TR" sz="1800" dirty="0">
              <a:cs typeface="Times New Roman" pitchFamily="18" charset="0"/>
            </a:endParaRPr>
          </a:p>
          <a:p>
            <a:pPr algn="just">
              <a:lnSpc>
                <a:spcPct val="150000"/>
              </a:lnSpc>
              <a:buNone/>
            </a:pPr>
            <a:r>
              <a:rPr lang="tr-TR" sz="1800" dirty="0">
                <a:cs typeface="Times New Roman" pitchFamily="18" charset="0"/>
              </a:rPr>
              <a:t>     </a:t>
            </a:r>
            <a:r>
              <a:rPr lang="tr-TR" sz="1800" dirty="0" err="1">
                <a:cs typeface="Times New Roman" pitchFamily="18" charset="0"/>
              </a:rPr>
              <a:t>Toulouse</a:t>
            </a:r>
            <a:r>
              <a:rPr lang="tr-TR" sz="1800" dirty="0">
                <a:cs typeface="Times New Roman" pitchFamily="18" charset="0"/>
              </a:rPr>
              <a:t> kaz ırkı Fransa’dan orijin alan ağır cüsseli kaz ırklarından biridir. </a:t>
            </a:r>
            <a:r>
              <a:rPr lang="tr-TR" sz="1800" dirty="0" err="1">
                <a:cs typeface="Times New Roman" pitchFamily="18" charset="0"/>
              </a:rPr>
              <a:t>Toulouse</a:t>
            </a:r>
            <a:r>
              <a:rPr lang="tr-TR" sz="1800" dirty="0">
                <a:cs typeface="Times New Roman" pitchFamily="18" charset="0"/>
              </a:rPr>
              <a:t> kaz ırkının yumurta verimi orta düzeydedir. Bir yumurtlama sezonunda yaklaşık 35-50 yumurta verirler. Yumurta veriminin yanı sıra güzelliği ve eti için yetiştirilen bir ırktır</a:t>
            </a:r>
            <a:r>
              <a:rPr lang="tr-TR" sz="2000" dirty="0">
                <a:cs typeface="Times New Roman" pitchFamily="18" charset="0"/>
              </a:rPr>
              <a:t>.</a:t>
            </a:r>
          </a:p>
          <a:p>
            <a:pPr algn="just">
              <a:lnSpc>
                <a:spcPct val="150000"/>
              </a:lnSpc>
              <a:buNone/>
            </a:pPr>
            <a:endParaRPr lang="tr-TR" sz="2000" dirty="0">
              <a:cs typeface="Times New Roman" pitchFamily="18" charset="0"/>
            </a:endParaRPr>
          </a:p>
        </p:txBody>
      </p:sp>
      <p:pic>
        <p:nvPicPr>
          <p:cNvPr id="36868" name="Picture 4" descr="toulouse kazı ile ilgili görsel sonucu">
            <a:hlinkClick r:id="rId2"/>
          </p:cNvPr>
          <p:cNvPicPr>
            <a:picLocks noChangeAspect="1" noChangeArrowheads="1"/>
          </p:cNvPicPr>
          <p:nvPr/>
        </p:nvPicPr>
        <p:blipFill>
          <a:blip r:embed="rId3" cstate="print"/>
          <a:srcRect/>
          <a:stretch>
            <a:fillRect/>
          </a:stretch>
        </p:blipFill>
        <p:spPr bwMode="auto">
          <a:xfrm>
            <a:off x="6424646" y="2588222"/>
            <a:ext cx="4243307" cy="4243307"/>
          </a:xfrm>
          <a:prstGeom prst="rect">
            <a:avLst/>
          </a:prstGeom>
          <a:noFill/>
        </p:spPr>
      </p:pic>
      <p:pic>
        <p:nvPicPr>
          <p:cNvPr id="36870" name="Picture 6" descr="toulouse kazı ile ilgili görsel sonucu">
            <a:hlinkClick r:id="rId4"/>
          </p:cNvPr>
          <p:cNvPicPr>
            <a:picLocks noChangeAspect="1" noChangeArrowheads="1"/>
          </p:cNvPicPr>
          <p:nvPr/>
        </p:nvPicPr>
        <p:blipFill>
          <a:blip r:embed="rId5" cstate="print"/>
          <a:srcRect/>
          <a:stretch>
            <a:fillRect/>
          </a:stretch>
        </p:blipFill>
        <p:spPr bwMode="auto">
          <a:xfrm>
            <a:off x="185976" y="3189234"/>
            <a:ext cx="6096000" cy="3429001"/>
          </a:xfrm>
          <a:prstGeom prst="rect">
            <a:avLst/>
          </a:prstGeom>
          <a:noFill/>
        </p:spPr>
      </p:pic>
    </p:spTree>
    <p:extLst>
      <p:ext uri="{BB962C8B-B14F-4D97-AF65-F5344CB8AC3E}">
        <p14:creationId xmlns="" xmlns:p14="http://schemas.microsoft.com/office/powerpoint/2010/main" val="3731614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1146</Words>
  <Application>Microsoft Office PowerPoint</Application>
  <PresentationFormat>Özel</PresentationFormat>
  <Paragraphs>279</Paragraphs>
  <Slides>40</Slides>
  <Notes>5</Notes>
  <HiddenSlides>0</HiddenSlides>
  <MMClips>0</MMClips>
  <ScaleCrop>false</ScaleCrop>
  <HeadingPairs>
    <vt:vector size="4" baseType="variant">
      <vt:variant>
        <vt:lpstr>Tema</vt:lpstr>
      </vt:variant>
      <vt:variant>
        <vt:i4>1</vt:i4>
      </vt:variant>
      <vt:variant>
        <vt:lpstr>Slayt Başlıkları</vt:lpstr>
      </vt:variant>
      <vt:variant>
        <vt:i4>40</vt:i4>
      </vt:variant>
    </vt:vector>
  </HeadingPairs>
  <TitlesOfParts>
    <vt:vector size="41" baseType="lpstr">
      <vt:lpstr>Office Teması</vt:lpstr>
      <vt:lpstr>Alternatif Kanatlı Türlerinin Genel Verim Özellikleri</vt:lpstr>
      <vt:lpstr>Slayt 2</vt:lpstr>
      <vt:lpstr>Slayt 3</vt:lpstr>
      <vt:lpstr>Slayt 4</vt:lpstr>
      <vt:lpstr>Slayt 5</vt:lpstr>
      <vt:lpstr>KAZ YETİŞTİRİCİLİĞİ</vt:lpstr>
      <vt:lpstr>Slayt 7</vt:lpstr>
      <vt:lpstr>Türkiye’de kaz yetiştiriciliğinin yoğunlaştığı iller ve Türkiye toplam kaz varlığı içindeki payı (%) (TÜİK, 2014)</vt:lpstr>
      <vt:lpstr>Kaz Irkları</vt:lpstr>
      <vt:lpstr>Slayt 10</vt:lpstr>
      <vt:lpstr>Slayt 11</vt:lpstr>
      <vt:lpstr>Slayt 12</vt:lpstr>
      <vt:lpstr>Slayt 13</vt:lpstr>
      <vt:lpstr>Slayt 14</vt:lpstr>
      <vt:lpstr>Slayt 15</vt:lpstr>
      <vt:lpstr>Slayt 16</vt:lpstr>
      <vt:lpstr>Slayt 17</vt:lpstr>
      <vt:lpstr>Yetiştirme Koşulları </vt:lpstr>
      <vt:lpstr>Slayt 19</vt:lpstr>
      <vt:lpstr>Yağlı Karaciğer</vt:lpstr>
      <vt:lpstr>Slayt 21</vt:lpstr>
      <vt:lpstr>Slayt 22</vt:lpstr>
      <vt:lpstr>Ördek Yetiştiriciliği</vt:lpstr>
      <vt:lpstr>Slayt 24</vt:lpstr>
      <vt:lpstr>Slayt 25</vt:lpstr>
      <vt:lpstr>Slayt 26</vt:lpstr>
      <vt:lpstr>Slayt 27</vt:lpstr>
      <vt:lpstr>Slayt 28</vt:lpstr>
      <vt:lpstr>Slayt 29</vt:lpstr>
      <vt:lpstr>Slayt 30</vt:lpstr>
      <vt:lpstr>Slayt 31</vt:lpstr>
      <vt:lpstr>Sülün Yetiştiriciliği</vt:lpstr>
      <vt:lpstr>  </vt:lpstr>
      <vt:lpstr>Slayt 34</vt:lpstr>
      <vt:lpstr>Sülün Yetiştirme İlkeleri</vt:lpstr>
      <vt:lpstr>Yemlik ve suluk gereksinimi; Büyütme döneminde her 100 civciv için 4 m yemlik, 2 m uzunluğunda suluk gereklidir. Büyütme döneminde sülün yavruları genellikle tüketilen her 1 kg yeme karşılık 2.5-3 kg su tüketirler.  </vt:lpstr>
      <vt:lpstr>Slayt 37</vt:lpstr>
      <vt:lpstr>Slayt 38</vt:lpstr>
      <vt:lpstr>Slayt 39</vt:lpstr>
      <vt:lpstr>Slayt 40</vt:lpstr>
    </vt:vector>
  </TitlesOfParts>
  <Company>SilentAll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Alternatif Kanatlı Türlerinin Genel Verim Özellikleri</dc:title>
  <dc:creator>AHMET</dc:creator>
  <cp:lastModifiedBy>Samsung</cp:lastModifiedBy>
  <cp:revision>77</cp:revision>
  <dcterms:created xsi:type="dcterms:W3CDTF">2016-05-15T18:05:46Z</dcterms:created>
  <dcterms:modified xsi:type="dcterms:W3CDTF">2018-01-05T07:44:35Z</dcterms:modified>
</cp:coreProperties>
</file>