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60" r:id="rId3"/>
    <p:sldId id="261" r:id="rId4"/>
    <p:sldId id="262" r:id="rId5"/>
    <p:sldId id="264" r:id="rId6"/>
    <p:sldId id="266" r:id="rId7"/>
    <p:sldId id="268" r:id="rId8"/>
    <p:sldId id="267" r:id="rId9"/>
    <p:sldId id="269" r:id="rId10"/>
    <p:sldId id="270" r:id="rId11"/>
    <p:sldId id="271" r:id="rId12"/>
    <p:sldId id="272" r:id="rId13"/>
    <p:sldId id="273" r:id="rId14"/>
    <p:sldId id="274" r:id="rId15"/>
    <p:sldId id="275" r:id="rId16"/>
    <p:sldId id="276" r:id="rId17"/>
    <p:sldId id="277" r:id="rId18"/>
    <p:sldId id="278" r:id="rId19"/>
    <p:sldId id="279" r:id="rId20"/>
    <p:sldId id="280" r:id="rId21"/>
    <p:sldId id="281" r:id="rId22"/>
    <p:sldId id="283" r:id="rId23"/>
    <p:sldId id="284" r:id="rId24"/>
    <p:sldId id="282" r:id="rId25"/>
    <p:sldId id="285" r:id="rId26"/>
    <p:sldId id="258" r:id="rId2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783" autoAdjust="0"/>
  </p:normalViewPr>
  <p:slideViewPr>
    <p:cSldViewPr>
      <p:cViewPr varScale="1">
        <p:scale>
          <a:sx n="66" d="100"/>
          <a:sy n="66" d="100"/>
        </p:scale>
        <p:origin x="468"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4722192-B1C9-442B-94B0-D53D0D8E2B23}" type="datetimeFigureOut">
              <a:rPr lang="tr-TR" smtClean="0"/>
              <a:pPr/>
              <a:t>5.3.2018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B47A88C-7503-4C92-9EF1-46CCC284A1AD}" type="slidenum">
              <a:rPr lang="tr-TR" smtClean="0"/>
              <a:pPr/>
              <a:t>‹#›</a:t>
            </a:fld>
            <a:endParaRPr lang="tr-TR"/>
          </a:p>
        </p:txBody>
      </p:sp>
    </p:spTree>
    <p:extLst>
      <p:ext uri="{BB962C8B-B14F-4D97-AF65-F5344CB8AC3E}">
        <p14:creationId xmlns:p14="http://schemas.microsoft.com/office/powerpoint/2010/main" val="32624570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3B47A88C-7503-4C92-9EF1-46CCC284A1AD}" type="slidenum">
              <a:rPr lang="tr-TR" smtClean="0"/>
              <a:pPr/>
              <a:t>20</a:t>
            </a:fld>
            <a:endParaRPr lang="tr-TR"/>
          </a:p>
        </p:txBody>
      </p:sp>
    </p:spTree>
    <p:extLst>
      <p:ext uri="{BB962C8B-B14F-4D97-AF65-F5344CB8AC3E}">
        <p14:creationId xmlns:p14="http://schemas.microsoft.com/office/powerpoint/2010/main" val="3034458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489A98EB-685A-4A09-9E21-780DDC89A821}" type="datetimeFigureOut">
              <a:rPr lang="tr-TR" smtClean="0"/>
              <a:pPr/>
              <a:t>5.3.2018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AE563D8-4FAA-4E94-B89A-A8B2713E1781}" type="slidenum">
              <a:rPr lang="tr-TR" smtClean="0"/>
              <a:pPr/>
              <a:t>‹#›</a:t>
            </a:fld>
            <a:endParaRPr lang="tr-TR"/>
          </a:p>
        </p:txBody>
      </p:sp>
    </p:spTree>
  </p:cSld>
  <p:clrMapOvr>
    <a:masterClrMapping/>
  </p:clrMapOvr>
  <p:transition spd="slow">
    <p:diamon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489A98EB-685A-4A09-9E21-780DDC89A821}" type="datetimeFigureOut">
              <a:rPr lang="tr-TR" smtClean="0"/>
              <a:pPr/>
              <a:t>5.3.2018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AE563D8-4FAA-4E94-B89A-A8B2713E1781}" type="slidenum">
              <a:rPr lang="tr-TR" smtClean="0"/>
              <a:pPr/>
              <a:t>‹#›</a:t>
            </a:fld>
            <a:endParaRPr lang="tr-TR"/>
          </a:p>
        </p:txBody>
      </p:sp>
    </p:spTree>
  </p:cSld>
  <p:clrMapOvr>
    <a:masterClrMapping/>
  </p:clrMapOvr>
  <p:transition spd="slow">
    <p:diamon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489A98EB-685A-4A09-9E21-780DDC89A821}" type="datetimeFigureOut">
              <a:rPr lang="tr-TR" smtClean="0"/>
              <a:pPr/>
              <a:t>5.3.2018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AE563D8-4FAA-4E94-B89A-A8B2713E1781}" type="slidenum">
              <a:rPr lang="tr-TR" smtClean="0"/>
              <a:pPr/>
              <a:t>‹#›</a:t>
            </a:fld>
            <a:endParaRPr lang="tr-TR"/>
          </a:p>
        </p:txBody>
      </p:sp>
    </p:spTree>
  </p:cSld>
  <p:clrMapOvr>
    <a:masterClrMapping/>
  </p:clrMapOvr>
  <p:transition spd="slow">
    <p:diamon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489A98EB-685A-4A09-9E21-780DDC89A821}" type="datetimeFigureOut">
              <a:rPr lang="tr-TR" smtClean="0"/>
              <a:pPr/>
              <a:t>5.3.2018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AE563D8-4FAA-4E94-B89A-A8B2713E1781}" type="slidenum">
              <a:rPr lang="tr-TR" smtClean="0"/>
              <a:pPr/>
              <a:t>‹#›</a:t>
            </a:fld>
            <a:endParaRPr lang="tr-TR"/>
          </a:p>
        </p:txBody>
      </p:sp>
    </p:spTree>
  </p:cSld>
  <p:clrMapOvr>
    <a:masterClrMapping/>
  </p:clrMapOvr>
  <p:transition spd="slow">
    <p:diamon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489A98EB-685A-4A09-9E21-780DDC89A821}" type="datetimeFigureOut">
              <a:rPr lang="tr-TR" smtClean="0"/>
              <a:pPr/>
              <a:t>5.3.2018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AE563D8-4FAA-4E94-B89A-A8B2713E1781}" type="slidenum">
              <a:rPr lang="tr-TR" smtClean="0"/>
              <a:pPr/>
              <a:t>‹#›</a:t>
            </a:fld>
            <a:endParaRPr lang="tr-TR"/>
          </a:p>
        </p:txBody>
      </p:sp>
    </p:spTree>
  </p:cSld>
  <p:clrMapOvr>
    <a:masterClrMapping/>
  </p:clrMapOvr>
  <p:transition spd="slow">
    <p:diamon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489A98EB-685A-4A09-9E21-780DDC89A821}" type="datetimeFigureOut">
              <a:rPr lang="tr-TR" smtClean="0"/>
              <a:pPr/>
              <a:t>5.3.2018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EAE563D8-4FAA-4E94-B89A-A8B2713E1781}" type="slidenum">
              <a:rPr lang="tr-TR" smtClean="0"/>
              <a:pPr/>
              <a:t>‹#›</a:t>
            </a:fld>
            <a:endParaRPr lang="tr-TR"/>
          </a:p>
        </p:txBody>
      </p:sp>
    </p:spTree>
  </p:cSld>
  <p:clrMapOvr>
    <a:masterClrMapping/>
  </p:clrMapOvr>
  <p:transition spd="slow">
    <p:diamon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489A98EB-685A-4A09-9E21-780DDC89A821}" type="datetimeFigureOut">
              <a:rPr lang="tr-TR" smtClean="0"/>
              <a:pPr/>
              <a:t>5.3.2018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EAE563D8-4FAA-4E94-B89A-A8B2713E1781}" type="slidenum">
              <a:rPr lang="tr-TR" smtClean="0"/>
              <a:pPr/>
              <a:t>‹#›</a:t>
            </a:fld>
            <a:endParaRPr lang="tr-TR"/>
          </a:p>
        </p:txBody>
      </p:sp>
    </p:spTree>
  </p:cSld>
  <p:clrMapOvr>
    <a:masterClrMapping/>
  </p:clrMapOvr>
  <p:transition spd="slow">
    <p:diamon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489A98EB-685A-4A09-9E21-780DDC89A821}" type="datetimeFigureOut">
              <a:rPr lang="tr-TR" smtClean="0"/>
              <a:pPr/>
              <a:t>5.3.2018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EAE563D8-4FAA-4E94-B89A-A8B2713E1781}" type="slidenum">
              <a:rPr lang="tr-TR" smtClean="0"/>
              <a:pPr/>
              <a:t>‹#›</a:t>
            </a:fld>
            <a:endParaRPr lang="tr-TR"/>
          </a:p>
        </p:txBody>
      </p:sp>
    </p:spTree>
  </p:cSld>
  <p:clrMapOvr>
    <a:masterClrMapping/>
  </p:clrMapOvr>
  <p:transition spd="slow">
    <p:diamon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89A98EB-685A-4A09-9E21-780DDC89A821}" type="datetimeFigureOut">
              <a:rPr lang="tr-TR" smtClean="0"/>
              <a:pPr/>
              <a:t>5.3.2018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EAE563D8-4FAA-4E94-B89A-A8B2713E1781}" type="slidenum">
              <a:rPr lang="tr-TR" smtClean="0"/>
              <a:pPr/>
              <a:t>‹#›</a:t>
            </a:fld>
            <a:endParaRPr lang="tr-TR"/>
          </a:p>
        </p:txBody>
      </p:sp>
    </p:spTree>
  </p:cSld>
  <p:clrMapOvr>
    <a:masterClrMapping/>
  </p:clrMapOvr>
  <p:transition spd="slow">
    <p:diamon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489A98EB-685A-4A09-9E21-780DDC89A821}" type="datetimeFigureOut">
              <a:rPr lang="tr-TR" smtClean="0"/>
              <a:pPr/>
              <a:t>5.3.2018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EAE563D8-4FAA-4E94-B89A-A8B2713E1781}" type="slidenum">
              <a:rPr lang="tr-TR" smtClean="0"/>
              <a:pPr/>
              <a:t>‹#›</a:t>
            </a:fld>
            <a:endParaRPr lang="tr-TR"/>
          </a:p>
        </p:txBody>
      </p:sp>
    </p:spTree>
  </p:cSld>
  <p:clrMapOvr>
    <a:masterClrMapping/>
  </p:clrMapOvr>
  <p:transition spd="slow">
    <p:diamon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489A98EB-685A-4A09-9E21-780DDC89A821}" type="datetimeFigureOut">
              <a:rPr lang="tr-TR" smtClean="0"/>
              <a:pPr/>
              <a:t>5.3.2018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EAE563D8-4FAA-4E94-B89A-A8B2713E1781}" type="slidenum">
              <a:rPr lang="tr-TR" smtClean="0"/>
              <a:pPr/>
              <a:t>‹#›</a:t>
            </a:fld>
            <a:endParaRPr lang="tr-TR"/>
          </a:p>
        </p:txBody>
      </p:sp>
    </p:spTree>
  </p:cSld>
  <p:clrMapOvr>
    <a:masterClrMapping/>
  </p:clrMapOvr>
  <p:transition spd="slow">
    <p:diamon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9A98EB-685A-4A09-9E21-780DDC89A821}" type="datetimeFigureOut">
              <a:rPr lang="tr-TR" smtClean="0"/>
              <a:pPr/>
              <a:t>5.3.2018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E563D8-4FAA-4E94-B89A-A8B2713E178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diamond/>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gif"/></Relationships>
</file>

<file path=ppt/slides/_rels/slide25.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14.jpeg"/><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image" Target="../media/image13.jpeg"/><Relationship Id="rId5" Type="http://schemas.openxmlformats.org/officeDocument/2006/relationships/image" Target="../media/image12.jpeg"/><Relationship Id="rId4" Type="http://schemas.openxmlformats.org/officeDocument/2006/relationships/image" Target="../media/image11.png"/></Relationships>
</file>

<file path=ppt/slides/_rels/slide26.xml.rels><?xml version="1.0" encoding="UTF-8" standalone="yes"?>
<Relationships xmlns="http://schemas.openxmlformats.org/package/2006/relationships"><Relationship Id="rId3" Type="http://schemas.openxmlformats.org/officeDocument/2006/relationships/hyperlink" Target="https://www.mumsema.org/saglik/218253-saglik-nedir-sagligin-tanimi.html" TargetMode="External"/><Relationship Id="rId2" Type="http://schemas.openxmlformats.org/officeDocument/2006/relationships/hyperlink" Target="https://neu.edu.tr/wp-content/uploads/2015/11/Sa%C4%9Fl%C4%B1k-Tan%C4%B1m%C4%B1-Sa%C4%9Fl%C4%B1k-Hizmetleri-T%C3%BCrk-Sa%C4%9Fl%C4%B1k-Sistemi2.pdf" TargetMode="External"/><Relationship Id="rId1" Type="http://schemas.openxmlformats.org/officeDocument/2006/relationships/slideLayout" Target="../slideLayouts/slideLayout2.xml"/><Relationship Id="rId5" Type="http://schemas.openxmlformats.org/officeDocument/2006/relationships/hyperlink" Target="http://www.filozof.net/Turkce/felsefe/felsefe-akimlari/48755-deontoloji-nedir-deontoloji-ve-etik-tanimi-hakkinda-bilgi.htm" TargetMode="External"/><Relationship Id="rId4" Type="http://schemas.openxmlformats.org/officeDocument/2006/relationships/hyperlink" Target="http://cocuklankara.com/blogs/25/17/hastalik-tanimi-ve-belirtileri"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2" descr="İlgili resim"/>
          <p:cNvPicPr>
            <a:picLocks noChangeAspect="1" noChangeArrowheads="1"/>
          </p:cNvPicPr>
          <p:nvPr/>
        </p:nvPicPr>
        <p:blipFill>
          <a:blip r:embed="rId2"/>
          <a:srcRect/>
          <a:stretch>
            <a:fillRect/>
          </a:stretch>
        </p:blipFill>
        <p:spPr bwMode="auto">
          <a:xfrm>
            <a:off x="0" y="0"/>
            <a:ext cx="9177524" cy="6858000"/>
          </a:xfrm>
          <a:prstGeom prst="rect">
            <a:avLst/>
          </a:prstGeom>
          <a:noFill/>
        </p:spPr>
      </p:pic>
      <p:sp>
        <p:nvSpPr>
          <p:cNvPr id="2" name="1 Başlık"/>
          <p:cNvSpPr>
            <a:spLocks noGrp="1"/>
          </p:cNvSpPr>
          <p:nvPr>
            <p:ph type="ctrTitle"/>
          </p:nvPr>
        </p:nvSpPr>
        <p:spPr>
          <a:xfrm>
            <a:off x="428596" y="2071678"/>
            <a:ext cx="8215370" cy="3429024"/>
          </a:xfrm>
        </p:spPr>
        <p:txBody>
          <a:bodyPr>
            <a:normAutofit/>
          </a:bodyPr>
          <a:lstStyle/>
          <a:p>
            <a:r>
              <a:rPr lang="tr-TR" sz="4800" dirty="0" smtClean="0">
                <a:latin typeface="Algerian" pitchFamily="82" charset="0"/>
              </a:rPr>
              <a:t>SAĞLIK HİZMETLERİ, FONKSİYONLARI VE ULUSLARASI SAĞLIK KURULUŞLARI</a:t>
            </a:r>
            <a:endParaRPr lang="tr-TR" sz="4800" dirty="0">
              <a:latin typeface="Algerian" pitchFamily="82" charset="0"/>
            </a:endParaRPr>
          </a:p>
        </p:txBody>
      </p:sp>
    </p:spTree>
  </p:cSld>
  <p:clrMapOvr>
    <a:masterClrMapping/>
  </p:clrMapOvr>
  <p:transition spd="slow">
    <p:diamon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857232"/>
            <a:ext cx="8229600" cy="5072098"/>
          </a:xfrm>
        </p:spPr>
        <p:txBody>
          <a:bodyPr>
            <a:normAutofit/>
          </a:bodyPr>
          <a:lstStyle/>
          <a:p>
            <a:pPr algn="ctr">
              <a:buNone/>
            </a:pPr>
            <a:r>
              <a:rPr lang="tr-TR" sz="2800" dirty="0" smtClean="0">
                <a:solidFill>
                  <a:srgbClr val="FF0000"/>
                </a:solidFill>
              </a:rPr>
              <a:t>1) Merkez Örgütlenmesi</a:t>
            </a:r>
          </a:p>
          <a:p>
            <a:pPr algn="ctr"/>
            <a:r>
              <a:rPr lang="tr-TR" sz="2800" dirty="0" smtClean="0"/>
              <a:t>Sağlık Bakanı: Ülkenin en büyük sağlık yöneticisidir. Başbakana karşı sorumludur. Ülkenin bütün sağlık sorunları ve çözümüne ilişkin sağlık politikaları ve hizmetlerin yürütülmesinden sorumludur.</a:t>
            </a:r>
          </a:p>
          <a:p>
            <a:pPr algn="ctr"/>
            <a:r>
              <a:rPr lang="tr-TR" sz="2800" dirty="0" smtClean="0"/>
              <a:t>Müsteşar: Bakandan sonra gelen en üst düzey kamu görevlisi olan müsteşar, bakanlık hizmetlerini, Bakan adına ve onun emir ve yönlendirmesi doğrultusunda, mevzuat hükümlerine, Bakanlığın amaç ve politikaları ile stratejik planına uygun olarak düzenlemek ve yürütmekle görevlidir.</a:t>
            </a:r>
            <a:endParaRPr lang="tr-TR" sz="2800" dirty="0"/>
          </a:p>
        </p:txBody>
      </p:sp>
    </p:spTree>
  </p:cSld>
  <p:clrMapOvr>
    <a:masterClrMapping/>
  </p:clrMapOvr>
  <p:transition spd="slow">
    <p:diamon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1643050"/>
            <a:ext cx="7786742" cy="3357586"/>
          </a:xfrm>
        </p:spPr>
        <p:txBody>
          <a:bodyPr>
            <a:normAutofit/>
          </a:bodyPr>
          <a:lstStyle/>
          <a:p>
            <a:pPr algn="ctr">
              <a:buNone/>
            </a:pPr>
            <a:r>
              <a:rPr lang="tr-TR" sz="2800" dirty="0" smtClean="0">
                <a:solidFill>
                  <a:srgbClr val="FF0000"/>
                </a:solidFill>
              </a:rPr>
              <a:t>2) Yeni Hizmet Birimleri</a:t>
            </a:r>
          </a:p>
          <a:p>
            <a:pPr algn="ctr"/>
            <a:r>
              <a:rPr lang="tr-TR" sz="2800" dirty="0" smtClean="0"/>
              <a:t>Sağlık Hizmetleri Genel Müdürlüğü</a:t>
            </a:r>
          </a:p>
          <a:p>
            <a:pPr algn="ctr"/>
            <a:r>
              <a:rPr lang="tr-TR" sz="2800" dirty="0" smtClean="0"/>
              <a:t>Sağlığın Geliştirilmesi Genel Müdürlüğü</a:t>
            </a:r>
          </a:p>
          <a:p>
            <a:pPr algn="ctr"/>
            <a:r>
              <a:rPr lang="tr-TR" sz="2800" dirty="0" smtClean="0"/>
              <a:t>Sağlık Bilgi Sistemleri Genel Müdürlüğü</a:t>
            </a:r>
          </a:p>
          <a:p>
            <a:pPr algn="ctr"/>
            <a:r>
              <a:rPr lang="tr-TR" sz="2800" dirty="0" smtClean="0"/>
              <a:t>Sağlık Araştırmaları Genel Müdürlüğü</a:t>
            </a:r>
          </a:p>
          <a:p>
            <a:pPr algn="ctr"/>
            <a:r>
              <a:rPr lang="tr-TR" sz="2800" dirty="0" smtClean="0"/>
              <a:t>Sağlık Yatırımları Genel Müdürlüğü</a:t>
            </a:r>
          </a:p>
        </p:txBody>
      </p:sp>
    </p:spTree>
  </p:cSld>
  <p:clrMapOvr>
    <a:masterClrMapping/>
  </p:clrMapOvr>
  <p:transition spd="slow">
    <p:diamon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1571612"/>
            <a:ext cx="8229600" cy="3429024"/>
          </a:xfrm>
        </p:spPr>
        <p:txBody>
          <a:bodyPr/>
          <a:lstStyle/>
          <a:p>
            <a:pPr algn="ctr">
              <a:buNone/>
            </a:pPr>
            <a:r>
              <a:rPr lang="tr-TR" sz="2800" dirty="0" smtClean="0">
                <a:solidFill>
                  <a:srgbClr val="FF0000"/>
                </a:solidFill>
              </a:rPr>
              <a:t>3) Bağlı Kuruluşlar</a:t>
            </a:r>
          </a:p>
          <a:p>
            <a:pPr algn="ctr"/>
            <a:r>
              <a:rPr lang="tr-TR" sz="2800" dirty="0" smtClean="0"/>
              <a:t>Türkiye Halk Sağlığı Kurumu</a:t>
            </a:r>
          </a:p>
          <a:p>
            <a:pPr algn="ctr"/>
            <a:r>
              <a:rPr lang="tr-TR" sz="2800" dirty="0" smtClean="0"/>
              <a:t>Türkiye Kamu Hastaneleri Kurumu</a:t>
            </a:r>
          </a:p>
          <a:p>
            <a:pPr algn="ctr"/>
            <a:r>
              <a:rPr lang="tr-TR" sz="2800" dirty="0" smtClean="0"/>
              <a:t>Türkiye İlaç ve Tıbbi Cihaz Kurumu</a:t>
            </a:r>
          </a:p>
          <a:p>
            <a:pPr algn="ctr"/>
            <a:r>
              <a:rPr lang="tr-TR" sz="2800" dirty="0" smtClean="0"/>
              <a:t>Türkiye Hudut ve Sahiller Sağlık Genel Müdürlüğü</a:t>
            </a:r>
          </a:p>
          <a:p>
            <a:pPr algn="ctr"/>
            <a:r>
              <a:rPr lang="tr-TR" sz="2800" dirty="0" smtClean="0"/>
              <a:t>Türkiye Kamu Hastaneleri Kurumu</a:t>
            </a:r>
          </a:p>
        </p:txBody>
      </p:sp>
    </p:spTree>
  </p:cSld>
  <p:clrMapOvr>
    <a:masterClrMapping/>
  </p:clrMapOvr>
  <p:transition spd="slow">
    <p:diamon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1714488"/>
            <a:ext cx="8229600" cy="3571900"/>
          </a:xfrm>
        </p:spPr>
        <p:txBody>
          <a:bodyPr/>
          <a:lstStyle/>
          <a:p>
            <a:pPr algn="ctr">
              <a:buNone/>
            </a:pPr>
            <a:r>
              <a:rPr lang="tr-TR" sz="2800" dirty="0" smtClean="0">
                <a:solidFill>
                  <a:srgbClr val="FF0000"/>
                </a:solidFill>
              </a:rPr>
              <a:t>Türkiye Kamu Hastaneleri Kurumu Merkez Teşkilatı</a:t>
            </a:r>
          </a:p>
          <a:p>
            <a:pPr algn="ctr"/>
            <a:r>
              <a:rPr lang="tr-TR" sz="2800" dirty="0" smtClean="0"/>
              <a:t>Hastane Hizmetleri</a:t>
            </a:r>
          </a:p>
          <a:p>
            <a:pPr algn="ctr"/>
            <a:r>
              <a:rPr lang="tr-TR" sz="2800" dirty="0" smtClean="0"/>
              <a:t>Finans Hizmetleri</a:t>
            </a:r>
          </a:p>
          <a:p>
            <a:pPr algn="ctr"/>
            <a:r>
              <a:rPr lang="tr-TR" sz="2800" dirty="0" smtClean="0"/>
              <a:t>İzlem ve Değerlendirme</a:t>
            </a:r>
          </a:p>
          <a:p>
            <a:pPr algn="ctr"/>
            <a:r>
              <a:rPr lang="tr-TR" sz="2800" dirty="0" smtClean="0"/>
              <a:t>İnsan Kaynakları</a:t>
            </a:r>
          </a:p>
          <a:p>
            <a:pPr algn="ctr"/>
            <a:r>
              <a:rPr lang="tr-TR" sz="2800" dirty="0" smtClean="0"/>
              <a:t>Yönetim Hizmetleri Başkan Yardımcılıkları</a:t>
            </a:r>
          </a:p>
        </p:txBody>
      </p:sp>
    </p:spTree>
  </p:cSld>
  <p:clrMapOvr>
    <a:masterClrMapping/>
  </p:clrMapOvr>
  <p:transition spd="slow">
    <p:diamon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00042"/>
            <a:ext cx="8229600" cy="5929354"/>
          </a:xfrm>
        </p:spPr>
        <p:txBody>
          <a:bodyPr>
            <a:noAutofit/>
          </a:bodyPr>
          <a:lstStyle/>
          <a:p>
            <a:pPr algn="ctr">
              <a:buNone/>
            </a:pPr>
            <a:r>
              <a:rPr lang="tr-TR" sz="2800" dirty="0" smtClean="0">
                <a:solidFill>
                  <a:srgbClr val="FF0000"/>
                </a:solidFill>
              </a:rPr>
              <a:t>Türkiye Kamu Hastaneleri Kurumu Görev Yetki Sorumluluklar </a:t>
            </a:r>
          </a:p>
          <a:p>
            <a:pPr marL="514350" indent="-514350" algn="ctr">
              <a:buNone/>
            </a:pPr>
            <a:r>
              <a:rPr lang="tr-TR" sz="2800" dirty="0" smtClean="0"/>
              <a:t>1) Kuruma bağlı hastaneleri, ağız ve diş sağlığı merkezlerini ve benzeri sağlık kuruluşlarını kurmak ve işletmek, gerektiğinde bunları birleştirmek, ayırmak, nakletmek veya kapatmak.</a:t>
            </a:r>
          </a:p>
          <a:p>
            <a:pPr marL="514350" indent="-514350" algn="ctr">
              <a:buNone/>
            </a:pPr>
            <a:r>
              <a:rPr lang="tr-TR" sz="2800" dirty="0" smtClean="0"/>
              <a:t>2) Kuruma bağlı sağlık kuruluşlarında her türlü koruyucu, teşhis, tedavi ve </a:t>
            </a:r>
            <a:r>
              <a:rPr lang="tr-TR" sz="2800" dirty="0" err="1" smtClean="0"/>
              <a:t>rehabilite</a:t>
            </a:r>
            <a:r>
              <a:rPr lang="tr-TR" sz="2800" dirty="0" smtClean="0"/>
              <a:t> edici sağlık hizmetlerinin yürütülmesini sağlamak, faaliyetlerini izlemek ve değerlendirmek, iyi uygulama örneklerini yaygınlaştırmak, düzenleme yapılması ve politika oluşturulması maksadıyla Bakanlığa teklifte bulunmak.</a:t>
            </a:r>
          </a:p>
        </p:txBody>
      </p:sp>
    </p:spTree>
  </p:cSld>
  <p:clrMapOvr>
    <a:masterClrMapping/>
  </p:clrMapOvr>
  <p:transition spd="slow">
    <p:diamon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1285860"/>
            <a:ext cx="8229600" cy="4429156"/>
          </a:xfrm>
        </p:spPr>
        <p:txBody>
          <a:bodyPr>
            <a:normAutofit/>
          </a:bodyPr>
          <a:lstStyle/>
          <a:p>
            <a:pPr algn="ctr">
              <a:buNone/>
            </a:pPr>
            <a:r>
              <a:rPr lang="tr-TR" sz="2800" dirty="0" smtClean="0"/>
              <a:t>3) Performans değerlendirmesi yapmak, rapor hazırlamak, değerlendirme sistematiği için her türlü alt yapıyı kurmak.</a:t>
            </a:r>
          </a:p>
          <a:p>
            <a:pPr algn="ctr">
              <a:buNone/>
            </a:pPr>
            <a:r>
              <a:rPr lang="tr-TR" sz="2800" dirty="0" smtClean="0"/>
              <a:t>4) Kendisine bağlı sağlık kuruluşlarında hasta haklarına, hasta ve çalışanların sağlığına ve güvenliğine yönelik iyileştirme çalışmaları yapmak.</a:t>
            </a:r>
          </a:p>
          <a:p>
            <a:pPr algn="ctr">
              <a:buNone/>
            </a:pPr>
            <a:r>
              <a:rPr lang="tr-TR" sz="2800" dirty="0" smtClean="0"/>
              <a:t>5) Görev alanı ile ilgili ulusal veya uluslar arası kamu veya özel kurum ve kuruluşlarda bilimsel ve teknik işbirliği yapmak, müşterek çalışma yürütmek.</a:t>
            </a:r>
          </a:p>
        </p:txBody>
      </p:sp>
    </p:spTree>
  </p:cSld>
  <p:clrMapOvr>
    <a:masterClrMapping/>
  </p:clrMapOvr>
  <p:transition spd="slow">
    <p:diamon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1643050"/>
            <a:ext cx="8229600" cy="3500462"/>
          </a:xfrm>
        </p:spPr>
        <p:txBody>
          <a:bodyPr/>
          <a:lstStyle/>
          <a:p>
            <a:pPr algn="ctr">
              <a:buNone/>
            </a:pPr>
            <a:r>
              <a:rPr lang="tr-TR" sz="2800" dirty="0" smtClean="0"/>
              <a:t>6) Hastane hizmetleriyle ilgili yapılacak çalışmalarda gerekli komisyonları kurmak.</a:t>
            </a:r>
          </a:p>
          <a:p>
            <a:pPr algn="ctr">
              <a:buNone/>
            </a:pPr>
            <a:r>
              <a:rPr lang="tr-TR" sz="2800" dirty="0" smtClean="0"/>
              <a:t>7) Kurum personelinin atama, nakil, özlük, ücret, emeklilik ve benzeri işlemlerini yürütmek.</a:t>
            </a:r>
          </a:p>
          <a:p>
            <a:pPr algn="ctr">
              <a:buNone/>
            </a:pPr>
            <a:r>
              <a:rPr lang="tr-TR" sz="2800" dirty="0" smtClean="0"/>
              <a:t>8) Kurum hizmetlerinin gerektirdiği her türlü satın alma, kiralama, bakım ve onarım, arşiv, idari ve mali hizmetleri yürütmek.</a:t>
            </a:r>
          </a:p>
          <a:p>
            <a:endParaRPr lang="tr-TR" dirty="0"/>
          </a:p>
        </p:txBody>
      </p:sp>
    </p:spTree>
  </p:cSld>
  <p:clrMapOvr>
    <a:masterClrMapping/>
  </p:clrMapOvr>
  <p:transition spd="slow">
    <p:diamon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1428736"/>
            <a:ext cx="8229600" cy="4000528"/>
          </a:xfrm>
        </p:spPr>
        <p:txBody>
          <a:bodyPr/>
          <a:lstStyle/>
          <a:p>
            <a:pPr algn="ctr">
              <a:buNone/>
            </a:pPr>
            <a:r>
              <a:rPr lang="tr-TR" sz="2800" dirty="0" smtClean="0">
                <a:solidFill>
                  <a:srgbClr val="FF0000"/>
                </a:solidFill>
              </a:rPr>
              <a:t>4) Üniversiteler</a:t>
            </a:r>
          </a:p>
          <a:p>
            <a:pPr algn="ctr"/>
            <a:r>
              <a:rPr lang="tr-TR" sz="2800" dirty="0" smtClean="0"/>
              <a:t>Tıp fakültesi bulunan üniversiteler, mezuniyet öncesi ve uzmanlık eğitimlerini sürdürebilmek amacıyla hastaneler işletirler.</a:t>
            </a:r>
          </a:p>
          <a:p>
            <a:pPr algn="ctr"/>
            <a:r>
              <a:rPr lang="tr-TR" sz="2800" dirty="0" smtClean="0"/>
              <a:t>Asıl amaçları eğitimdir.</a:t>
            </a:r>
          </a:p>
          <a:p>
            <a:pPr algn="ctr"/>
            <a:r>
              <a:rPr lang="tr-TR" sz="2800" dirty="0" smtClean="0"/>
              <a:t>Doğrudan rektöre bağlıdır.</a:t>
            </a:r>
          </a:p>
          <a:p>
            <a:pPr algn="ctr"/>
            <a:r>
              <a:rPr lang="tr-TR" sz="2800" dirty="0" smtClean="0"/>
              <a:t>Devlet bütçesinin yanı sıra döner sermaye gelirleri de vardır.</a:t>
            </a:r>
          </a:p>
          <a:p>
            <a:endParaRPr lang="tr-TR" dirty="0"/>
          </a:p>
        </p:txBody>
      </p:sp>
    </p:spTree>
  </p:cSld>
  <p:clrMapOvr>
    <a:masterClrMapping/>
  </p:clrMapOvr>
  <p:transition spd="slow">
    <p:diamon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1643050"/>
            <a:ext cx="8229600" cy="3429024"/>
          </a:xfrm>
        </p:spPr>
        <p:txBody>
          <a:bodyPr>
            <a:normAutofit/>
          </a:bodyPr>
          <a:lstStyle/>
          <a:p>
            <a:pPr algn="ctr">
              <a:buNone/>
            </a:pPr>
            <a:r>
              <a:rPr lang="tr-TR" sz="2800" dirty="0" smtClean="0">
                <a:solidFill>
                  <a:srgbClr val="FF0000"/>
                </a:solidFill>
              </a:rPr>
              <a:t>5) Askeri Sağlık Kuruluşları</a:t>
            </a:r>
          </a:p>
          <a:p>
            <a:pPr algn="ctr">
              <a:buNone/>
            </a:pPr>
            <a:r>
              <a:rPr lang="tr-TR" sz="2800" dirty="0" smtClean="0"/>
              <a:t>Silahlı kuvvetlerin kendi ihtiyacına cevap veren           özel bir sağlık örgütlenmesi vardır. Ankara’da    bulunan ve aynı zamanda bir tıp fakültesi olan Gülhane Askeri Tıp Akademisi (GATA) ve diğer      askeri hastaneler kapasitelerinin yüzde 5’ini sivil hastaların bakımına ayırmışlardır.</a:t>
            </a:r>
            <a:endParaRPr lang="tr-TR" sz="2800" dirty="0"/>
          </a:p>
        </p:txBody>
      </p:sp>
    </p:spTree>
  </p:cSld>
  <p:clrMapOvr>
    <a:masterClrMapping/>
  </p:clrMapOvr>
  <p:transition spd="slow">
    <p:diamon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1857364"/>
            <a:ext cx="8229600" cy="3071834"/>
          </a:xfrm>
        </p:spPr>
        <p:txBody>
          <a:bodyPr>
            <a:normAutofit/>
          </a:bodyPr>
          <a:lstStyle/>
          <a:p>
            <a:pPr algn="ctr">
              <a:buNone/>
            </a:pPr>
            <a:r>
              <a:rPr lang="tr-TR" sz="2800" dirty="0" smtClean="0">
                <a:solidFill>
                  <a:srgbClr val="FF0000"/>
                </a:solidFill>
              </a:rPr>
              <a:t>6) Özel Sektör</a:t>
            </a:r>
          </a:p>
          <a:p>
            <a:pPr algn="ctr">
              <a:buNone/>
            </a:pPr>
            <a:r>
              <a:rPr lang="tr-TR" sz="2800" dirty="0" smtClean="0"/>
              <a:t>      Özel olarak çalışan sağlık mensuplarının                          ve hastanelerin denetimleri  Sağlık Bakanlığı    tarafından yapılır. Ayrıca meslek birliklerinin de deontolojik ( ahlaki ve etik kurallar)                    yönden denetim yetkileri vardır.</a:t>
            </a:r>
          </a:p>
        </p:txBody>
      </p:sp>
    </p:spTree>
  </p:cSld>
  <p:clrMapOvr>
    <a:masterClrMapping/>
  </p:clrMapOvr>
  <p:transition spd="slow">
    <p:diamon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571480"/>
            <a:ext cx="8229600" cy="1143000"/>
          </a:xfrm>
        </p:spPr>
        <p:txBody>
          <a:bodyPr>
            <a:normAutofit fontScale="90000"/>
          </a:bodyPr>
          <a:lstStyle/>
          <a:p>
            <a:r>
              <a:rPr lang="tr-TR" dirty="0" smtClean="0">
                <a:solidFill>
                  <a:srgbClr val="FF0000"/>
                </a:solidFill>
              </a:rPr>
              <a:t>SAĞLIK, HASTALIK, SAĞLIK HİZMETLERİNİN TANIMI </a:t>
            </a:r>
            <a:endParaRPr lang="tr-TR" dirty="0">
              <a:solidFill>
                <a:srgbClr val="FF0000"/>
              </a:solidFill>
            </a:endParaRPr>
          </a:p>
        </p:txBody>
      </p:sp>
      <p:sp>
        <p:nvSpPr>
          <p:cNvPr id="3" name="2 İçerik Yer Tutucusu"/>
          <p:cNvSpPr>
            <a:spLocks noGrp="1"/>
          </p:cNvSpPr>
          <p:nvPr>
            <p:ph idx="1"/>
          </p:nvPr>
        </p:nvSpPr>
        <p:spPr>
          <a:xfrm>
            <a:off x="428596" y="2285992"/>
            <a:ext cx="8229600" cy="3643338"/>
          </a:xfrm>
        </p:spPr>
        <p:txBody>
          <a:bodyPr>
            <a:noAutofit/>
          </a:bodyPr>
          <a:lstStyle/>
          <a:p>
            <a:r>
              <a:rPr lang="tr-TR" sz="2800" dirty="0" smtClean="0"/>
              <a:t>Sağlık; negatif yönden “hastalığın yokluğu” şeklinde tanımlanmaktadır. Pozitif yönden sağlık; bireylerin hayata katılabilme yetenekleri, stresli durumlara karşı koyabilmeleri, sahip olunan psikolojik iyilik ve fiziksel uyum düzeyi, toplumla iyi ilişkiler kurabilme becerisi olarak tanımlanır. Kısaca sağlık; </a:t>
            </a:r>
            <a:r>
              <a:rPr lang="tr-TR" sz="2800" dirty="0"/>
              <a:t>yalnız hastalık ve sakatlığın olmayışı değil, bedenen, ruhen ve sosyal yönden tam bir iyilik halidir.</a:t>
            </a:r>
          </a:p>
        </p:txBody>
      </p:sp>
    </p:spTree>
  </p:cSld>
  <p:clrMapOvr>
    <a:masterClrMapping/>
  </p:clrMapOvr>
  <p:transition spd="slow">
    <p:diamon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642918"/>
            <a:ext cx="8229600" cy="1357322"/>
          </a:xfrm>
        </p:spPr>
        <p:txBody>
          <a:bodyPr>
            <a:normAutofit fontScale="90000"/>
          </a:bodyPr>
          <a:lstStyle/>
          <a:p>
            <a:r>
              <a:rPr lang="tr-TR" dirty="0" smtClean="0">
                <a:solidFill>
                  <a:srgbClr val="FF0000"/>
                </a:solidFill>
              </a:rPr>
              <a:t>HASTANELER TANIMI, TÜRLERİ VE FONKSİYONLARI</a:t>
            </a:r>
            <a:endParaRPr lang="tr-TR" dirty="0">
              <a:solidFill>
                <a:srgbClr val="FF0000"/>
              </a:solidFill>
            </a:endParaRPr>
          </a:p>
        </p:txBody>
      </p:sp>
      <p:sp>
        <p:nvSpPr>
          <p:cNvPr id="3" name="2 İçerik Yer Tutucusu"/>
          <p:cNvSpPr>
            <a:spLocks noGrp="1"/>
          </p:cNvSpPr>
          <p:nvPr>
            <p:ph idx="1"/>
          </p:nvPr>
        </p:nvSpPr>
        <p:spPr>
          <a:xfrm>
            <a:off x="428596" y="2285992"/>
            <a:ext cx="8229600" cy="3400436"/>
          </a:xfrm>
        </p:spPr>
        <p:txBody>
          <a:bodyPr>
            <a:normAutofit/>
          </a:bodyPr>
          <a:lstStyle/>
          <a:p>
            <a:pPr algn="ctr">
              <a:buNone/>
            </a:pPr>
            <a:r>
              <a:rPr lang="tr-TR" dirty="0" smtClean="0">
                <a:solidFill>
                  <a:srgbClr val="FF0000"/>
                </a:solidFill>
              </a:rPr>
              <a:t>Hastanelerin Tanımı</a:t>
            </a:r>
          </a:p>
          <a:p>
            <a:pPr algn="ctr">
              <a:buNone/>
            </a:pPr>
            <a:r>
              <a:rPr lang="tr-TR" sz="2800" dirty="0" smtClean="0">
                <a:solidFill>
                  <a:srgbClr val="FF0000"/>
                </a:solidFill>
              </a:rPr>
              <a:t>    </a:t>
            </a:r>
            <a:r>
              <a:rPr lang="tr-TR" sz="2800" dirty="0" smtClean="0"/>
              <a:t>Yataklı Tedavi Kurumları İşletme Yönetmeliği’ne göre hasta, hasta ve yaralıların, hastalıktan şüphe edenlerin ve sağlık durumlarını kontrol ettirmek isteyenlerin ayaktan veya yatarak gözlem, muayene, tanı, teşhis, tedavi ve </a:t>
            </a:r>
            <a:r>
              <a:rPr lang="tr-TR" sz="2800" dirty="0" err="1" smtClean="0"/>
              <a:t>rehabilite</a:t>
            </a:r>
            <a:r>
              <a:rPr lang="tr-TR" sz="2800" dirty="0" smtClean="0"/>
              <a:t> edildikleri aynı zamanda doğum yapılan yerlerdir. </a:t>
            </a:r>
          </a:p>
          <a:p>
            <a:endParaRPr lang="tr-TR" dirty="0"/>
          </a:p>
        </p:txBody>
      </p:sp>
    </p:spTree>
  </p:cSld>
  <p:clrMapOvr>
    <a:masterClrMapping/>
  </p:clrMapOvr>
  <p:transition spd="slow">
    <p:diamon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14356"/>
            <a:ext cx="8229600" cy="5715040"/>
          </a:xfrm>
        </p:spPr>
        <p:txBody>
          <a:bodyPr>
            <a:normAutofit/>
          </a:bodyPr>
          <a:lstStyle/>
          <a:p>
            <a:pPr algn="ctr"/>
            <a:r>
              <a:rPr lang="tr-TR" sz="3600" dirty="0" smtClean="0">
                <a:solidFill>
                  <a:srgbClr val="FF0000"/>
                </a:solidFill>
              </a:rPr>
              <a:t>Hastanelerin Türleri </a:t>
            </a:r>
          </a:p>
          <a:p>
            <a:pPr algn="ctr">
              <a:buNone/>
            </a:pPr>
            <a:r>
              <a:rPr lang="tr-TR" sz="3600" dirty="0">
                <a:solidFill>
                  <a:srgbClr val="FF0000"/>
                </a:solidFill>
              </a:rPr>
              <a:t> </a:t>
            </a:r>
            <a:r>
              <a:rPr lang="tr-TR" sz="3600" dirty="0" smtClean="0">
                <a:solidFill>
                  <a:srgbClr val="FF0000"/>
                </a:solidFill>
              </a:rPr>
              <a:t> </a:t>
            </a:r>
            <a:r>
              <a:rPr lang="tr-TR" sz="3600" dirty="0" smtClean="0"/>
              <a:t> * </a:t>
            </a:r>
            <a:r>
              <a:rPr lang="tr-TR" sz="2800" dirty="0" smtClean="0"/>
              <a:t>Sundukları Hizmet Türüne Göre Hastaneler</a:t>
            </a:r>
          </a:p>
          <a:p>
            <a:pPr algn="ctr">
              <a:buNone/>
            </a:pPr>
            <a:r>
              <a:rPr lang="tr-TR" sz="2800" dirty="0"/>
              <a:t> </a:t>
            </a:r>
            <a:r>
              <a:rPr lang="tr-TR" sz="2800" dirty="0" smtClean="0"/>
              <a:t>       - Genel Hastaneler</a:t>
            </a:r>
          </a:p>
          <a:p>
            <a:pPr algn="ctr">
              <a:buNone/>
            </a:pPr>
            <a:r>
              <a:rPr lang="tr-TR" sz="2800" dirty="0"/>
              <a:t> </a:t>
            </a:r>
            <a:r>
              <a:rPr lang="tr-TR" sz="2800" dirty="0" smtClean="0"/>
              <a:t>       - Özel Dal Hastaneleri</a:t>
            </a:r>
          </a:p>
          <a:p>
            <a:pPr algn="ctr">
              <a:buNone/>
            </a:pPr>
            <a:r>
              <a:rPr lang="tr-TR" sz="2800" dirty="0"/>
              <a:t> </a:t>
            </a:r>
            <a:r>
              <a:rPr lang="tr-TR" sz="2800" dirty="0" smtClean="0"/>
              <a:t>       - Eğitim Hastaneleri</a:t>
            </a:r>
          </a:p>
          <a:p>
            <a:pPr algn="ctr">
              <a:buNone/>
            </a:pPr>
            <a:r>
              <a:rPr lang="tr-TR" sz="3600" dirty="0"/>
              <a:t> </a:t>
            </a:r>
            <a:r>
              <a:rPr lang="tr-TR" sz="3600" dirty="0" smtClean="0"/>
              <a:t>  * </a:t>
            </a:r>
            <a:r>
              <a:rPr lang="tr-TR" sz="2800" dirty="0" smtClean="0"/>
              <a:t>Ortalama Kalış Süresine Göre Hastaneler </a:t>
            </a:r>
          </a:p>
          <a:p>
            <a:pPr algn="ctr">
              <a:buNone/>
            </a:pPr>
            <a:r>
              <a:rPr lang="tr-TR" sz="3600" dirty="0"/>
              <a:t> </a:t>
            </a:r>
            <a:r>
              <a:rPr lang="tr-TR" sz="3600" dirty="0" smtClean="0"/>
              <a:t>  * </a:t>
            </a:r>
            <a:r>
              <a:rPr lang="tr-TR" sz="2800" dirty="0" smtClean="0"/>
              <a:t>Mülkiyetlerine Göre Hastaneler</a:t>
            </a:r>
          </a:p>
          <a:p>
            <a:pPr algn="ctr">
              <a:buNone/>
            </a:pPr>
            <a:r>
              <a:rPr lang="tr-TR" sz="3600" dirty="0" smtClean="0"/>
              <a:t>   * </a:t>
            </a:r>
            <a:r>
              <a:rPr lang="tr-TR" sz="2800" dirty="0" smtClean="0"/>
              <a:t>Yatak Sayılarına Göre Hastaneler</a:t>
            </a:r>
          </a:p>
          <a:p>
            <a:pPr algn="ctr">
              <a:buNone/>
            </a:pPr>
            <a:r>
              <a:rPr lang="tr-TR" sz="3600" dirty="0" smtClean="0"/>
              <a:t>   * </a:t>
            </a:r>
            <a:r>
              <a:rPr lang="tr-TR" sz="2800" dirty="0" smtClean="0"/>
              <a:t>Akredite Olup </a:t>
            </a:r>
            <a:r>
              <a:rPr lang="tr-TR" sz="2800" dirty="0"/>
              <a:t>O</a:t>
            </a:r>
            <a:r>
              <a:rPr lang="tr-TR" sz="2800" dirty="0" smtClean="0"/>
              <a:t>lmama </a:t>
            </a:r>
            <a:r>
              <a:rPr lang="tr-TR" sz="2800" dirty="0"/>
              <a:t>D</a:t>
            </a:r>
            <a:r>
              <a:rPr lang="tr-TR" sz="2800" dirty="0" smtClean="0"/>
              <a:t>urumuna Göre Hastaneler</a:t>
            </a:r>
          </a:p>
          <a:p>
            <a:pPr>
              <a:buNone/>
            </a:pPr>
            <a:endParaRPr lang="tr-TR" sz="3600" dirty="0" smtClean="0">
              <a:solidFill>
                <a:srgbClr val="FF0000"/>
              </a:solidFill>
            </a:endParaRPr>
          </a:p>
        </p:txBody>
      </p:sp>
    </p:spTree>
  </p:cSld>
  <p:clrMapOvr>
    <a:masterClrMapping/>
  </p:clrMapOvr>
  <p:transition spd="slow">
    <p:diamon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642918"/>
            <a:ext cx="8143932" cy="5483245"/>
          </a:xfrm>
        </p:spPr>
        <p:txBody>
          <a:bodyPr>
            <a:normAutofit fontScale="92500" lnSpcReduction="10000"/>
          </a:bodyPr>
          <a:lstStyle/>
          <a:p>
            <a:pPr algn="ctr">
              <a:buNone/>
            </a:pPr>
            <a:r>
              <a:rPr lang="tr-TR" dirty="0"/>
              <a:t> </a:t>
            </a:r>
            <a:r>
              <a:rPr lang="tr-TR" sz="2800" dirty="0" smtClean="0"/>
              <a:t>* Sağlık Bakanlığı Rollerine Göre Hastane Gruplandırılması </a:t>
            </a:r>
          </a:p>
          <a:p>
            <a:pPr algn="ctr">
              <a:buNone/>
            </a:pPr>
            <a:r>
              <a:rPr lang="tr-TR" sz="2800" dirty="0"/>
              <a:t> </a:t>
            </a:r>
            <a:r>
              <a:rPr lang="tr-TR" sz="2800" dirty="0" smtClean="0"/>
              <a:t>      - A-1 Grubu Genel Hastaneler</a:t>
            </a:r>
          </a:p>
          <a:p>
            <a:pPr algn="ctr">
              <a:buNone/>
            </a:pPr>
            <a:r>
              <a:rPr lang="tr-TR" sz="2800" dirty="0"/>
              <a:t> </a:t>
            </a:r>
            <a:r>
              <a:rPr lang="tr-TR" sz="2800" dirty="0" smtClean="0"/>
              <a:t>      - A-1 Grubu Dal Hastaneleri</a:t>
            </a:r>
          </a:p>
          <a:p>
            <a:pPr algn="ctr">
              <a:buNone/>
            </a:pPr>
            <a:r>
              <a:rPr lang="tr-TR" sz="2800" dirty="0"/>
              <a:t> </a:t>
            </a:r>
            <a:r>
              <a:rPr lang="tr-TR" sz="2800" dirty="0" smtClean="0"/>
              <a:t>      - A-2 Grubu Genel Hastaneler</a:t>
            </a:r>
          </a:p>
          <a:p>
            <a:pPr algn="ctr">
              <a:buNone/>
            </a:pPr>
            <a:r>
              <a:rPr lang="tr-TR" sz="2800" dirty="0"/>
              <a:t> </a:t>
            </a:r>
            <a:r>
              <a:rPr lang="tr-TR" sz="2800" dirty="0" smtClean="0"/>
              <a:t>      - A-2 Grubu Dal Hastaneleri</a:t>
            </a:r>
          </a:p>
          <a:p>
            <a:pPr algn="ctr">
              <a:buNone/>
            </a:pPr>
            <a:r>
              <a:rPr lang="tr-TR" sz="2800" dirty="0"/>
              <a:t> </a:t>
            </a:r>
            <a:r>
              <a:rPr lang="tr-TR" sz="2800" dirty="0" smtClean="0"/>
              <a:t>      - B- Genel Hastaneler</a:t>
            </a:r>
          </a:p>
          <a:p>
            <a:pPr algn="ctr">
              <a:buNone/>
            </a:pPr>
            <a:r>
              <a:rPr lang="tr-TR" sz="2800" dirty="0"/>
              <a:t> </a:t>
            </a:r>
            <a:r>
              <a:rPr lang="tr-TR" sz="2800" dirty="0" smtClean="0"/>
              <a:t>      - C- Grubu Genel Hastaneler</a:t>
            </a:r>
          </a:p>
          <a:p>
            <a:pPr algn="ctr">
              <a:buNone/>
            </a:pPr>
            <a:r>
              <a:rPr lang="tr-TR" sz="2800" dirty="0"/>
              <a:t> </a:t>
            </a:r>
            <a:r>
              <a:rPr lang="tr-TR" sz="2800" dirty="0" smtClean="0"/>
              <a:t>      - D- Grubu Genel Hastaneler</a:t>
            </a:r>
          </a:p>
          <a:p>
            <a:pPr algn="ctr">
              <a:buNone/>
            </a:pPr>
            <a:r>
              <a:rPr lang="tr-TR" sz="2800" dirty="0"/>
              <a:t> </a:t>
            </a:r>
            <a:r>
              <a:rPr lang="tr-TR" sz="2800" dirty="0" smtClean="0"/>
              <a:t>      - E- Grubu Hastaneler</a:t>
            </a:r>
          </a:p>
          <a:p>
            <a:pPr algn="ctr">
              <a:buNone/>
            </a:pPr>
            <a:r>
              <a:rPr lang="tr-TR" sz="2800" dirty="0"/>
              <a:t> </a:t>
            </a:r>
            <a:r>
              <a:rPr lang="tr-TR" sz="2800" dirty="0" smtClean="0"/>
              <a:t>           # E-1 Grubu Hastaneler</a:t>
            </a:r>
          </a:p>
          <a:p>
            <a:pPr algn="ctr">
              <a:buNone/>
            </a:pPr>
            <a:r>
              <a:rPr lang="tr-TR" sz="2800" dirty="0"/>
              <a:t> </a:t>
            </a:r>
            <a:r>
              <a:rPr lang="tr-TR" sz="2800" dirty="0" smtClean="0"/>
              <a:t>           # E-2 Grubu Hastaneler</a:t>
            </a:r>
          </a:p>
          <a:p>
            <a:pPr algn="ctr">
              <a:buNone/>
            </a:pPr>
            <a:r>
              <a:rPr lang="tr-TR" sz="2800" dirty="0"/>
              <a:t> </a:t>
            </a:r>
            <a:r>
              <a:rPr lang="tr-TR" sz="2800" dirty="0" smtClean="0"/>
              <a:t>           # E-3 Grubu Hastaneler</a:t>
            </a:r>
            <a:endParaRPr lang="tr-TR" sz="2800" dirty="0"/>
          </a:p>
          <a:p>
            <a:pPr>
              <a:buNone/>
            </a:pPr>
            <a:endParaRPr lang="tr-TR" sz="3600" dirty="0" smtClean="0"/>
          </a:p>
          <a:p>
            <a:pPr>
              <a:buNone/>
            </a:pPr>
            <a:endParaRPr lang="tr-TR" sz="3600" dirty="0"/>
          </a:p>
          <a:p>
            <a:pPr>
              <a:buNone/>
            </a:pPr>
            <a:endParaRPr lang="tr-TR" sz="3600" dirty="0" smtClean="0"/>
          </a:p>
          <a:p>
            <a:pPr>
              <a:buNone/>
            </a:pPr>
            <a:endParaRPr lang="tr-TR" dirty="0"/>
          </a:p>
        </p:txBody>
      </p:sp>
    </p:spTree>
  </p:cSld>
  <p:clrMapOvr>
    <a:masterClrMapping/>
  </p:clrMapOvr>
  <p:transition spd="slow">
    <p:diamon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500726"/>
          </a:xfrm>
        </p:spPr>
        <p:txBody>
          <a:bodyPr>
            <a:normAutofit/>
          </a:bodyPr>
          <a:lstStyle/>
          <a:p>
            <a:pPr>
              <a:buNone/>
            </a:pPr>
            <a:endParaRPr lang="tr-TR" sz="1200" dirty="0" smtClean="0">
              <a:solidFill>
                <a:srgbClr val="FF0000"/>
              </a:solidFill>
            </a:endParaRPr>
          </a:p>
          <a:p>
            <a:pPr algn="ctr"/>
            <a:r>
              <a:rPr lang="tr-TR" sz="3600" dirty="0" smtClean="0">
                <a:solidFill>
                  <a:srgbClr val="FF0000"/>
                </a:solidFill>
              </a:rPr>
              <a:t>Hastanelerin Fonksiyonları </a:t>
            </a:r>
          </a:p>
          <a:p>
            <a:pPr algn="ctr">
              <a:buNone/>
            </a:pPr>
            <a:r>
              <a:rPr lang="tr-TR" sz="2800" dirty="0" smtClean="0"/>
              <a:t>    </a:t>
            </a:r>
            <a:r>
              <a:rPr lang="tr-TR" dirty="0" smtClean="0"/>
              <a:t>- Tıbbi Fonksiyonlar</a:t>
            </a:r>
          </a:p>
          <a:p>
            <a:pPr algn="ctr">
              <a:buNone/>
            </a:pPr>
            <a:r>
              <a:rPr lang="tr-TR" dirty="0"/>
              <a:t> </a:t>
            </a:r>
            <a:r>
              <a:rPr lang="tr-TR" dirty="0" smtClean="0"/>
              <a:t>   - Eğitim Fonksiyonu</a:t>
            </a:r>
          </a:p>
          <a:p>
            <a:pPr algn="ctr">
              <a:buNone/>
            </a:pPr>
            <a:r>
              <a:rPr lang="tr-TR" dirty="0"/>
              <a:t> </a:t>
            </a:r>
            <a:r>
              <a:rPr lang="tr-TR" dirty="0" smtClean="0"/>
              <a:t>   - Araştırma Fonksiyonu</a:t>
            </a:r>
          </a:p>
          <a:p>
            <a:pPr algn="ctr">
              <a:buNone/>
            </a:pPr>
            <a:r>
              <a:rPr lang="tr-TR" dirty="0"/>
              <a:t> </a:t>
            </a:r>
            <a:r>
              <a:rPr lang="tr-TR" dirty="0" smtClean="0"/>
              <a:t>   - Teknik Fonksiyonlar</a:t>
            </a:r>
          </a:p>
          <a:p>
            <a:pPr algn="ctr">
              <a:buNone/>
            </a:pPr>
            <a:r>
              <a:rPr lang="tr-TR" dirty="0"/>
              <a:t> </a:t>
            </a:r>
            <a:r>
              <a:rPr lang="tr-TR" dirty="0" smtClean="0"/>
              <a:t>   - Mali Fonksiyonlar</a:t>
            </a:r>
          </a:p>
          <a:p>
            <a:pPr algn="ctr">
              <a:buNone/>
            </a:pPr>
            <a:r>
              <a:rPr lang="tr-TR" dirty="0"/>
              <a:t> </a:t>
            </a:r>
            <a:r>
              <a:rPr lang="tr-TR" dirty="0" smtClean="0"/>
              <a:t>   - İdari Fonksiyonlar</a:t>
            </a:r>
            <a:endParaRPr lang="tr-TR" dirty="0"/>
          </a:p>
        </p:txBody>
      </p:sp>
    </p:spTree>
  </p:cSld>
  <p:clrMapOvr>
    <a:masterClrMapping/>
  </p:clrMapOvr>
  <p:transition spd="slow">
    <p:diamon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solidFill>
                  <a:srgbClr val="FF0000"/>
                </a:solidFill>
              </a:rPr>
              <a:t>ULUSLARARASI SAĞLIK KURULUŞLARI</a:t>
            </a:r>
            <a:endParaRPr lang="tr-TR" dirty="0"/>
          </a:p>
        </p:txBody>
      </p:sp>
      <p:pic>
        <p:nvPicPr>
          <p:cNvPr id="3074" name="Picture 2" descr="unicef ile ilgili görsel sonucu"/>
          <p:cNvPicPr>
            <a:picLocks noChangeAspect="1" noChangeArrowheads="1"/>
          </p:cNvPicPr>
          <p:nvPr/>
        </p:nvPicPr>
        <p:blipFill>
          <a:blip r:embed="rId2"/>
          <a:srcRect/>
          <a:stretch>
            <a:fillRect/>
          </a:stretch>
        </p:blipFill>
        <p:spPr bwMode="auto">
          <a:xfrm>
            <a:off x="3143240" y="1428736"/>
            <a:ext cx="2345425" cy="2071702"/>
          </a:xfrm>
          <a:prstGeom prst="rect">
            <a:avLst/>
          </a:prstGeom>
          <a:noFill/>
        </p:spPr>
      </p:pic>
      <p:pic>
        <p:nvPicPr>
          <p:cNvPr id="2050" name="Picture 2" descr="İlgili resim"/>
          <p:cNvPicPr>
            <a:picLocks noChangeAspect="1" noChangeArrowheads="1"/>
          </p:cNvPicPr>
          <p:nvPr/>
        </p:nvPicPr>
        <p:blipFill>
          <a:blip r:embed="rId3"/>
          <a:srcRect/>
          <a:stretch>
            <a:fillRect/>
          </a:stretch>
        </p:blipFill>
        <p:spPr bwMode="auto">
          <a:xfrm>
            <a:off x="5500694" y="1500174"/>
            <a:ext cx="3467552" cy="1928826"/>
          </a:xfrm>
          <a:prstGeom prst="rect">
            <a:avLst/>
          </a:prstGeom>
          <a:noFill/>
        </p:spPr>
      </p:pic>
      <p:pic>
        <p:nvPicPr>
          <p:cNvPr id="3" name="Picture 2" descr="avrupa birliği amblemi ile ilgili görsel sonucu"/>
          <p:cNvPicPr>
            <a:picLocks noChangeAspect="1" noChangeArrowheads="1"/>
          </p:cNvPicPr>
          <p:nvPr/>
        </p:nvPicPr>
        <p:blipFill>
          <a:blip r:embed="rId4"/>
          <a:srcRect/>
          <a:stretch>
            <a:fillRect/>
          </a:stretch>
        </p:blipFill>
        <p:spPr bwMode="auto">
          <a:xfrm>
            <a:off x="571472" y="4071942"/>
            <a:ext cx="2571768" cy="2000264"/>
          </a:xfrm>
          <a:prstGeom prst="rect">
            <a:avLst/>
          </a:prstGeom>
          <a:noFill/>
        </p:spPr>
      </p:pic>
      <p:pic>
        <p:nvPicPr>
          <p:cNvPr id="5" name="Picture 2" descr="who ile ilgili görsel sonucu"/>
          <p:cNvPicPr>
            <a:picLocks noChangeAspect="1" noChangeArrowheads="1"/>
          </p:cNvPicPr>
          <p:nvPr/>
        </p:nvPicPr>
        <p:blipFill>
          <a:blip r:embed="rId5"/>
          <a:srcRect/>
          <a:stretch>
            <a:fillRect/>
          </a:stretch>
        </p:blipFill>
        <p:spPr bwMode="auto">
          <a:xfrm>
            <a:off x="642910" y="1571612"/>
            <a:ext cx="2143140" cy="2000264"/>
          </a:xfrm>
          <a:prstGeom prst="rect">
            <a:avLst/>
          </a:prstGeom>
          <a:noFill/>
        </p:spPr>
      </p:pic>
      <p:pic>
        <p:nvPicPr>
          <p:cNvPr id="4" name="Picture 2" descr="İlgili resim"/>
          <p:cNvPicPr>
            <a:picLocks noChangeAspect="1" noChangeArrowheads="1"/>
          </p:cNvPicPr>
          <p:nvPr/>
        </p:nvPicPr>
        <p:blipFill>
          <a:blip r:embed="rId6"/>
          <a:srcRect/>
          <a:stretch>
            <a:fillRect/>
          </a:stretch>
        </p:blipFill>
        <p:spPr bwMode="auto">
          <a:xfrm>
            <a:off x="3286116" y="4071942"/>
            <a:ext cx="2606520" cy="2000264"/>
          </a:xfrm>
          <a:prstGeom prst="rect">
            <a:avLst/>
          </a:prstGeom>
          <a:noFill/>
        </p:spPr>
      </p:pic>
      <p:pic>
        <p:nvPicPr>
          <p:cNvPr id="6" name="Picture 2" descr="FAO ile ilgili görsel sonucu"/>
          <p:cNvPicPr>
            <a:picLocks noChangeAspect="1" noChangeArrowheads="1"/>
          </p:cNvPicPr>
          <p:nvPr/>
        </p:nvPicPr>
        <p:blipFill>
          <a:blip r:embed="rId7"/>
          <a:srcRect/>
          <a:stretch>
            <a:fillRect/>
          </a:stretch>
        </p:blipFill>
        <p:spPr bwMode="auto">
          <a:xfrm>
            <a:off x="6143636" y="4071942"/>
            <a:ext cx="2428892" cy="1963354"/>
          </a:xfrm>
          <a:prstGeom prst="rect">
            <a:avLst/>
          </a:prstGeom>
          <a:noFill/>
        </p:spPr>
      </p:pic>
    </p:spTree>
  </p:cSld>
  <p:clrMapOvr>
    <a:masterClrMapping/>
  </p:clrMapOvr>
  <p:transition spd="slow">
    <p:diamond/>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ILO ile ilgili görsel sonucu"/>
          <p:cNvPicPr>
            <a:picLocks noChangeAspect="1" noChangeArrowheads="1"/>
          </p:cNvPicPr>
          <p:nvPr/>
        </p:nvPicPr>
        <p:blipFill>
          <a:blip r:embed="rId2"/>
          <a:srcRect/>
          <a:stretch>
            <a:fillRect/>
          </a:stretch>
        </p:blipFill>
        <p:spPr bwMode="auto">
          <a:xfrm>
            <a:off x="0" y="0"/>
            <a:ext cx="3357554" cy="2643182"/>
          </a:xfrm>
          <a:prstGeom prst="rect">
            <a:avLst/>
          </a:prstGeom>
          <a:noFill/>
        </p:spPr>
      </p:pic>
      <p:pic>
        <p:nvPicPr>
          <p:cNvPr id="2" name="Picture 2" descr="UNEP ile ilgili görsel sonucu"/>
          <p:cNvPicPr>
            <a:picLocks noChangeAspect="1" noChangeArrowheads="1"/>
          </p:cNvPicPr>
          <p:nvPr/>
        </p:nvPicPr>
        <p:blipFill>
          <a:blip r:embed="rId3" cstate="print"/>
          <a:srcRect/>
          <a:stretch>
            <a:fillRect/>
          </a:stretch>
        </p:blipFill>
        <p:spPr bwMode="auto">
          <a:xfrm>
            <a:off x="3500430" y="285728"/>
            <a:ext cx="2214578" cy="2000264"/>
          </a:xfrm>
          <a:prstGeom prst="rect">
            <a:avLst/>
          </a:prstGeom>
          <a:noFill/>
        </p:spPr>
      </p:pic>
      <p:pic>
        <p:nvPicPr>
          <p:cNvPr id="3" name="Picture 2" descr="UNDRO ile ilgili görsel sonucu"/>
          <p:cNvPicPr>
            <a:picLocks noChangeAspect="1" noChangeArrowheads="1"/>
          </p:cNvPicPr>
          <p:nvPr/>
        </p:nvPicPr>
        <p:blipFill>
          <a:blip r:embed="rId4"/>
          <a:srcRect/>
          <a:stretch>
            <a:fillRect/>
          </a:stretch>
        </p:blipFill>
        <p:spPr bwMode="auto">
          <a:xfrm>
            <a:off x="6072198" y="285728"/>
            <a:ext cx="2928958" cy="1928826"/>
          </a:xfrm>
          <a:prstGeom prst="rect">
            <a:avLst/>
          </a:prstGeom>
          <a:noFill/>
        </p:spPr>
      </p:pic>
      <p:pic>
        <p:nvPicPr>
          <p:cNvPr id="4" name="Picture 2" descr="undp logo ile ilgili görsel sonucu"/>
          <p:cNvPicPr>
            <a:picLocks noChangeAspect="1" noChangeArrowheads="1"/>
          </p:cNvPicPr>
          <p:nvPr/>
        </p:nvPicPr>
        <p:blipFill>
          <a:blip r:embed="rId5"/>
          <a:srcRect/>
          <a:stretch>
            <a:fillRect/>
          </a:stretch>
        </p:blipFill>
        <p:spPr bwMode="auto">
          <a:xfrm>
            <a:off x="285720" y="2643182"/>
            <a:ext cx="3143974" cy="1714512"/>
          </a:xfrm>
          <a:prstGeom prst="rect">
            <a:avLst/>
          </a:prstGeom>
          <a:noFill/>
        </p:spPr>
      </p:pic>
      <p:pic>
        <p:nvPicPr>
          <p:cNvPr id="5" name="Picture 2" descr="İlgili resim"/>
          <p:cNvPicPr>
            <a:picLocks noChangeAspect="1" noChangeArrowheads="1"/>
          </p:cNvPicPr>
          <p:nvPr/>
        </p:nvPicPr>
        <p:blipFill>
          <a:blip r:embed="rId6" cstate="print"/>
          <a:srcRect/>
          <a:stretch>
            <a:fillRect/>
          </a:stretch>
        </p:blipFill>
        <p:spPr bwMode="auto">
          <a:xfrm>
            <a:off x="3857620" y="2428868"/>
            <a:ext cx="4643470" cy="2324995"/>
          </a:xfrm>
          <a:prstGeom prst="rect">
            <a:avLst/>
          </a:prstGeom>
          <a:noFill/>
        </p:spPr>
      </p:pic>
      <p:pic>
        <p:nvPicPr>
          <p:cNvPr id="6" name="Picture 2" descr="UNFPA ile ilgili görsel sonucu"/>
          <p:cNvPicPr>
            <a:picLocks noChangeAspect="1" noChangeArrowheads="1"/>
          </p:cNvPicPr>
          <p:nvPr/>
        </p:nvPicPr>
        <p:blipFill>
          <a:blip r:embed="rId7" cstate="print"/>
          <a:srcRect/>
          <a:stretch>
            <a:fillRect/>
          </a:stretch>
        </p:blipFill>
        <p:spPr bwMode="auto">
          <a:xfrm>
            <a:off x="2714612" y="4786322"/>
            <a:ext cx="3714776" cy="1687159"/>
          </a:xfrm>
          <a:prstGeom prst="rect">
            <a:avLst/>
          </a:prstGeom>
          <a:noFill/>
        </p:spPr>
      </p:pic>
    </p:spTree>
  </p:cSld>
  <p:clrMapOvr>
    <a:masterClrMapping/>
  </p:clrMapOvr>
  <p:transition spd="slow">
    <p:diamond/>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642918"/>
            <a:ext cx="8229600" cy="1143000"/>
          </a:xfrm>
        </p:spPr>
        <p:txBody>
          <a:bodyPr/>
          <a:lstStyle/>
          <a:p>
            <a:r>
              <a:rPr lang="tr-TR" dirty="0" smtClean="0">
                <a:solidFill>
                  <a:srgbClr val="FF0000"/>
                </a:solidFill>
              </a:rPr>
              <a:t>KAYNAKÇA</a:t>
            </a:r>
            <a:endParaRPr lang="tr-TR" dirty="0">
              <a:solidFill>
                <a:srgbClr val="FF0000"/>
              </a:solidFill>
            </a:endParaRPr>
          </a:p>
        </p:txBody>
      </p:sp>
      <p:sp>
        <p:nvSpPr>
          <p:cNvPr id="3" name="2 İçerik Yer Tutucusu"/>
          <p:cNvSpPr>
            <a:spLocks noGrp="1"/>
          </p:cNvSpPr>
          <p:nvPr>
            <p:ph idx="1"/>
          </p:nvPr>
        </p:nvSpPr>
        <p:spPr>
          <a:xfrm>
            <a:off x="500034" y="2071678"/>
            <a:ext cx="8229600" cy="2900370"/>
          </a:xfrm>
        </p:spPr>
        <p:txBody>
          <a:bodyPr/>
          <a:lstStyle/>
          <a:p>
            <a:pPr algn="ctr"/>
            <a:r>
              <a:rPr lang="tr-TR" sz="1800" dirty="0" smtClean="0">
                <a:hlinkClick r:id="rId2"/>
              </a:rPr>
              <a:t>https://neu.edu.tr/wp-content/uploads/2015/11/Sa%C4%9Fl%C4%B1k-Tan%C4%B1m%C4%B1-Sa%C4%9Fl%C4%B1k-Hizmetleri-T%C3%BCrk-Sa%C4%9Fl%C4%B1k-Sistemi2.pdf</a:t>
            </a:r>
            <a:endParaRPr lang="tr-TR" sz="1800" dirty="0" smtClean="0"/>
          </a:p>
          <a:p>
            <a:pPr algn="ctr"/>
            <a:r>
              <a:rPr lang="tr-TR" sz="1800" dirty="0" smtClean="0">
                <a:hlinkClick r:id="rId3"/>
              </a:rPr>
              <a:t>https://www.mumsema.org/saglik/218253-saglik-nedir-sagligin-tanimi.html</a:t>
            </a:r>
            <a:endParaRPr lang="tr-TR" sz="1800" dirty="0" smtClean="0"/>
          </a:p>
          <a:p>
            <a:pPr algn="ctr"/>
            <a:r>
              <a:rPr lang="tr-TR" sz="1800" dirty="0" smtClean="0">
                <a:hlinkClick r:id="rId4"/>
              </a:rPr>
              <a:t>http://cocuklankara.com/blogs/25/17/hastalik-tanimi-ve-belirtileri</a:t>
            </a:r>
            <a:endParaRPr lang="tr-TR" sz="1800" dirty="0" smtClean="0"/>
          </a:p>
          <a:p>
            <a:pPr algn="ctr"/>
            <a:endParaRPr lang="tr-TR" sz="1800" dirty="0" smtClean="0"/>
          </a:p>
          <a:p>
            <a:pPr algn="ctr"/>
            <a:r>
              <a:rPr lang="tr-TR" sz="1800" dirty="0" smtClean="0">
                <a:hlinkClick r:id="rId5"/>
              </a:rPr>
              <a:t>http://www.filozof.net/</a:t>
            </a:r>
            <a:r>
              <a:rPr lang="tr-TR" sz="1800" dirty="0" err="1" smtClean="0">
                <a:hlinkClick r:id="rId5"/>
              </a:rPr>
              <a:t>Turkce</a:t>
            </a:r>
            <a:r>
              <a:rPr lang="tr-TR" sz="1800" dirty="0" smtClean="0">
                <a:hlinkClick r:id="rId5"/>
              </a:rPr>
              <a:t>/felsefe/felsefe-</a:t>
            </a:r>
            <a:r>
              <a:rPr lang="tr-TR" sz="1800" dirty="0" err="1" smtClean="0">
                <a:hlinkClick r:id="rId5"/>
              </a:rPr>
              <a:t>akimlari</a:t>
            </a:r>
            <a:r>
              <a:rPr lang="tr-TR" sz="1800" dirty="0" smtClean="0">
                <a:hlinkClick r:id="rId5"/>
              </a:rPr>
              <a:t>/48755-deontoloji-nedir-deontoloji-ve-etik-</a:t>
            </a:r>
            <a:r>
              <a:rPr lang="tr-TR" sz="1800" dirty="0" err="1" smtClean="0">
                <a:hlinkClick r:id="rId5"/>
              </a:rPr>
              <a:t>tanimi</a:t>
            </a:r>
            <a:r>
              <a:rPr lang="tr-TR" sz="1800" dirty="0" smtClean="0">
                <a:hlinkClick r:id="rId5"/>
              </a:rPr>
              <a:t>-</a:t>
            </a:r>
            <a:r>
              <a:rPr lang="tr-TR" sz="1800" dirty="0" err="1" smtClean="0">
                <a:hlinkClick r:id="rId5"/>
              </a:rPr>
              <a:t>hakkinda</a:t>
            </a:r>
            <a:r>
              <a:rPr lang="tr-TR" sz="1800" dirty="0" smtClean="0">
                <a:hlinkClick r:id="rId5"/>
              </a:rPr>
              <a:t>-bilgi.htm</a:t>
            </a:r>
            <a:r>
              <a:rPr lang="tr-TR" sz="1800" dirty="0" smtClean="0"/>
              <a:t>l</a:t>
            </a:r>
          </a:p>
          <a:p>
            <a:endParaRPr lang="tr-TR" sz="1800" dirty="0" smtClean="0"/>
          </a:p>
          <a:p>
            <a:endParaRPr lang="tr-TR" sz="1800" dirty="0" smtClean="0"/>
          </a:p>
        </p:txBody>
      </p:sp>
    </p:spTree>
  </p:cSld>
  <p:clrMapOvr>
    <a:masterClrMapping/>
  </p:clrMapOvr>
  <p:transition spd="slow">
    <p:diamon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1428736"/>
            <a:ext cx="8229600" cy="3929090"/>
          </a:xfrm>
        </p:spPr>
        <p:txBody>
          <a:bodyPr>
            <a:normAutofit/>
          </a:bodyPr>
          <a:lstStyle/>
          <a:p>
            <a:r>
              <a:rPr lang="tr-TR" sz="3000" dirty="0"/>
              <a:t> </a:t>
            </a:r>
            <a:r>
              <a:rPr lang="tr-TR" sz="2800" dirty="0"/>
              <a:t>Hastalık; kişiyi rahatsız eden, normal olmayan ve kendi </a:t>
            </a:r>
            <a:r>
              <a:rPr lang="tr-TR" sz="2800" dirty="0" smtClean="0"/>
              <a:t>bedeninden</a:t>
            </a:r>
            <a:r>
              <a:rPr lang="tr-TR" sz="2800" dirty="0"/>
              <a:t> </a:t>
            </a:r>
            <a:r>
              <a:rPr lang="tr-TR" sz="2800" dirty="0" smtClean="0"/>
              <a:t>kaynaklanan </a:t>
            </a:r>
            <a:r>
              <a:rPr lang="tr-TR" sz="2800" dirty="0" err="1"/>
              <a:t>uyarımların</a:t>
            </a:r>
            <a:r>
              <a:rPr lang="tr-TR" sz="2800" dirty="0"/>
              <a:t> oluştuğu bir durumdur. Diğer bir deyişle, sağlığın bozulmasıdır</a:t>
            </a:r>
            <a:r>
              <a:rPr lang="tr-TR" sz="2800" dirty="0" smtClean="0"/>
              <a:t>.</a:t>
            </a:r>
          </a:p>
          <a:p>
            <a:r>
              <a:rPr lang="tr-TR" sz="2800" dirty="0" smtClean="0"/>
              <a:t>Sağlık hizmetleri; birey ve toplum sağlığının korunması geliştirilmesine yönelik olarak sağlık personeli tarafından sunulan koruyucu, tedavi ve </a:t>
            </a:r>
            <a:r>
              <a:rPr lang="tr-TR" sz="2800" dirty="0" err="1" smtClean="0"/>
              <a:t>rehabilite</a:t>
            </a:r>
            <a:r>
              <a:rPr lang="tr-TR" sz="2800" dirty="0" smtClean="0"/>
              <a:t> edici ve sağlığı geliştirici hizmetler olarak tanımlanmaktadır.</a:t>
            </a:r>
          </a:p>
        </p:txBody>
      </p:sp>
    </p:spTree>
  </p:cSld>
  <p:clrMapOvr>
    <a:masterClrMapping/>
  </p:clrMapOvr>
  <p:transition spd="slow">
    <p:diamon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785794"/>
            <a:ext cx="8229600" cy="1143000"/>
          </a:xfrm>
        </p:spPr>
        <p:txBody>
          <a:bodyPr/>
          <a:lstStyle/>
          <a:p>
            <a:r>
              <a:rPr lang="tr-TR" dirty="0" smtClean="0">
                <a:solidFill>
                  <a:srgbClr val="FF0000"/>
                </a:solidFill>
              </a:rPr>
              <a:t>Sağlık Hizmetinin Amacı </a:t>
            </a:r>
            <a:endParaRPr lang="tr-TR" dirty="0">
              <a:solidFill>
                <a:srgbClr val="FF0000"/>
              </a:solidFill>
            </a:endParaRPr>
          </a:p>
        </p:txBody>
      </p:sp>
      <p:sp>
        <p:nvSpPr>
          <p:cNvPr id="3" name="2 İçerik Yer Tutucusu"/>
          <p:cNvSpPr>
            <a:spLocks noGrp="1"/>
          </p:cNvSpPr>
          <p:nvPr>
            <p:ph idx="1"/>
          </p:nvPr>
        </p:nvSpPr>
        <p:spPr>
          <a:xfrm>
            <a:off x="428596" y="2214554"/>
            <a:ext cx="8229600" cy="3429024"/>
          </a:xfrm>
        </p:spPr>
        <p:txBody>
          <a:bodyPr>
            <a:normAutofit/>
          </a:bodyPr>
          <a:lstStyle/>
          <a:p>
            <a:r>
              <a:rPr lang="tr-TR" sz="2800" dirty="0" smtClean="0"/>
              <a:t>Sağlık amaçları mevcut bilgi ve kaynaklar eşiğinde bir ülke veya topluluğun belli bir sürede ulaşmayı umduğu sağlık sonuçlarını özetler.</a:t>
            </a:r>
          </a:p>
          <a:p>
            <a:r>
              <a:rPr lang="tr-TR" sz="2800" dirty="0" smtClean="0"/>
              <a:t>Sağlık amaçları, sağlıklı bir topluma ilişkin, genelde toplumun değerlerini özelde ise sağlık sektörünün değerlerini yansıtmayı amaçlayan genel niyet ve istek bildirileridir.</a:t>
            </a:r>
            <a:endParaRPr lang="tr-TR" sz="2800" dirty="0"/>
          </a:p>
        </p:txBody>
      </p:sp>
    </p:spTree>
  </p:cSld>
  <p:clrMapOvr>
    <a:masterClrMapping/>
  </p:clrMapOvr>
  <p:transition spd="slow">
    <p:diamon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142852"/>
            <a:ext cx="8229600" cy="1143000"/>
          </a:xfrm>
        </p:spPr>
        <p:txBody>
          <a:bodyPr/>
          <a:lstStyle/>
          <a:p>
            <a:r>
              <a:rPr lang="tr-TR" dirty="0" smtClean="0">
                <a:solidFill>
                  <a:srgbClr val="FF0000"/>
                </a:solidFill>
              </a:rPr>
              <a:t>Sağlık Hizmetlerinin Özellikleri</a:t>
            </a:r>
            <a:endParaRPr lang="tr-TR" dirty="0">
              <a:solidFill>
                <a:srgbClr val="FF0000"/>
              </a:solidFill>
            </a:endParaRPr>
          </a:p>
        </p:txBody>
      </p:sp>
      <p:sp>
        <p:nvSpPr>
          <p:cNvPr id="3" name="2 İçerik Yer Tutucusu"/>
          <p:cNvSpPr>
            <a:spLocks noGrp="1"/>
          </p:cNvSpPr>
          <p:nvPr>
            <p:ph idx="1"/>
          </p:nvPr>
        </p:nvSpPr>
        <p:spPr>
          <a:xfrm>
            <a:off x="428596" y="1214422"/>
            <a:ext cx="8229600" cy="5357850"/>
          </a:xfrm>
        </p:spPr>
        <p:txBody>
          <a:bodyPr/>
          <a:lstStyle/>
          <a:p>
            <a:r>
              <a:rPr lang="tr-TR" sz="2700" dirty="0" smtClean="0">
                <a:cs typeface="Arial" pitchFamily="34" charset="0"/>
              </a:rPr>
              <a:t>Sağlık kurumlarında uzmanlaşma seviyesi çok yüksektir.</a:t>
            </a:r>
          </a:p>
          <a:p>
            <a:r>
              <a:rPr lang="tr-TR" sz="2700" dirty="0" smtClean="0">
                <a:cs typeface="Arial" pitchFamily="34" charset="0"/>
              </a:rPr>
              <a:t>Sağlık kuruluşları karmaşık bir yapıya sahiptir.</a:t>
            </a:r>
          </a:p>
          <a:p>
            <a:r>
              <a:rPr lang="tr-TR" sz="2700" dirty="0" smtClean="0">
                <a:cs typeface="Arial" pitchFamily="34" charset="0"/>
              </a:rPr>
              <a:t>Tüketici uzmanın gücü karşısında zayıf konumdadır.</a:t>
            </a:r>
          </a:p>
          <a:p>
            <a:r>
              <a:rPr lang="tr-TR" sz="2700" dirty="0" smtClean="0">
                <a:cs typeface="Arial" pitchFamily="34" charset="0"/>
              </a:rPr>
              <a:t>Sağlık hizmetleri dışsal yarar sağlar ve kamu malı niteliğindedir.</a:t>
            </a:r>
          </a:p>
          <a:p>
            <a:r>
              <a:rPr lang="tr-TR" sz="2700" dirty="0" smtClean="0">
                <a:cs typeface="Arial" pitchFamily="34" charset="0"/>
              </a:rPr>
              <a:t>Bilgi asimetrisi mevcuttur.</a:t>
            </a:r>
          </a:p>
          <a:p>
            <a:r>
              <a:rPr lang="tr-TR" sz="2700" dirty="0" smtClean="0">
                <a:cs typeface="Arial" pitchFamily="34" charset="0"/>
              </a:rPr>
              <a:t>Sağlık kurumlarında insan kaynakları profesyonel kişilerden oluşur ve bu kişiler kurumsal hedeflerden daha çok mesleki hedeflere önem verir.</a:t>
            </a:r>
          </a:p>
          <a:p>
            <a:r>
              <a:rPr lang="tr-TR" sz="2700" dirty="0" smtClean="0">
                <a:cs typeface="Arial" pitchFamily="34" charset="0"/>
              </a:rPr>
              <a:t>Tüketici egemenliği yoktur.</a:t>
            </a:r>
          </a:p>
          <a:p>
            <a:r>
              <a:rPr lang="tr-TR" sz="2700" dirty="0" smtClean="0">
                <a:cs typeface="Arial" pitchFamily="34" charset="0"/>
              </a:rPr>
              <a:t>Devlet müdahalesine tabiidir.</a:t>
            </a:r>
          </a:p>
          <a:p>
            <a:endParaRPr lang="tr-TR" sz="2500" dirty="0" smtClean="0">
              <a:latin typeface="Arial" pitchFamily="34" charset="0"/>
              <a:cs typeface="Arial" pitchFamily="34" charset="0"/>
            </a:endParaRPr>
          </a:p>
          <a:p>
            <a:pPr>
              <a:buNone/>
            </a:pPr>
            <a:endParaRPr lang="tr-TR" sz="2500" dirty="0" smtClean="0">
              <a:latin typeface="Arial" pitchFamily="34" charset="0"/>
              <a:cs typeface="Arial" pitchFamily="34" charset="0"/>
            </a:endParaRPr>
          </a:p>
          <a:p>
            <a:endParaRPr lang="tr-TR" dirty="0" smtClean="0">
              <a:latin typeface="Arial" pitchFamily="34" charset="0"/>
              <a:cs typeface="Arial" pitchFamily="34" charset="0"/>
            </a:endParaRPr>
          </a:p>
        </p:txBody>
      </p:sp>
    </p:spTree>
  </p:cSld>
  <p:clrMapOvr>
    <a:masterClrMapping/>
  </p:clrMapOvr>
  <p:transition spd="slow">
    <p:diamon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357166"/>
            <a:ext cx="8229600" cy="6215106"/>
          </a:xfrm>
        </p:spPr>
        <p:txBody>
          <a:bodyPr>
            <a:noAutofit/>
          </a:bodyPr>
          <a:lstStyle/>
          <a:p>
            <a:r>
              <a:rPr lang="tr-TR" sz="2600" dirty="0" smtClean="0">
                <a:cs typeface="Arial" pitchFamily="34" charset="0"/>
              </a:rPr>
              <a:t>Hastaneler başta olmak üzere tüm sağlık kurumlarında ikili otorite hattı mevcuttur ve bu durum eş güdümleme, denetim ve çatışma sorunlarına yol açar.</a:t>
            </a:r>
          </a:p>
          <a:p>
            <a:r>
              <a:rPr lang="tr-TR" sz="2600" dirty="0" smtClean="0">
                <a:cs typeface="Arial" pitchFamily="34" charset="0"/>
              </a:rPr>
              <a:t>Sağlık kurumlarında gerçekleştirilen etkinliklerin büyük kısmını acil ve ertelenemez niteliktedir.</a:t>
            </a:r>
          </a:p>
          <a:p>
            <a:r>
              <a:rPr lang="tr-TR" sz="2600" dirty="0" smtClean="0">
                <a:cs typeface="Arial" pitchFamily="34" charset="0"/>
              </a:rPr>
              <a:t>Yapılan işlerde hata ve belirsizliklere karşı oldukça duyarlılık vardır ve tolerans gösterilmez.</a:t>
            </a:r>
          </a:p>
          <a:p>
            <a:r>
              <a:rPr lang="tr-TR" sz="2600" dirty="0" smtClean="0">
                <a:cs typeface="Arial" pitchFamily="34" charset="0"/>
              </a:rPr>
              <a:t>Çıktının tanımlanması ve ölçümü güçtür.</a:t>
            </a:r>
          </a:p>
          <a:p>
            <a:r>
              <a:rPr lang="tr-TR" sz="2600" dirty="0" smtClean="0">
                <a:cs typeface="Arial" pitchFamily="34" charset="0"/>
              </a:rPr>
              <a:t>Sağlık kurumlarında işlevsel bağımlılık çok yüksektir; bu nedenle farklı meslek gruplarının faaliyetleri arasında yüksek düzeyde eş güdüme ihtiyaç vardır.</a:t>
            </a:r>
          </a:p>
          <a:p>
            <a:r>
              <a:rPr lang="tr-TR" sz="2600" dirty="0" smtClean="0">
                <a:cs typeface="Arial" pitchFamily="34" charset="0"/>
              </a:rPr>
              <a:t>Sağlık hizmetleri piyasası şeffaf değildir, belirsizlik ve risk mevcuttur.</a:t>
            </a:r>
          </a:p>
          <a:p>
            <a:r>
              <a:rPr lang="tr-TR" sz="2600" dirty="0" smtClean="0">
                <a:cs typeface="Arial" pitchFamily="34" charset="0"/>
              </a:rPr>
              <a:t>Sağlık hizmetleri arz ve talebi arasında dengesizlik vardır.</a:t>
            </a:r>
            <a:endParaRPr lang="tr-TR" sz="2600" dirty="0">
              <a:cs typeface="Arial" pitchFamily="34" charset="0"/>
            </a:endParaRPr>
          </a:p>
        </p:txBody>
      </p:sp>
    </p:spTree>
  </p:cSld>
  <p:clrMapOvr>
    <a:masterClrMapping/>
  </p:clrMapOvr>
  <p:transition spd="slow">
    <p:diamon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0"/>
            <a:ext cx="8229600" cy="1143000"/>
          </a:xfrm>
        </p:spPr>
        <p:txBody>
          <a:bodyPr>
            <a:normAutofit fontScale="90000"/>
          </a:bodyPr>
          <a:lstStyle/>
          <a:p>
            <a:r>
              <a:rPr lang="tr-TR" dirty="0" smtClean="0">
                <a:solidFill>
                  <a:srgbClr val="FF0000"/>
                </a:solidFill>
              </a:rPr>
              <a:t>Sağlık Hizmetlerinin Sınıflandırılması</a:t>
            </a:r>
            <a:endParaRPr lang="tr-TR" dirty="0">
              <a:solidFill>
                <a:srgbClr val="FF0000"/>
              </a:solidFill>
            </a:endParaRPr>
          </a:p>
        </p:txBody>
      </p:sp>
      <p:pic>
        <p:nvPicPr>
          <p:cNvPr id="6" name="5 Resim" descr="enmresim2_1300836069.png"/>
          <p:cNvPicPr>
            <a:picLocks noChangeAspect="1"/>
          </p:cNvPicPr>
          <p:nvPr/>
        </p:nvPicPr>
        <p:blipFill>
          <a:blip r:embed="rId2"/>
          <a:stretch>
            <a:fillRect/>
          </a:stretch>
        </p:blipFill>
        <p:spPr>
          <a:xfrm>
            <a:off x="0" y="857233"/>
            <a:ext cx="9144000" cy="6000767"/>
          </a:xfrm>
          <a:prstGeom prst="rect">
            <a:avLst/>
          </a:prstGeom>
        </p:spPr>
      </p:pic>
    </p:spTree>
  </p:cSld>
  <p:clrMapOvr>
    <a:masterClrMapping/>
  </p:clrMapOvr>
  <p:transition spd="slow">
    <p:diamon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solidFill>
                  <a:srgbClr val="FF0000"/>
                </a:solidFill>
              </a:rPr>
              <a:t>Türkiye’de Sağlık Hizmetlerinin Örgütlenmesi</a:t>
            </a:r>
            <a:endParaRPr lang="tr-TR" dirty="0">
              <a:solidFill>
                <a:srgbClr val="FF0000"/>
              </a:solidFill>
            </a:endParaRPr>
          </a:p>
        </p:txBody>
      </p:sp>
      <p:sp>
        <p:nvSpPr>
          <p:cNvPr id="3" name="2 İçerik Yer Tutucusu"/>
          <p:cNvSpPr>
            <a:spLocks noGrp="1"/>
          </p:cNvSpPr>
          <p:nvPr>
            <p:ph idx="1"/>
          </p:nvPr>
        </p:nvSpPr>
        <p:spPr>
          <a:xfrm>
            <a:off x="457200" y="1600200"/>
            <a:ext cx="8229600" cy="4829196"/>
          </a:xfrm>
        </p:spPr>
        <p:txBody>
          <a:bodyPr>
            <a:noAutofit/>
          </a:bodyPr>
          <a:lstStyle/>
          <a:p>
            <a:r>
              <a:rPr lang="tr-TR" sz="2800" dirty="0" smtClean="0"/>
              <a:t>Sağlıkta Dönüşüm Programı 2003 yılından beri uygulanmaktadır. Yürütülmekte olan bu programın en önemli unsurlarından biri de Sağlık Bakanlığı’nın planlama, yönetme ve denetleme kapasitesini güçlendirmek, program ile sağlanan başarıların süreklilik kazandırılmasıdır. Bu çerçevede, 02/11/2011 tarihli ve 663 sayılı Sağlık Bakanlığı ve Bağlı Kuruluşlarının Teşkilat ve Görevleri Hakkında Kanun Hükmünde Kararname (KHK) ile “Bakanlık teşkilatı ve bağlı kuruluşlarının yeniden yapılandırılması” süreci başlamıştır.</a:t>
            </a:r>
            <a:endParaRPr lang="tr-TR" sz="2800" dirty="0"/>
          </a:p>
        </p:txBody>
      </p:sp>
    </p:spTree>
  </p:cSld>
  <p:clrMapOvr>
    <a:masterClrMapping/>
  </p:clrMapOvr>
  <p:transition spd="slow">
    <p:diamon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1571612"/>
            <a:ext cx="8229600" cy="3571900"/>
          </a:xfrm>
        </p:spPr>
        <p:txBody>
          <a:bodyPr>
            <a:normAutofit/>
          </a:bodyPr>
          <a:lstStyle/>
          <a:p>
            <a:r>
              <a:rPr lang="tr-TR" sz="2800" dirty="0" smtClean="0"/>
              <a:t>Sağlık Bakanlığı, kendisine bağlı yataklı ve yataksız sağlık kuruluşlarının yapımı, onarımı, işletilmesi, personel ihtiyacı, hizmetlerin planlanması ve denetimi gibi işleri ya doğrudan merkezden ya da taşra teşkilatı aracılığı ile yürütmektedir. Diğer kurumlara bağlı olan sağlık kuruluşlarının kurulması ve işletilmesinde de standartları belirleme ve denetim yetkilerine sahiptir.</a:t>
            </a:r>
          </a:p>
          <a:p>
            <a:endParaRPr lang="tr-TR" sz="2800" dirty="0" smtClean="0"/>
          </a:p>
        </p:txBody>
      </p:sp>
    </p:spTree>
  </p:cSld>
  <p:clrMapOvr>
    <a:masterClrMapping/>
  </p:clrMapOvr>
  <p:transition spd="slow">
    <p:diamond/>
  </p:transition>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333</TotalTime>
  <Words>1082</Words>
  <Application>Microsoft Office PowerPoint</Application>
  <PresentationFormat>Ekran Gösterisi (4:3)</PresentationFormat>
  <Paragraphs>110</Paragraphs>
  <Slides>26</Slides>
  <Notes>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26</vt:i4>
      </vt:variant>
    </vt:vector>
  </HeadingPairs>
  <TitlesOfParts>
    <vt:vector size="30" baseType="lpstr">
      <vt:lpstr>Algerian</vt:lpstr>
      <vt:lpstr>Arial</vt:lpstr>
      <vt:lpstr>Calibri</vt:lpstr>
      <vt:lpstr>Ofis Teması</vt:lpstr>
      <vt:lpstr>SAĞLIK HİZMETLERİ, FONKSİYONLARI VE ULUSLARASI SAĞLIK KURULUŞLARI</vt:lpstr>
      <vt:lpstr>SAĞLIK, HASTALIK, SAĞLIK HİZMETLERİNİN TANIMI </vt:lpstr>
      <vt:lpstr>PowerPoint Sunusu</vt:lpstr>
      <vt:lpstr>Sağlık Hizmetinin Amacı </vt:lpstr>
      <vt:lpstr>Sağlık Hizmetlerinin Özellikleri</vt:lpstr>
      <vt:lpstr>PowerPoint Sunusu</vt:lpstr>
      <vt:lpstr>Sağlık Hizmetlerinin Sınıflandırılması</vt:lpstr>
      <vt:lpstr>Türkiye’de Sağlık Hizmetlerinin Örgütlenmesi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HASTANELER TANIMI, TÜRLERİ VE FONKSİYONLARI</vt:lpstr>
      <vt:lpstr>PowerPoint Sunusu</vt:lpstr>
      <vt:lpstr>PowerPoint Sunusu</vt:lpstr>
      <vt:lpstr>PowerPoint Sunusu</vt:lpstr>
      <vt:lpstr>ULUSLARARASI SAĞLIK KURULUŞLARI</vt:lpstr>
      <vt:lpstr>PowerPoint Sunusu</vt:lpstr>
      <vt:lpstr>KAYNAKÇA</vt:lpstr>
    </vt:vector>
  </TitlesOfParts>
  <Company>Mamak Belediyesi</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SAĞLIK HİZMETLERİ, FONKSİYONLARI VE ULUSLARASI SAĞLIK KURULUŞLARI</dc:title>
  <dc:creator>kaletarım</dc:creator>
  <cp:lastModifiedBy>Zeynep Köksal</cp:lastModifiedBy>
  <cp:revision>43</cp:revision>
  <dcterms:created xsi:type="dcterms:W3CDTF">2017-10-28T11:46:14Z</dcterms:created>
  <dcterms:modified xsi:type="dcterms:W3CDTF">2018-03-05T19:57:00Z</dcterms:modified>
</cp:coreProperties>
</file>