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79D0-A7A2-46A4-A92F-4BFA60CD296B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DAC9-B026-416B-827D-E55B9CBE8E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7931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79D0-A7A2-46A4-A92F-4BFA60CD296B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DAC9-B026-416B-827D-E55B9CBE8E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5171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79D0-A7A2-46A4-A92F-4BFA60CD296B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DAC9-B026-416B-827D-E55B9CBE8E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403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79D0-A7A2-46A4-A92F-4BFA60CD296B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DAC9-B026-416B-827D-E55B9CBE8E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4625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79D0-A7A2-46A4-A92F-4BFA60CD296B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DAC9-B026-416B-827D-E55B9CBE8E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7287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79D0-A7A2-46A4-A92F-4BFA60CD296B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DAC9-B026-416B-827D-E55B9CBE8E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0836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79D0-A7A2-46A4-A92F-4BFA60CD296B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DAC9-B026-416B-827D-E55B9CBE8E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3440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79D0-A7A2-46A4-A92F-4BFA60CD296B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DAC9-B026-416B-827D-E55B9CBE8E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5687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79D0-A7A2-46A4-A92F-4BFA60CD296B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DAC9-B026-416B-827D-E55B9CBE8E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2661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79D0-A7A2-46A4-A92F-4BFA60CD296B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DAC9-B026-416B-827D-E55B9CBE8E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2151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79D0-A7A2-46A4-A92F-4BFA60CD296B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6DAC9-B026-416B-827D-E55B9CBE8E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2731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479D0-A7A2-46A4-A92F-4BFA60CD296B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6DAC9-B026-416B-827D-E55B9CBE8E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1414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tureng.com/tr/turkce-ingilizce/cross%20section%20stud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2800" b="1">
                <a:solidFill>
                  <a:schemeClr val="accent1"/>
                </a:solidFill>
              </a:rPr>
              <a:t>Analytical observational studies</a:t>
            </a:r>
            <a:endParaRPr lang="en-US" altLang="tr-TR" sz="2800" b="1">
              <a:solidFill>
                <a:schemeClr val="accent1"/>
              </a:solidFill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/>
          </a:p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>
              <a:solidFill>
                <a:srgbClr val="C00000"/>
              </a:solidFill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mtClean="0">
                <a:solidFill>
                  <a:srgbClr val="C00000"/>
                </a:solidFill>
              </a:rPr>
              <a:t>Observational (observational) researches are called research types based on the observation and analysis of the diseases that occur in natural conditions and the environment where they occur.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6E1E627-ABA7-4123-A951-43541BED052A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tr-TR" sz="1600">
              <a:solidFill>
                <a:srgbClr val="9D25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056587"/>
      </p:ext>
    </p:extLst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>
                <a:hlinkClick r:id="rId2"/>
              </a:rPr>
              <a:t>C</a:t>
            </a:r>
            <a:r>
              <a:rPr lang="tr-TR" dirty="0" smtClean="0">
                <a:hlinkClick r:id="rId2"/>
              </a:rPr>
              <a:t>ross </a:t>
            </a:r>
            <a:r>
              <a:rPr lang="tr-TR" dirty="0" err="1">
                <a:hlinkClick r:id="rId2"/>
              </a:rPr>
              <a:t>S</a:t>
            </a:r>
            <a:r>
              <a:rPr lang="tr-TR" dirty="0" err="1" smtClean="0">
                <a:hlinkClick r:id="rId2"/>
              </a:rPr>
              <a:t>ection</a:t>
            </a:r>
            <a:r>
              <a:rPr lang="tr-TR" dirty="0" smtClean="0">
                <a:hlinkClick r:id="rId2"/>
              </a:rPr>
              <a:t> </a:t>
            </a:r>
            <a:r>
              <a:rPr lang="tr-TR" dirty="0" err="1">
                <a:hlinkClick r:id="rId2"/>
              </a:rPr>
              <a:t>S</a:t>
            </a:r>
            <a:r>
              <a:rPr lang="tr-TR" dirty="0" err="1" smtClean="0">
                <a:hlinkClick r:id="rId2"/>
              </a:rPr>
              <a:t>tudy</a:t>
            </a:r>
            <a:r>
              <a:rPr lang="tr-TR" dirty="0"/>
              <a:t> </a:t>
            </a:r>
            <a:endParaRPr lang="en-US" altLang="tr-TR" sz="2800" b="1" dirty="0">
              <a:solidFill>
                <a:schemeClr val="accent1"/>
              </a:solidFill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/>
          </a:p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mtClean="0">
                <a:solidFill>
                  <a:srgbClr val="C00000"/>
                </a:solidFill>
              </a:rPr>
              <a:t>Cross-sectional study is based on the principle of detecting diseases or infections at a certain time.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5ECAD10-653F-4D53-BB00-C64584F7EFF1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tr-TR" sz="1600">
              <a:solidFill>
                <a:srgbClr val="9D25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156350"/>
      </p:ext>
    </p:extLst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2800" b="1">
                <a:solidFill>
                  <a:schemeClr val="accent1"/>
                </a:solidFill>
              </a:rPr>
              <a:t>Longitudinal study</a:t>
            </a:r>
            <a:endParaRPr lang="en-US" altLang="tr-TR" sz="2800" b="1">
              <a:solidFill>
                <a:schemeClr val="accent1"/>
              </a:solidFill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/>
          </a:p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mtClean="0">
                <a:solidFill>
                  <a:srgbClr val="C00000"/>
                </a:solidFill>
              </a:rPr>
              <a:t>The study based on periodic observations in the population, which is continued and examined in a certain time period, is generally called longitudinal work.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D380492-D897-46C2-88ED-2BE41E2231F8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tr-TR" sz="1600">
              <a:solidFill>
                <a:srgbClr val="9D25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948858"/>
      </p:ext>
    </p:extLst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2800" b="1">
                <a:solidFill>
                  <a:schemeClr val="accent1"/>
                </a:solidFill>
              </a:rPr>
              <a:t>Case-control study</a:t>
            </a:r>
            <a:endParaRPr lang="en-US" altLang="tr-TR" sz="2800" b="1">
              <a:solidFill>
                <a:schemeClr val="accent1"/>
              </a:solidFill>
            </a:endParaRPr>
          </a:p>
        </p:txBody>
      </p:sp>
      <p:sp>
        <p:nvSpPr>
          <p:cNvPr id="24579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/>
          </a:p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mtClean="0">
                <a:solidFill>
                  <a:srgbClr val="C00000"/>
                </a:solidFill>
              </a:rPr>
              <a:t>In case-control studies, workgroups are divided into sick and non-sick animals.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mtClean="0">
                <a:solidFill>
                  <a:srgbClr val="C00000"/>
                </a:solidFill>
              </a:rPr>
              <a:t>In these groups, the presence or frequency of a particular determinant is investigated.</a:t>
            </a:r>
            <a:endParaRPr lang="tr-TR" altLang="tr-TR" smtClean="0">
              <a:solidFill>
                <a:srgbClr val="C00000"/>
              </a:solidFill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3DB8A97-737C-4F97-BDF9-AC6E88C6F3D4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tr-TR" sz="1600">
              <a:solidFill>
                <a:srgbClr val="9D25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3948311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2800" b="1">
                <a:solidFill>
                  <a:schemeClr val="accent1"/>
                </a:solidFill>
              </a:rPr>
              <a:t>Cohort study</a:t>
            </a:r>
            <a:endParaRPr lang="en-US" altLang="tr-TR" sz="2800" b="1">
              <a:solidFill>
                <a:schemeClr val="accent1"/>
              </a:solidFill>
            </a:endParaRPr>
          </a:p>
        </p:txBody>
      </p:sp>
      <p:sp>
        <p:nvSpPr>
          <p:cNvPr id="25603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/>
              <a:t> 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mtClean="0">
                <a:solidFill>
                  <a:srgbClr val="C00000"/>
                </a:solidFill>
              </a:rPr>
              <a:t>The frequency of disease occurrence is examined in groups that are exposed and not affected by a certain effect.</a:t>
            </a:r>
            <a:endParaRPr lang="en-US" altLang="tr-TR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716A4EF-419C-4D74-8865-CEA4D3262EEB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tr-TR" sz="1600">
              <a:solidFill>
                <a:srgbClr val="9D25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032372"/>
      </p:ext>
    </p:extLst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2800" b="1">
                <a:solidFill>
                  <a:schemeClr val="accent1"/>
                </a:solidFill>
              </a:rPr>
              <a:t>Model study</a:t>
            </a:r>
            <a:endParaRPr lang="en-US" altLang="tr-TR" sz="2800" b="1">
              <a:solidFill>
                <a:schemeClr val="accent1"/>
              </a:solidFill>
            </a:endParaRPr>
          </a:p>
        </p:txBody>
      </p:sp>
      <p:sp>
        <p:nvSpPr>
          <p:cNvPr id="26627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mtClean="0">
                <a:solidFill>
                  <a:srgbClr val="C00000"/>
                </a:solidFill>
              </a:rPr>
              <a:t>Disease development, spread and transmission related developments, that is, the dynamic structure of diseases or disease control strategies can be studied using mathematical methods.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mtClean="0">
                <a:solidFill>
                  <a:srgbClr val="C00000"/>
                </a:solidFill>
              </a:rPr>
              <a:t>It is called studying, modeling or modeling, which obtains simulations that make natural developments in disease or disease control become mathematical equations.</a:t>
            </a:r>
            <a:r>
              <a:rPr lang="tr-TR" altLang="tr-TR" smtClean="0"/>
              <a:t> </a:t>
            </a:r>
            <a:endParaRPr lang="en-US" altLang="tr-TR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E0DDB64-6A04-4682-B9C8-B36B27C0874F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tr-TR" sz="1600">
              <a:solidFill>
                <a:srgbClr val="9D25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252991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196</Words>
  <Application>Microsoft Office PowerPoint</Application>
  <PresentationFormat>Geniş ekran</PresentationFormat>
  <Paragraphs>31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Georgia</vt:lpstr>
      <vt:lpstr>Wingdings 2</vt:lpstr>
      <vt:lpstr>Office Teması</vt:lpstr>
      <vt:lpstr>Analytical observational studies</vt:lpstr>
      <vt:lpstr>Cross Section Study </vt:lpstr>
      <vt:lpstr>Longitudinal study</vt:lpstr>
      <vt:lpstr>Case-control study</vt:lpstr>
      <vt:lpstr>Cohort study</vt:lpstr>
      <vt:lpstr>Model study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Analytical observational studies</dc:title>
  <dc:creator>Inci Basak Kaya</dc:creator>
  <cp:lastModifiedBy>Inci Basak Kaya</cp:lastModifiedBy>
  <cp:revision>1</cp:revision>
  <dcterms:created xsi:type="dcterms:W3CDTF">2018-02-16T10:58:25Z</dcterms:created>
  <dcterms:modified xsi:type="dcterms:W3CDTF">2018-02-16T10:58:44Z</dcterms:modified>
</cp:coreProperties>
</file>