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1" r:id="rId3"/>
    <p:sldId id="264" r:id="rId4"/>
    <p:sldId id="265" r:id="rId5"/>
    <p:sldId id="266" r:id="rId6"/>
    <p:sldId id="267" r:id="rId7"/>
    <p:sldId id="268" r:id="rId8"/>
    <p:sldId id="269" r:id="rId9"/>
    <p:sldId id="271" r:id="rId10"/>
    <p:sldId id="272" r:id="rId11"/>
    <p:sldId id="283" r:id="rId12"/>
    <p:sldId id="328" r:id="rId13"/>
    <p:sldId id="285" r:id="rId14"/>
    <p:sldId id="284" r:id="rId15"/>
    <p:sldId id="287" r:id="rId16"/>
    <p:sldId id="288" r:id="rId17"/>
    <p:sldId id="292" r:id="rId18"/>
    <p:sldId id="293" r:id="rId19"/>
    <p:sldId id="294" r:id="rId20"/>
    <p:sldId id="296" r:id="rId21"/>
    <p:sldId id="298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4660"/>
  </p:normalViewPr>
  <p:slideViewPr>
    <p:cSldViewPr snapToGrid="0">
      <p:cViewPr varScale="1">
        <p:scale>
          <a:sx n="65" d="100"/>
          <a:sy n="65" d="100"/>
        </p:scale>
        <p:origin x="8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CA41D-D428-4CD0-A947-AF58B27EB7F8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E0339-FAB9-497C-8A5C-E271E307625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855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4E0339-FAB9-497C-8A5C-E271E3076256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455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87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64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14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94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341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80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61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554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04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5715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70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4C20B-F9C9-472E-94CB-06A4253E8F29}" type="datetimeFigureOut">
              <a:rPr lang="tr-TR" smtClean="0"/>
              <a:t>10.01.2020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4E7D9-C270-452B-808E-CEB03EF6F6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92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43106" y="2511173"/>
            <a:ext cx="8665667" cy="2387600"/>
          </a:xfrm>
        </p:spPr>
        <p:txBody>
          <a:bodyPr/>
          <a:lstStyle/>
          <a:p>
            <a:r>
              <a:rPr lang="tr-TR" b="1" dirty="0"/>
              <a:t>Etkinlik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Çeşitleri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4288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Sanat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0689" y="1690688"/>
            <a:ext cx="10515600" cy="2033856"/>
          </a:xfrm>
        </p:spPr>
        <p:txBody>
          <a:bodyPr/>
          <a:lstStyle/>
          <a:p>
            <a:r>
              <a:rPr lang="tr-TR" dirty="0" smtClean="0"/>
              <a:t>yaratıcılığı </a:t>
            </a:r>
            <a:r>
              <a:rPr lang="tr-TR" dirty="0"/>
              <a:t>ve hayal gücünü kullanarak problem </a:t>
            </a:r>
            <a:r>
              <a:rPr lang="tr-TR" dirty="0" smtClean="0"/>
              <a:t>çözme, </a:t>
            </a:r>
            <a:r>
              <a:rPr lang="tr-TR" dirty="0"/>
              <a:t>eleştirel ve çözüm </a:t>
            </a:r>
            <a:r>
              <a:rPr lang="tr-TR" dirty="0" smtClean="0"/>
              <a:t>odaklı düşünme,</a:t>
            </a:r>
          </a:p>
          <a:p>
            <a:r>
              <a:rPr lang="tr-TR" dirty="0"/>
              <a:t>iletişim becerilerini </a:t>
            </a:r>
            <a:r>
              <a:rPr lang="tr-TR" dirty="0" smtClean="0"/>
              <a:t>geliştirme</a:t>
            </a:r>
          </a:p>
          <a:p>
            <a:r>
              <a:rPr lang="tr-TR" dirty="0"/>
              <a:t>içinde bulunduğu kültürü ve diğer kültürleri daha iyi anlama</a:t>
            </a:r>
          </a:p>
        </p:txBody>
      </p:sp>
    </p:spTree>
    <p:extLst>
      <p:ext uri="{BB962C8B-B14F-4D97-AF65-F5344CB8AC3E}">
        <p14:creationId xmlns:p14="http://schemas.microsoft.com/office/powerpoint/2010/main" val="4052096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1786" y="-8500"/>
            <a:ext cx="10515600" cy="1325563"/>
          </a:xfrm>
        </p:spPr>
        <p:txBody>
          <a:bodyPr/>
          <a:lstStyle/>
          <a:p>
            <a:r>
              <a:rPr lang="tr-TR" b="1" dirty="0"/>
              <a:t>Okuma Yazmaya Hazırlık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1945" y="1778124"/>
            <a:ext cx="7213525" cy="4351338"/>
          </a:xfrm>
        </p:spPr>
        <p:txBody>
          <a:bodyPr/>
          <a:lstStyle/>
          <a:p>
            <a:r>
              <a:rPr lang="tr-TR" dirty="0"/>
              <a:t>İşitsel algı/fonolojik farkındalık çalışmaları (dinleme, konuşma, sesleri hissetme, ayırt etme,</a:t>
            </a:r>
          </a:p>
          <a:p>
            <a:r>
              <a:rPr lang="tr-TR" dirty="0"/>
              <a:t>aynı sesle başlayan ve biten kelimeler üretme vb.).</a:t>
            </a:r>
          </a:p>
        </p:txBody>
      </p:sp>
    </p:spTree>
    <p:extLst>
      <p:ext uri="{BB962C8B-B14F-4D97-AF65-F5344CB8AC3E}">
        <p14:creationId xmlns:p14="http://schemas.microsoft.com/office/powerpoint/2010/main" val="2417903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6419" y="1884619"/>
            <a:ext cx="11550446" cy="4351338"/>
          </a:xfrm>
        </p:spPr>
        <p:txBody>
          <a:bodyPr/>
          <a:lstStyle/>
          <a:p>
            <a:r>
              <a:rPr lang="tr-TR" b="1" dirty="0"/>
              <a:t>Kazanım 9. Ses bilgisi farkındalığı gösterir</a:t>
            </a:r>
            <a:r>
              <a:rPr lang="tr-TR" b="1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 </a:t>
            </a:r>
            <a:r>
              <a:rPr lang="tr-TR" dirty="0"/>
              <a:t>(Göstergeleri: Sözcüklerin başlangıç seslerini söyler.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Sözcüklerin sonunda </a:t>
            </a:r>
            <a:r>
              <a:rPr lang="tr-TR" dirty="0"/>
              <a:t>yer alan sesleri söyler. Aynı sesle başlayan sözcükler üretir. Aynı sesle biten sözcükler üretir. Şiir</a:t>
            </a:r>
            <a:r>
              <a:rPr lang="tr-TR" dirty="0" smtClean="0"/>
              <a:t>, öykü </a:t>
            </a:r>
            <a:r>
              <a:rPr lang="tr-TR" dirty="0"/>
              <a:t>ve tekerlemedeki uyağı söyler. Söylenen sözcükle uyaklı başka sözcük söyler.)</a:t>
            </a:r>
          </a:p>
        </p:txBody>
      </p:sp>
    </p:spTree>
    <p:extLst>
      <p:ext uri="{BB962C8B-B14F-4D97-AF65-F5344CB8AC3E}">
        <p14:creationId xmlns:p14="http://schemas.microsoft.com/office/powerpoint/2010/main" val="2845569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Okuma Yazmaya Hazırlık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Kalem kullanma ve el becerisi </a:t>
            </a:r>
            <a:r>
              <a:rPr lang="tr-TR" dirty="0" smtClean="0"/>
              <a:t>çalışmaları</a:t>
            </a:r>
          </a:p>
          <a:p>
            <a:pPr marL="0" indent="0">
              <a:buNone/>
            </a:pPr>
            <a:r>
              <a:rPr lang="tr-TR" dirty="0" smtClean="0"/>
              <a:t>kalemi </a:t>
            </a:r>
            <a:r>
              <a:rPr lang="tr-TR" dirty="0"/>
              <a:t>doğru tutabilme,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kalem </a:t>
            </a:r>
            <a:r>
              <a:rPr lang="tr-TR" dirty="0"/>
              <a:t>kontrolü ve </a:t>
            </a:r>
            <a:r>
              <a:rPr lang="tr-TR" dirty="0" smtClean="0"/>
              <a:t>doğru kullanabilme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çizme,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boyama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kesme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katlama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yoğurma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smtClean="0"/>
              <a:t> yapıştırma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8075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09486"/>
            <a:ext cx="10515600" cy="1325563"/>
          </a:xfrm>
        </p:spPr>
        <p:txBody>
          <a:bodyPr/>
          <a:lstStyle/>
          <a:p>
            <a:r>
              <a:rPr lang="tr-TR" b="1" dirty="0"/>
              <a:t>Okuma Yazmaya Hazırlık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1617" y="1624933"/>
            <a:ext cx="8107454" cy="4351338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Dikkat ve hafıza çalışmaları (benzerlikleri ve farklılıkları bulma, akılda tutma, hatırlama vb</a:t>
            </a:r>
            <a:r>
              <a:rPr lang="tr-TR" dirty="0" smtClean="0"/>
              <a:t>.)</a:t>
            </a:r>
          </a:p>
          <a:p>
            <a:pPr marL="0" indent="0">
              <a:buNone/>
            </a:pPr>
            <a:r>
              <a:rPr lang="tr-TR" dirty="0"/>
              <a:t>Okuma yazma farkındalığı ve motivasyon geliştirme çalışmaları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531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Türkçe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Türkçeyi doğru ve güzel </a:t>
            </a:r>
            <a:r>
              <a:rPr lang="tr-TR" dirty="0" smtClean="0"/>
              <a:t>konuşma </a:t>
            </a:r>
          </a:p>
          <a:p>
            <a:r>
              <a:rPr lang="tr-TR" dirty="0"/>
              <a:t>sözcük </a:t>
            </a:r>
            <a:r>
              <a:rPr lang="tr-TR" dirty="0" smtClean="0"/>
              <a:t>dağarcıklarını geliştirme </a:t>
            </a:r>
          </a:p>
          <a:p>
            <a:r>
              <a:rPr lang="tr-TR" dirty="0"/>
              <a:t>iletişim becerilerini </a:t>
            </a:r>
            <a:r>
              <a:rPr lang="tr-TR" dirty="0" smtClean="0"/>
              <a:t>artırma </a:t>
            </a:r>
          </a:p>
          <a:p>
            <a:r>
              <a:rPr lang="tr-TR" dirty="0"/>
              <a:t>dinleme becerilerini </a:t>
            </a:r>
            <a:r>
              <a:rPr lang="tr-TR" dirty="0" smtClean="0"/>
              <a:t>kazanma</a:t>
            </a:r>
          </a:p>
          <a:p>
            <a:r>
              <a:rPr lang="es-ES" dirty="0"/>
              <a:t>duygu ve düşüncelerini sözel ve </a:t>
            </a:r>
            <a:r>
              <a:rPr lang="es-ES" dirty="0" smtClean="0"/>
              <a:t>sözel</a:t>
            </a:r>
            <a:r>
              <a:rPr lang="tr-TR" dirty="0" smtClean="0"/>
              <a:t> olmayan </a:t>
            </a:r>
            <a:r>
              <a:rPr lang="tr-TR" dirty="0"/>
              <a:t>yollarla ifade etme</a:t>
            </a:r>
            <a:endParaRPr lang="tr-TR" dirty="0" smtClean="0"/>
          </a:p>
          <a:p>
            <a:r>
              <a:rPr lang="tr-TR" dirty="0"/>
              <a:t>ses tonunu </a:t>
            </a:r>
            <a:r>
              <a:rPr lang="tr-TR" dirty="0" smtClean="0"/>
              <a:t>ayarlama</a:t>
            </a:r>
          </a:p>
          <a:p>
            <a:r>
              <a:rPr lang="tr-TR" dirty="0"/>
              <a:t>kitap sevgisini aşılama</a:t>
            </a:r>
          </a:p>
        </p:txBody>
      </p:sp>
    </p:spTree>
    <p:extLst>
      <p:ext uri="{BB962C8B-B14F-4D97-AF65-F5344CB8AC3E}">
        <p14:creationId xmlns:p14="http://schemas.microsoft.com/office/powerpoint/2010/main" val="2699502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6938" y="543089"/>
            <a:ext cx="7142018" cy="5501451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Tekerleme söyleme, </a:t>
            </a:r>
            <a:endParaRPr lang="tr-TR" dirty="0" smtClean="0"/>
          </a:p>
          <a:p>
            <a:r>
              <a:rPr lang="tr-TR" dirty="0" smtClean="0"/>
              <a:t>parmak </a:t>
            </a:r>
            <a:r>
              <a:rPr lang="tr-TR" dirty="0"/>
              <a:t>oyunu oynama, </a:t>
            </a:r>
            <a:endParaRPr lang="tr-TR" dirty="0" smtClean="0"/>
          </a:p>
          <a:p>
            <a:r>
              <a:rPr lang="tr-TR" dirty="0" smtClean="0"/>
              <a:t>şiir </a:t>
            </a:r>
            <a:r>
              <a:rPr lang="tr-TR" dirty="0"/>
              <a:t>okuma, </a:t>
            </a:r>
            <a:endParaRPr lang="tr-TR" dirty="0" smtClean="0"/>
          </a:p>
          <a:p>
            <a:r>
              <a:rPr lang="tr-TR" dirty="0" smtClean="0"/>
              <a:t>bilmece </a:t>
            </a:r>
            <a:r>
              <a:rPr lang="tr-TR" dirty="0"/>
              <a:t>sorma,</a:t>
            </a:r>
          </a:p>
          <a:p>
            <a:r>
              <a:rPr lang="tr-TR" dirty="0"/>
              <a:t>sohbet etme, </a:t>
            </a:r>
            <a:endParaRPr lang="tr-TR" dirty="0" smtClean="0"/>
          </a:p>
          <a:p>
            <a:r>
              <a:rPr lang="tr-TR" dirty="0" smtClean="0"/>
              <a:t>resimli </a:t>
            </a:r>
            <a:r>
              <a:rPr lang="tr-TR" dirty="0"/>
              <a:t>kitap okuma, etkileşimli ve paylaşımlı okuma, </a:t>
            </a:r>
            <a:endParaRPr lang="tr-TR" dirty="0" smtClean="0"/>
          </a:p>
          <a:p>
            <a:r>
              <a:rPr lang="tr-TR" dirty="0" smtClean="0"/>
              <a:t>öykü </a:t>
            </a:r>
            <a:r>
              <a:rPr lang="tr-TR" dirty="0"/>
              <a:t>anlatma, </a:t>
            </a:r>
            <a:endParaRPr lang="tr-TR" dirty="0" smtClean="0"/>
          </a:p>
          <a:p>
            <a:r>
              <a:rPr lang="tr-TR" dirty="0" smtClean="0"/>
              <a:t>taklit </a:t>
            </a:r>
            <a:r>
              <a:rPr lang="tr-TR" dirty="0"/>
              <a:t>oyunları,</a:t>
            </a:r>
          </a:p>
          <a:p>
            <a:r>
              <a:rPr lang="tr-TR" dirty="0"/>
              <a:t>dramatizasyon (canlandırma), </a:t>
            </a:r>
            <a:endParaRPr lang="tr-TR" dirty="0" smtClean="0"/>
          </a:p>
          <a:p>
            <a:r>
              <a:rPr lang="tr-TR" dirty="0" smtClean="0"/>
              <a:t>öykü </a:t>
            </a:r>
            <a:r>
              <a:rPr lang="tr-TR" dirty="0"/>
              <a:t>tamamlama, </a:t>
            </a:r>
            <a:endParaRPr lang="tr-TR" dirty="0" smtClean="0"/>
          </a:p>
          <a:p>
            <a:r>
              <a:rPr lang="tr-TR" dirty="0" smtClean="0"/>
              <a:t>başka </a:t>
            </a:r>
            <a:r>
              <a:rPr lang="tr-TR" dirty="0"/>
              <a:t>öykü oluşturma, </a:t>
            </a:r>
            <a:endParaRPr lang="tr-TR" dirty="0" smtClean="0"/>
          </a:p>
          <a:p>
            <a:r>
              <a:rPr lang="tr-TR" dirty="0" smtClean="0"/>
              <a:t>öyküyü </a:t>
            </a:r>
            <a:r>
              <a:rPr lang="tr-TR" dirty="0"/>
              <a:t>tekrar anlatma, bir</a:t>
            </a:r>
          </a:p>
          <a:p>
            <a:r>
              <a:rPr lang="tr-TR" dirty="0"/>
              <a:t>öyküyü resimlendirme ve resimlerden yeni bir öykü oluşturma</a:t>
            </a:r>
          </a:p>
        </p:txBody>
      </p:sp>
    </p:spTree>
    <p:extLst>
      <p:ext uri="{BB962C8B-B14F-4D97-AF65-F5344CB8AC3E}">
        <p14:creationId xmlns:p14="http://schemas.microsoft.com/office/powerpoint/2010/main" val="179403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Oyun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Yapılandırılmamış oyun/serbest oyun: </a:t>
            </a:r>
            <a:r>
              <a:rPr lang="tr-TR" dirty="0"/>
              <a:t>Bireysel, eşli, küçük veya büyük </a:t>
            </a:r>
            <a:r>
              <a:rPr lang="tr-TR" dirty="0" smtClean="0"/>
              <a:t>grup</a:t>
            </a:r>
          </a:p>
          <a:p>
            <a:r>
              <a:rPr lang="tr-TR" i="1" dirty="0"/>
              <a:t>Yarı yapılandırılmış oyun </a:t>
            </a:r>
            <a:r>
              <a:rPr lang="tr-TR" i="1" dirty="0" smtClean="0"/>
              <a:t>etkinlikleri</a:t>
            </a:r>
          </a:p>
          <a:p>
            <a:r>
              <a:rPr lang="tr-TR" i="1" dirty="0"/>
              <a:t>Yapılandırılmış oyun etkinlikleri: </a:t>
            </a:r>
            <a:r>
              <a:rPr lang="tr-TR" dirty="0"/>
              <a:t>Çocukların gelişimsel ilerlemelerini desteklemek amacıyla </a:t>
            </a:r>
            <a:r>
              <a:rPr lang="tr-TR" dirty="0" smtClean="0"/>
              <a:t>kuralları başkası </a:t>
            </a:r>
            <a:r>
              <a:rPr lang="tr-TR" dirty="0"/>
              <a:t>tarafından belirlenmiş oyun etkinliklerine küçük ve/veya büyük gruplarda </a:t>
            </a:r>
            <a:r>
              <a:rPr lang="tr-TR" dirty="0" smtClean="0"/>
              <a:t>katılımını sağlayan </a:t>
            </a:r>
            <a:r>
              <a:rPr lang="tr-TR" dirty="0"/>
              <a:t>oyunlardır. Geleneksel çocuk oyunları bu kategorideki oyunlardır.</a:t>
            </a:r>
          </a:p>
        </p:txBody>
      </p:sp>
    </p:spTree>
    <p:extLst>
      <p:ext uri="{BB962C8B-B14F-4D97-AF65-F5344CB8AC3E}">
        <p14:creationId xmlns:p14="http://schemas.microsoft.com/office/powerpoint/2010/main" val="20683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Hareket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418006" cy="4351338"/>
          </a:xfrm>
        </p:spPr>
        <p:txBody>
          <a:bodyPr/>
          <a:lstStyle/>
          <a:p>
            <a:r>
              <a:rPr lang="tr-TR" dirty="0"/>
              <a:t>Beden farkındalığını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bedenin omuz, bel, dirsek ve bilek gibi değişik bölümleri),</a:t>
            </a:r>
          </a:p>
          <a:p>
            <a:r>
              <a:rPr lang="tr-TR" dirty="0"/>
              <a:t>alan farkındalığını (yukarı, aşağı, ön, arka, sağ, sol gibi), </a:t>
            </a:r>
            <a:endParaRPr lang="tr-TR" dirty="0" smtClean="0"/>
          </a:p>
          <a:p>
            <a:r>
              <a:rPr lang="tr-TR" dirty="0" smtClean="0"/>
              <a:t>kuvvet</a:t>
            </a:r>
            <a:r>
              <a:rPr lang="tr-TR" dirty="0"/>
              <a:t>, hız, çabukluk, esneklik, </a:t>
            </a:r>
            <a:r>
              <a:rPr lang="tr-TR" dirty="0" smtClean="0"/>
              <a:t>dayanıklılık ve </a:t>
            </a:r>
            <a:r>
              <a:rPr lang="tr-TR" dirty="0"/>
              <a:t>koordinasyonu geliştirici etkinlikler</a:t>
            </a:r>
          </a:p>
        </p:txBody>
      </p:sp>
    </p:spTree>
    <p:extLst>
      <p:ext uri="{BB962C8B-B14F-4D97-AF65-F5344CB8AC3E}">
        <p14:creationId xmlns:p14="http://schemas.microsoft.com/office/powerpoint/2010/main" val="1244110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Müzik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ses ve </a:t>
            </a:r>
            <a:r>
              <a:rPr lang="tr-TR" dirty="0" smtClean="0"/>
              <a:t>müzik dinleme </a:t>
            </a:r>
            <a:r>
              <a:rPr lang="tr-TR" dirty="0"/>
              <a:t>ve ayırt etme çalışmaları</a:t>
            </a:r>
            <a:r>
              <a:rPr lang="tr-TR" dirty="0" smtClean="0"/>
              <a:t>,</a:t>
            </a:r>
          </a:p>
          <a:p>
            <a:r>
              <a:rPr lang="tr-TR" dirty="0" smtClean="0"/>
              <a:t>ritim </a:t>
            </a:r>
            <a:r>
              <a:rPr lang="tr-TR" dirty="0"/>
              <a:t>çalışmaları, </a:t>
            </a:r>
            <a:endParaRPr lang="tr-TR" dirty="0" smtClean="0"/>
          </a:p>
          <a:p>
            <a:r>
              <a:rPr lang="tr-TR" dirty="0" smtClean="0"/>
              <a:t>nefes </a:t>
            </a:r>
            <a:r>
              <a:rPr lang="tr-TR" dirty="0"/>
              <a:t>ve ses çalışmaları, </a:t>
            </a:r>
            <a:endParaRPr lang="tr-TR" dirty="0" smtClean="0"/>
          </a:p>
          <a:p>
            <a:r>
              <a:rPr lang="tr-TR" dirty="0" smtClean="0"/>
              <a:t>şarkı </a:t>
            </a:r>
            <a:r>
              <a:rPr lang="tr-TR" dirty="0"/>
              <a:t>söyleme, </a:t>
            </a:r>
            <a:endParaRPr lang="tr-TR" dirty="0" smtClean="0"/>
          </a:p>
          <a:p>
            <a:r>
              <a:rPr lang="tr-TR" dirty="0" smtClean="0"/>
              <a:t>çalgı çalma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yaratıcı </a:t>
            </a:r>
            <a:r>
              <a:rPr lang="tr-TR" dirty="0"/>
              <a:t>hareket ve dans, </a:t>
            </a:r>
            <a:endParaRPr lang="tr-TR" dirty="0" smtClean="0"/>
          </a:p>
          <a:p>
            <a:r>
              <a:rPr lang="tr-TR" dirty="0" smtClean="0"/>
              <a:t>müzik </a:t>
            </a:r>
            <a:r>
              <a:rPr lang="tr-TR" dirty="0"/>
              <a:t>eşliğinde hareket, müzikli öykü oluşturma</a:t>
            </a:r>
          </a:p>
        </p:txBody>
      </p:sp>
    </p:spTree>
    <p:extLst>
      <p:ext uri="{BB962C8B-B14F-4D97-AF65-F5344CB8AC3E}">
        <p14:creationId xmlns:p14="http://schemas.microsoft.com/office/powerpoint/2010/main" val="260604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96" t="24070" r="13306" b="17749"/>
          <a:stretch/>
        </p:blipFill>
        <p:spPr>
          <a:xfrm>
            <a:off x="617516" y="142507"/>
            <a:ext cx="11428991" cy="663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505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Fen Etkinliği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081549" y="2427410"/>
            <a:ext cx="969460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-bilimsel süreç becerileri</a:t>
            </a:r>
          </a:p>
          <a:p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-temel bilim alanlarını içeren ve hayata ilişkin gerçek bilgiler</a:t>
            </a:r>
          </a:p>
          <a:p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-ilk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elden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deneyimler</a:t>
            </a:r>
          </a:p>
          <a:p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-çevre farkındalığı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3465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Alan Gezisi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6142703" cy="4351338"/>
          </a:xfrm>
        </p:spPr>
        <p:txBody>
          <a:bodyPr/>
          <a:lstStyle/>
          <a:p>
            <a:r>
              <a:rPr lang="tr-TR" dirty="0"/>
              <a:t>araştırma, </a:t>
            </a:r>
            <a:endParaRPr lang="tr-TR" dirty="0" smtClean="0"/>
          </a:p>
          <a:p>
            <a:r>
              <a:rPr lang="tr-TR" dirty="0" smtClean="0"/>
              <a:t>problem </a:t>
            </a:r>
            <a:r>
              <a:rPr lang="tr-TR" dirty="0"/>
              <a:t>çözme </a:t>
            </a:r>
            <a:r>
              <a:rPr lang="tr-TR" dirty="0" smtClean="0"/>
              <a:t> </a:t>
            </a:r>
          </a:p>
          <a:p>
            <a:r>
              <a:rPr lang="tr-TR" dirty="0" smtClean="0"/>
              <a:t>olayı </a:t>
            </a:r>
            <a:r>
              <a:rPr lang="tr-TR" dirty="0"/>
              <a:t>yerinde gözlemleme</a:t>
            </a:r>
          </a:p>
        </p:txBody>
      </p:sp>
    </p:spTree>
    <p:extLst>
      <p:ext uri="{BB962C8B-B14F-4D97-AF65-F5344CB8AC3E}">
        <p14:creationId xmlns:p14="http://schemas.microsoft.com/office/powerpoint/2010/main" val="286570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5300" y="339725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entury Schoolbook" panose="02040604050505020304" pitchFamily="18" charset="0"/>
              </a:rPr>
              <a:t>Önemli noktalar </a:t>
            </a:r>
            <a:endParaRPr lang="tr-TR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0200" y="1825625"/>
            <a:ext cx="11582400" cy="4351338"/>
          </a:xfrm>
        </p:spPr>
        <p:txBody>
          <a:bodyPr>
            <a:normAutofit/>
          </a:bodyPr>
          <a:lstStyle/>
          <a:p>
            <a:r>
              <a:rPr lang="tr-TR" dirty="0"/>
              <a:t>Öğretmen veya çocuklar tarafından </a:t>
            </a:r>
            <a:r>
              <a:rPr lang="tr-TR" dirty="0" smtClean="0"/>
              <a:t>yapılandırılmış/yarı yapılandırılmış/yapılandırılmamış </a:t>
            </a:r>
            <a:r>
              <a:rPr lang="tr-TR" dirty="0"/>
              <a:t>etkinlikler sınıf içinde yapılabileceği gibi açık havada </a:t>
            </a:r>
            <a:r>
              <a:rPr lang="tr-TR" dirty="0" smtClean="0"/>
              <a:t>da yapılabilir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Etkinlikler </a:t>
            </a:r>
            <a:r>
              <a:rPr lang="tr-TR" dirty="0"/>
              <a:t>tek tek planlanıp uygulanabileceği gibi birden fazla etkinlik çeşidi </a:t>
            </a:r>
            <a:r>
              <a:rPr lang="tr-TR" dirty="0" smtClean="0"/>
              <a:t>bir araya </a:t>
            </a:r>
            <a:r>
              <a:rPr lang="tr-TR" dirty="0"/>
              <a:t>getirilip bütünleştirilmiş etkinlikler de hazırlanabilir. </a:t>
            </a:r>
            <a:endParaRPr lang="tr-TR" dirty="0" smtClean="0"/>
          </a:p>
          <a:p>
            <a:r>
              <a:rPr lang="tr-TR" b="1" dirty="0"/>
              <a:t>Etkinlik Çeşitleri; </a:t>
            </a:r>
            <a:r>
              <a:rPr lang="tr-TR" dirty="0"/>
              <a:t>Türkçe, Sanat, Drama, Müzik, Hareket, Oyun, Fen, Matematik, </a:t>
            </a:r>
            <a:r>
              <a:rPr lang="tr-TR" dirty="0" smtClean="0"/>
              <a:t>Okuma Yazmaya </a:t>
            </a:r>
            <a:r>
              <a:rPr lang="tr-TR" dirty="0"/>
              <a:t>Hazırlık ve Alan Gezileri şeklindedir.</a:t>
            </a:r>
            <a:endParaRPr lang="tr-TR" dirty="0" smtClean="0"/>
          </a:p>
          <a:p>
            <a:r>
              <a:rPr lang="tr-TR" dirty="0" smtClean="0"/>
              <a:t>Etkinlikler </a:t>
            </a:r>
            <a:r>
              <a:rPr lang="tr-TR" dirty="0"/>
              <a:t>bireysel, küçük grup </a:t>
            </a:r>
            <a:r>
              <a:rPr lang="tr-TR" dirty="0" smtClean="0"/>
              <a:t>veya büyük </a:t>
            </a:r>
            <a:r>
              <a:rPr lang="tr-TR" dirty="0"/>
              <a:t>grup şeklinde planlanıp uygulanabilir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624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Bireysel etkinlik, </a:t>
            </a:r>
            <a:r>
              <a:rPr lang="tr-TR" dirty="0"/>
              <a:t>çocuğun kendi başına yaparak yaşayarak öğrenmesini amaçlar.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etkinlikler</a:t>
            </a:r>
            <a:r>
              <a:rPr lang="tr-TR" dirty="0" smtClean="0"/>
              <a:t>, çocukların </a:t>
            </a:r>
            <a:r>
              <a:rPr lang="tr-TR" dirty="0"/>
              <a:t>bireysel ilgi, gereksinim ve yetenekleri ile gelişim özelliklerini dikkate alarak </a:t>
            </a:r>
            <a:r>
              <a:rPr lang="tr-TR" dirty="0" smtClean="0"/>
              <a:t>onların </a:t>
            </a:r>
            <a:r>
              <a:rPr lang="nn-NO" dirty="0" smtClean="0"/>
              <a:t>potansiyel </a:t>
            </a:r>
            <a:r>
              <a:rPr lang="nn-NO" dirty="0"/>
              <a:t>gelişimlerini desteklemek amacıyla planlanan etkinliklerdir.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entury Schoolbook" panose="02040604050505020304" pitchFamily="18" charset="0"/>
              </a:rPr>
              <a:t>Önemli noktalar </a:t>
            </a:r>
            <a:endParaRPr lang="tr-TR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96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700" y="1500188"/>
            <a:ext cx="11430000" cy="4689475"/>
          </a:xfrm>
        </p:spPr>
        <p:txBody>
          <a:bodyPr>
            <a:normAutofit/>
          </a:bodyPr>
          <a:lstStyle/>
          <a:p>
            <a:pPr algn="just"/>
            <a:r>
              <a:rPr lang="tr-TR" i="1" dirty="0"/>
              <a:t>Küçük grup etkinliği, </a:t>
            </a:r>
            <a:r>
              <a:rPr lang="tr-TR" dirty="0"/>
              <a:t>çocukların yaş, gelişim özelliği, ilgi ve yetenekleri doğrultusunda </a:t>
            </a:r>
            <a:r>
              <a:rPr lang="tr-TR" dirty="0" smtClean="0"/>
              <a:t>gruplara ayrılarak </a:t>
            </a:r>
            <a:r>
              <a:rPr lang="tr-TR" b="1" dirty="0"/>
              <a:t>farklı çalışmalar </a:t>
            </a:r>
            <a:r>
              <a:rPr lang="tr-TR" dirty="0"/>
              <a:t>yaptıkları etkinliklerdir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Gruptaki </a:t>
            </a:r>
            <a:r>
              <a:rPr lang="tr-TR" dirty="0"/>
              <a:t>çocukların hepsinin aynı </a:t>
            </a:r>
            <a:r>
              <a:rPr lang="tr-TR" dirty="0" smtClean="0"/>
              <a:t>etkinliği küçük </a:t>
            </a:r>
            <a:r>
              <a:rPr lang="tr-TR" dirty="0"/>
              <a:t>gruplar hâlinde yaptıkları etkinlikler büyük grup etkinliğidir. </a:t>
            </a:r>
            <a:endParaRPr lang="tr-TR" dirty="0" smtClean="0"/>
          </a:p>
          <a:p>
            <a:pPr algn="just"/>
            <a:r>
              <a:rPr lang="tr-TR" i="1" dirty="0" smtClean="0">
                <a:solidFill>
                  <a:srgbClr val="7030A0"/>
                </a:solidFill>
              </a:rPr>
              <a:t>Küçük </a:t>
            </a:r>
            <a:r>
              <a:rPr lang="tr-TR" i="1" dirty="0">
                <a:solidFill>
                  <a:srgbClr val="7030A0"/>
                </a:solidFill>
              </a:rPr>
              <a:t>grup etkinliklerinde </a:t>
            </a:r>
            <a:r>
              <a:rPr lang="tr-TR" i="1" dirty="0" smtClean="0">
                <a:solidFill>
                  <a:srgbClr val="7030A0"/>
                </a:solidFill>
              </a:rPr>
              <a:t>ise </a:t>
            </a:r>
            <a:r>
              <a:rPr lang="tr-TR" b="1" i="1" dirty="0" smtClean="0">
                <a:solidFill>
                  <a:srgbClr val="7030A0"/>
                </a:solidFill>
              </a:rPr>
              <a:t>her grubun etkinliği ayrı ayrı planlanmalıdır</a:t>
            </a:r>
            <a:r>
              <a:rPr lang="tr-TR" i="1" dirty="0" smtClean="0">
                <a:solidFill>
                  <a:srgbClr val="7030A0"/>
                </a:solidFill>
              </a:rPr>
              <a:t>. </a:t>
            </a:r>
            <a:r>
              <a:rPr lang="tr-TR" i="1" dirty="0">
                <a:solidFill>
                  <a:srgbClr val="7030A0"/>
                </a:solidFill>
              </a:rPr>
              <a:t>Başka bir deyişle küçük grup etkinlikleri, </a:t>
            </a:r>
            <a:r>
              <a:rPr lang="tr-TR" i="1" dirty="0" smtClean="0">
                <a:solidFill>
                  <a:srgbClr val="7030A0"/>
                </a:solidFill>
              </a:rPr>
              <a:t>öğretmenin </a:t>
            </a:r>
            <a:r>
              <a:rPr lang="tr-TR" b="1" i="1" dirty="0" smtClean="0">
                <a:solidFill>
                  <a:srgbClr val="7030A0"/>
                </a:solidFill>
              </a:rPr>
              <a:t>farklı </a:t>
            </a:r>
            <a:r>
              <a:rPr lang="tr-TR" b="1" i="1" dirty="0">
                <a:solidFill>
                  <a:srgbClr val="7030A0"/>
                </a:solidFill>
              </a:rPr>
              <a:t>yöntem ve teknikleri </a:t>
            </a:r>
            <a:r>
              <a:rPr lang="tr-TR" i="1" dirty="0">
                <a:solidFill>
                  <a:srgbClr val="7030A0"/>
                </a:solidFill>
              </a:rPr>
              <a:t>kullanarak </a:t>
            </a:r>
            <a:r>
              <a:rPr lang="tr-TR" b="1" i="1" dirty="0">
                <a:solidFill>
                  <a:srgbClr val="7030A0"/>
                </a:solidFill>
              </a:rPr>
              <a:t>aynı kazanım ve göstergelere yönelik </a:t>
            </a:r>
            <a:r>
              <a:rPr lang="tr-TR" i="1" dirty="0">
                <a:solidFill>
                  <a:srgbClr val="7030A0"/>
                </a:solidFill>
              </a:rPr>
              <a:t>etkinlikler planlamasıdır.</a:t>
            </a:r>
          </a:p>
          <a:p>
            <a:pPr algn="just"/>
            <a:r>
              <a:rPr lang="tr-TR" dirty="0"/>
              <a:t>Böylece çocuklar </a:t>
            </a:r>
            <a:r>
              <a:rPr lang="tr-TR" u="sng" dirty="0"/>
              <a:t>aynı kazanımlara farklı yollardan </a:t>
            </a:r>
            <a:r>
              <a:rPr lang="tr-TR" dirty="0"/>
              <a:t>ulaşabilirler.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266700" y="174625"/>
            <a:ext cx="10515600" cy="1325563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entury Schoolbook" panose="02040604050505020304" pitchFamily="18" charset="0"/>
              </a:rPr>
              <a:t>Önemli noktalar </a:t>
            </a:r>
            <a:endParaRPr lang="tr-TR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25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/>
              <a:t>Büyük grup etkinliği, </a:t>
            </a:r>
            <a:r>
              <a:rPr lang="tr-TR" dirty="0"/>
              <a:t>aynı kazanımlara ulaşmayı amaçlayan, </a:t>
            </a:r>
            <a:r>
              <a:rPr lang="tr-TR" sz="3200" b="1" dirty="0"/>
              <a:t>aynı</a:t>
            </a:r>
            <a:r>
              <a:rPr lang="tr-TR" dirty="0"/>
              <a:t> yöntem, teknik ve </a:t>
            </a:r>
            <a:r>
              <a:rPr lang="tr-TR" dirty="0" smtClean="0"/>
              <a:t>materyaller kullanılarak </a:t>
            </a:r>
            <a:r>
              <a:rPr lang="tr-TR" dirty="0"/>
              <a:t>sınıftaki tüm çocuklarla birlikte yapılan etkinliklerdir.</a:t>
            </a:r>
          </a:p>
          <a:p>
            <a:r>
              <a:rPr lang="tr-TR" i="1" dirty="0"/>
              <a:t>Bütünleştirilmiş etkinlik, </a:t>
            </a:r>
            <a:r>
              <a:rPr lang="tr-TR" dirty="0"/>
              <a:t>birden fazla etkinliğin uygun </a:t>
            </a:r>
            <a:r>
              <a:rPr lang="tr-TR" b="1" i="1" dirty="0">
                <a:solidFill>
                  <a:srgbClr val="FF0000"/>
                </a:solidFill>
              </a:rPr>
              <a:t>geçişlerle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bir araya getirilmesinden oluşur.</a:t>
            </a:r>
          </a:p>
          <a:p>
            <a:pPr marL="0" indent="0">
              <a:buNone/>
            </a:pPr>
            <a:r>
              <a:rPr lang="tr-TR" dirty="0"/>
              <a:t>Etkinliklerin bir etkinlik planının öğrenme sürecinde arka arkaya sıralanması demek </a:t>
            </a:r>
            <a:r>
              <a:rPr lang="tr-TR" dirty="0" smtClean="0"/>
              <a:t>bütünleştirmek demek </a:t>
            </a:r>
            <a:r>
              <a:rPr lang="tr-TR" dirty="0"/>
              <a:t>değildir.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Century Schoolbook" panose="02040604050505020304" pitchFamily="18" charset="0"/>
              </a:rPr>
              <a:t>Önemli noktalar </a:t>
            </a:r>
            <a:endParaRPr lang="tr-TR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14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Etkinlik türlerini inceleyelim: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2562" y="1801875"/>
            <a:ext cx="11096501" cy="4351338"/>
          </a:xfrm>
        </p:spPr>
        <p:txBody>
          <a:bodyPr/>
          <a:lstStyle/>
          <a:p>
            <a:r>
              <a:rPr lang="tr-TR" b="1" dirty="0"/>
              <a:t>Matematik </a:t>
            </a:r>
            <a:r>
              <a:rPr lang="tr-TR" b="1" dirty="0" smtClean="0"/>
              <a:t>Etkinliği </a:t>
            </a:r>
          </a:p>
          <a:p>
            <a:pPr marL="0" indent="0">
              <a:buNone/>
            </a:pPr>
            <a:r>
              <a:rPr lang="tr-TR" dirty="0"/>
              <a:t>bilişsel gelişimine </a:t>
            </a:r>
            <a:r>
              <a:rPr lang="tr-TR" dirty="0" smtClean="0"/>
              <a:t>katkı getirmek,</a:t>
            </a:r>
          </a:p>
          <a:p>
            <a:pPr marL="0" indent="0">
              <a:buNone/>
            </a:pPr>
            <a:r>
              <a:rPr lang="tr-TR" dirty="0" smtClean="0"/>
              <a:t>matematiğe </a:t>
            </a:r>
            <a:r>
              <a:rPr lang="tr-TR" dirty="0"/>
              <a:t>karşı </a:t>
            </a:r>
            <a:r>
              <a:rPr lang="tr-TR" dirty="0" smtClean="0"/>
              <a:t>olumlu bir </a:t>
            </a:r>
            <a:r>
              <a:rPr lang="tr-TR" dirty="0"/>
              <a:t>tutum </a:t>
            </a:r>
            <a:r>
              <a:rPr lang="tr-TR" dirty="0" smtClean="0"/>
              <a:t>kazandırmak, </a:t>
            </a:r>
          </a:p>
          <a:p>
            <a:pPr marL="0" indent="0">
              <a:buNone/>
            </a:pPr>
            <a:r>
              <a:rPr lang="tr-TR" dirty="0"/>
              <a:t>önceden getirdikleri kavramsal bilgilerle yeni bilgiler </a:t>
            </a:r>
            <a:r>
              <a:rPr lang="tr-TR" dirty="0" smtClean="0"/>
              <a:t>arasında bağ </a:t>
            </a:r>
            <a:r>
              <a:rPr lang="tr-TR" dirty="0"/>
              <a:t>kurmasına yardımcı </a:t>
            </a:r>
            <a:r>
              <a:rPr lang="tr-TR" dirty="0" smtClean="0"/>
              <a:t>olmak,</a:t>
            </a:r>
          </a:p>
          <a:p>
            <a:pPr marL="0" indent="0">
              <a:buNone/>
            </a:pPr>
            <a:r>
              <a:rPr lang="tr-TR" dirty="0"/>
              <a:t>matematiksel kavramların neden ve nasıl </a:t>
            </a:r>
            <a:r>
              <a:rPr lang="tr-TR" dirty="0" smtClean="0"/>
              <a:t>kullanıldığını aktarmak,</a:t>
            </a:r>
          </a:p>
          <a:p>
            <a:pPr marL="0" indent="0">
              <a:buNone/>
            </a:pPr>
            <a:r>
              <a:rPr lang="tr-TR" dirty="0"/>
              <a:t>sorgulama becerisini </a:t>
            </a:r>
            <a:r>
              <a:rPr lang="tr-TR" dirty="0" smtClean="0"/>
              <a:t>geliştirmek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7424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1934" y="2003755"/>
            <a:ext cx="8305800" cy="4351338"/>
          </a:xfrm>
        </p:spPr>
        <p:txBody>
          <a:bodyPr/>
          <a:lstStyle/>
          <a:p>
            <a:r>
              <a:rPr lang="tr-TR" dirty="0"/>
              <a:t>örüntüleri fark </a:t>
            </a:r>
            <a:r>
              <a:rPr lang="tr-TR" dirty="0" smtClean="0"/>
              <a:t>etme,</a:t>
            </a:r>
          </a:p>
          <a:p>
            <a:r>
              <a:rPr lang="tr-TR" dirty="0" smtClean="0"/>
              <a:t>varsayımlar </a:t>
            </a:r>
            <a:r>
              <a:rPr lang="tr-TR" dirty="0"/>
              <a:t>geliştirip bunları </a:t>
            </a:r>
            <a:r>
              <a:rPr lang="tr-TR" dirty="0" smtClean="0"/>
              <a:t>deneyebilme, </a:t>
            </a:r>
          </a:p>
          <a:p>
            <a:r>
              <a:rPr lang="tr-TR" dirty="0"/>
              <a:t>p</a:t>
            </a:r>
            <a:r>
              <a:rPr lang="tr-TR" dirty="0" smtClean="0"/>
              <a:t>roblem çözebilme, </a:t>
            </a:r>
          </a:p>
          <a:p>
            <a:r>
              <a:rPr lang="tr-TR" dirty="0" smtClean="0"/>
              <a:t>akıl yürütebilme </a:t>
            </a:r>
            <a:r>
              <a:rPr lang="tr-TR" dirty="0"/>
              <a:t>ve </a:t>
            </a:r>
            <a:endParaRPr lang="tr-TR" dirty="0" smtClean="0"/>
          </a:p>
          <a:p>
            <a:r>
              <a:rPr lang="tr-TR" dirty="0" smtClean="0"/>
              <a:t>matematiksel </a:t>
            </a:r>
            <a:r>
              <a:rPr lang="tr-TR" dirty="0"/>
              <a:t>kavramları kullanarak iletişim </a:t>
            </a:r>
            <a:r>
              <a:rPr lang="tr-TR" dirty="0" smtClean="0"/>
              <a:t>kurabilme </a:t>
            </a:r>
          </a:p>
          <a:p>
            <a:r>
              <a:rPr lang="tr-TR" dirty="0"/>
              <a:t>günlük </a:t>
            </a:r>
            <a:r>
              <a:rPr lang="tr-TR" dirty="0" smtClean="0"/>
              <a:t>hayattan örnekler </a:t>
            </a:r>
          </a:p>
          <a:p>
            <a:r>
              <a:rPr lang="tr-TR" dirty="0"/>
              <a:t>gerçek nesnelerle</a:t>
            </a:r>
          </a:p>
        </p:txBody>
      </p:sp>
    </p:spTree>
    <p:extLst>
      <p:ext uri="{BB962C8B-B14F-4D97-AF65-F5344CB8AC3E}">
        <p14:creationId xmlns:p14="http://schemas.microsoft.com/office/powerpoint/2010/main" val="2941967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Drama Etkinliği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yaparak yaşayarak </a:t>
            </a:r>
            <a:r>
              <a:rPr lang="tr-TR" dirty="0" smtClean="0"/>
              <a:t>öğrenme </a:t>
            </a:r>
          </a:p>
          <a:p>
            <a:r>
              <a:rPr lang="tr-TR" dirty="0"/>
              <a:t>bütün </a:t>
            </a:r>
            <a:r>
              <a:rPr lang="tr-TR" dirty="0" smtClean="0"/>
              <a:t>gelişimi </a:t>
            </a:r>
            <a:r>
              <a:rPr lang="tr-TR" dirty="0"/>
              <a:t>destekleyen, </a:t>
            </a:r>
            <a:endParaRPr lang="tr-TR" dirty="0" smtClean="0"/>
          </a:p>
          <a:p>
            <a:r>
              <a:rPr lang="tr-TR" dirty="0" smtClean="0"/>
              <a:t>daha önceden belirlenmiş </a:t>
            </a:r>
            <a:r>
              <a:rPr lang="tr-TR" dirty="0"/>
              <a:t>amaçları olan, </a:t>
            </a:r>
            <a:endParaRPr lang="tr-TR" dirty="0" smtClean="0"/>
          </a:p>
          <a:p>
            <a:r>
              <a:rPr lang="tr-TR" dirty="0" smtClean="0"/>
              <a:t>olayları </a:t>
            </a:r>
            <a:r>
              <a:rPr lang="tr-TR" dirty="0"/>
              <a:t>sözel veya sözel olmayan iletişim yöntemleriyle ifade etmeye</a:t>
            </a:r>
          </a:p>
          <a:p>
            <a:pPr marL="0" indent="0">
              <a:buNone/>
            </a:pPr>
            <a:r>
              <a:rPr lang="tr-TR" dirty="0"/>
              <a:t>dayalı</a:t>
            </a:r>
            <a:r>
              <a:rPr lang="tr-TR" dirty="0" smtClean="0"/>
              <a:t>,</a:t>
            </a:r>
          </a:p>
          <a:p>
            <a:r>
              <a:rPr lang="tr-TR" dirty="0" smtClean="0"/>
              <a:t>Canlandırmaların yapıldığı </a:t>
            </a:r>
          </a:p>
          <a:p>
            <a:r>
              <a:rPr lang="tr-TR" dirty="0"/>
              <a:t>ısınma, canlandırma ve </a:t>
            </a:r>
            <a:r>
              <a:rPr lang="tr-TR" dirty="0" smtClean="0"/>
              <a:t>değerlendirme süreçleri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3153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762</Words>
  <Application>Microsoft Office PowerPoint</Application>
  <PresentationFormat>Geniş ekran</PresentationFormat>
  <Paragraphs>111</Paragraphs>
  <Slides>21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Century Schoolbook</vt:lpstr>
      <vt:lpstr>Office Teması</vt:lpstr>
      <vt:lpstr>Etkinlik  Çeşitleri</vt:lpstr>
      <vt:lpstr>PowerPoint Sunusu</vt:lpstr>
      <vt:lpstr>Önemli noktalar </vt:lpstr>
      <vt:lpstr>Önemli noktalar </vt:lpstr>
      <vt:lpstr>Önemli noktalar </vt:lpstr>
      <vt:lpstr>Önemli noktalar </vt:lpstr>
      <vt:lpstr>Etkinlik türlerini inceleyelim:</vt:lpstr>
      <vt:lpstr>PowerPoint Sunusu</vt:lpstr>
      <vt:lpstr>Drama Etkinliği</vt:lpstr>
      <vt:lpstr>Sanat Etkinliği</vt:lpstr>
      <vt:lpstr>Okuma Yazmaya Hazırlık Etkinliği</vt:lpstr>
      <vt:lpstr>PowerPoint Sunusu</vt:lpstr>
      <vt:lpstr>Okuma Yazmaya Hazırlık Etkinliği</vt:lpstr>
      <vt:lpstr>Okuma Yazmaya Hazırlık Etkinliği</vt:lpstr>
      <vt:lpstr>Türkçe Etkinliği</vt:lpstr>
      <vt:lpstr>PowerPoint Sunusu</vt:lpstr>
      <vt:lpstr>Oyun Etkinliği</vt:lpstr>
      <vt:lpstr>Hareket Etkinliği</vt:lpstr>
      <vt:lpstr>Müzik Etkinliği</vt:lpstr>
      <vt:lpstr>Fen Etkinliği</vt:lpstr>
      <vt:lpstr>Alan Gezisi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Bd2_bb3</dc:creator>
  <cp:lastModifiedBy>Ayşegül Ergül</cp:lastModifiedBy>
  <cp:revision>30</cp:revision>
  <dcterms:created xsi:type="dcterms:W3CDTF">2018-11-30T14:32:55Z</dcterms:created>
  <dcterms:modified xsi:type="dcterms:W3CDTF">2020-01-10T13:40:31Z</dcterms:modified>
</cp:coreProperties>
</file>