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764" r:id="rId1"/>
  </p:sldMasterIdLst>
  <p:notesMasterIdLst>
    <p:notesMasterId r:id="rId37"/>
  </p:notesMasterIdLst>
  <p:handoutMasterIdLst>
    <p:handoutMasterId r:id="rId38"/>
  </p:handoutMasterIdLst>
  <p:sldIdLst>
    <p:sldId id="256" r:id="rId2"/>
    <p:sldId id="279" r:id="rId3"/>
    <p:sldId id="283" r:id="rId4"/>
    <p:sldId id="284" r:id="rId5"/>
    <p:sldId id="285" r:id="rId6"/>
    <p:sldId id="257" r:id="rId7"/>
    <p:sldId id="258" r:id="rId8"/>
    <p:sldId id="259" r:id="rId9"/>
    <p:sldId id="260" r:id="rId10"/>
    <p:sldId id="264" r:id="rId11"/>
    <p:sldId id="286" r:id="rId12"/>
    <p:sldId id="261" r:id="rId13"/>
    <p:sldId id="263" r:id="rId14"/>
    <p:sldId id="262" r:id="rId15"/>
    <p:sldId id="266" r:id="rId16"/>
    <p:sldId id="267" r:id="rId17"/>
    <p:sldId id="269" r:id="rId18"/>
    <p:sldId id="268" r:id="rId19"/>
    <p:sldId id="271" r:id="rId20"/>
    <p:sldId id="277" r:id="rId21"/>
    <p:sldId id="272" r:id="rId22"/>
    <p:sldId id="273" r:id="rId23"/>
    <p:sldId id="274" r:id="rId24"/>
    <p:sldId id="275" r:id="rId25"/>
    <p:sldId id="276" r:id="rId26"/>
    <p:sldId id="278" r:id="rId27"/>
    <p:sldId id="280" r:id="rId28"/>
    <p:sldId id="287" r:id="rId29"/>
    <p:sldId id="288" r:id="rId30"/>
    <p:sldId id="289" r:id="rId31"/>
    <p:sldId id="290" r:id="rId32"/>
    <p:sldId id="291" r:id="rId33"/>
    <p:sldId id="281" r:id="rId34"/>
    <p:sldId id="282" r:id="rId35"/>
    <p:sldId id="292"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latin typeface="Aria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D953711-7B16-3E44-A1A1-DF090940899D}" type="datetimeFigureOut">
              <a:rPr lang="en-US" smtClean="0">
                <a:latin typeface="Arial"/>
              </a:rPr>
              <a:pPr/>
              <a:t>12/19/2017</a:t>
            </a:fld>
            <a:endParaRPr lang="tr-TR" dirty="0">
              <a:latin typeface="Aria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latin typeface="Aria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36CFF7F-C7E3-844F-9A1D-2073603C6D12}" type="slidenum">
              <a:rPr lang="tr-TR" smtClean="0">
                <a:latin typeface="Arial"/>
              </a:rPr>
              <a:pPr/>
              <a:t>‹#›</a:t>
            </a:fld>
            <a:endParaRPr lang="tr-TR" dirty="0">
              <a:latin typeface="Arial"/>
            </a:endParaRPr>
          </a:p>
        </p:txBody>
      </p:sp>
    </p:spTree>
    <p:extLst>
      <p:ext uri="{BB962C8B-B14F-4D97-AF65-F5344CB8AC3E}">
        <p14:creationId xmlns:p14="http://schemas.microsoft.com/office/powerpoint/2010/main" val="40244460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endParaRPr lang="tr-T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fld id="{DF46C01B-EB8A-8147-A7C3-4641719BB5CA}" type="datetimeFigureOut">
              <a:rPr lang="en-US" smtClean="0"/>
              <a:pPr/>
              <a:t>12/19/2017</a:t>
            </a:fld>
            <a:endParaRPr lang="tr-T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dirty="0" smtClean="0"/>
              <a:t>Click to edit Master text styles</a:t>
            </a:r>
          </a:p>
          <a:p>
            <a:pPr lvl="1"/>
            <a:r>
              <a:rPr lang="tr-TR" dirty="0" smtClean="0"/>
              <a:t>Second level</a:t>
            </a:r>
          </a:p>
          <a:p>
            <a:pPr lvl="2"/>
            <a:r>
              <a:rPr lang="tr-TR" dirty="0" smtClean="0"/>
              <a:t>Third level</a:t>
            </a:r>
          </a:p>
          <a:p>
            <a:pPr lvl="3"/>
            <a:r>
              <a:rPr lang="tr-TR" dirty="0" smtClean="0"/>
              <a:t>Fourth level</a:t>
            </a:r>
          </a:p>
          <a:p>
            <a:pPr lvl="4"/>
            <a:r>
              <a:rPr lang="tr-TR" dirty="0" smtClean="0"/>
              <a:t>Fifth level</a:t>
            </a:r>
            <a:endParaRPr lang="tr-TR"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endParaRPr lang="tr-T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fld id="{46270ED1-F447-9940-98A1-F7EC717C090D}" type="slidenum">
              <a:rPr lang="tr-TR" smtClean="0"/>
              <a:pPr/>
              <a:t>‹#›</a:t>
            </a:fld>
            <a:endParaRPr lang="tr-TR" dirty="0"/>
          </a:p>
        </p:txBody>
      </p:sp>
    </p:spTree>
    <p:extLst>
      <p:ext uri="{BB962C8B-B14F-4D97-AF65-F5344CB8AC3E}">
        <p14:creationId xmlns:p14="http://schemas.microsoft.com/office/powerpoint/2010/main" val="166858954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5EF1981-88BB-BF49-9698-3D516792C92F}" type="datetime1">
              <a:rPr lang="en-US" smtClean="0"/>
              <a:pPr/>
              <a:t>12/19/2017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125635315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EF1981-88BB-BF49-9698-3D516792C92F}" type="datetime1">
              <a:rPr lang="en-US" smtClean="0"/>
              <a:pPr/>
              <a:t>12/19/2017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134512726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EF1981-88BB-BF49-9698-3D516792C92F}" type="datetime1">
              <a:rPr lang="en-US" smtClean="0"/>
              <a:pPr/>
              <a:t>12/19/2017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23029846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EF1981-88BB-BF49-9698-3D516792C92F}" type="datetime1">
              <a:rPr lang="en-US" smtClean="0"/>
              <a:pPr/>
              <a:t>12/19/2017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352379679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5EF1981-88BB-BF49-9698-3D516792C92F}" type="datetime1">
              <a:rPr lang="en-US" smtClean="0"/>
              <a:pPr/>
              <a:t>12/19/2017</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171204869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EF1981-88BB-BF49-9698-3D516792C92F}" type="datetime1">
              <a:rPr lang="en-US" smtClean="0"/>
              <a:pPr/>
              <a:t>12/19/2017</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174227203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EF1981-88BB-BF49-9698-3D516792C92F}" type="datetime1">
              <a:rPr lang="en-US" smtClean="0"/>
              <a:pPr/>
              <a:t>12/19/2017</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29775402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EF1981-88BB-BF49-9698-3D516792C92F}" type="datetime1">
              <a:rPr lang="en-US" smtClean="0"/>
              <a:pPr/>
              <a:t>12/19/2017</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155511094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EF1981-88BB-BF49-9698-3D516792C92F}" type="datetime1">
              <a:rPr lang="en-US" smtClean="0"/>
              <a:pPr/>
              <a:t>12/19/2017</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282495293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EF1981-88BB-BF49-9698-3D516792C92F}" type="datetime1">
              <a:rPr lang="en-US" smtClean="0"/>
              <a:pPr/>
              <a:t>12/19/2017</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234904424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EF1981-88BB-BF49-9698-3D516792C92F}" type="datetime1">
              <a:rPr lang="en-US" smtClean="0"/>
              <a:pPr/>
              <a:t>12/19/2017</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148619725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EF1981-88BB-BF49-9698-3D516792C92F}" type="datetime1">
              <a:rPr lang="en-US" smtClean="0"/>
              <a:pPr/>
              <a:t>12/19/2017</a:t>
            </a:fld>
            <a:endParaRPr lang="tr-TR" dirty="0"/>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F4ABF-BC30-2547-ACD2-FEF27DF18D02}" type="slidenum">
              <a:rPr lang="tr-TR" smtClean="0"/>
              <a:pPr/>
              <a:t>‹#›</a:t>
            </a:fld>
            <a:endParaRPr lang="tr-TR" dirty="0"/>
          </a:p>
        </p:txBody>
      </p:sp>
    </p:spTree>
    <p:extLst>
      <p:ext uri="{BB962C8B-B14F-4D97-AF65-F5344CB8AC3E}">
        <p14:creationId xmlns:p14="http://schemas.microsoft.com/office/powerpoint/2010/main" val="32964169"/>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Siyasal Bilgilendirme</a:t>
            </a:r>
            <a:endParaRPr lang="tr-TR" dirty="0"/>
          </a:p>
        </p:txBody>
      </p:sp>
      <p:sp>
        <p:nvSpPr>
          <p:cNvPr id="3" name="Subtitle 2"/>
          <p:cNvSpPr>
            <a:spLocks noGrp="1"/>
          </p:cNvSpPr>
          <p:nvPr>
            <p:ph type="subTitle" idx="1"/>
          </p:nvPr>
        </p:nvSpPr>
        <p:spPr/>
        <p:txBody>
          <a:bodyPr/>
          <a:lstStyle/>
          <a:p>
            <a:r>
              <a:rPr lang="tr-TR" dirty="0" smtClean="0"/>
              <a:t>Doç. Dr. Aslı Yağmurlu</a:t>
            </a:r>
            <a:endParaRPr lang="tr-TR" dirty="0"/>
          </a:p>
        </p:txBody>
      </p:sp>
      <p:sp>
        <p:nvSpPr>
          <p:cNvPr id="4" name="Slide Number Placeholder 3"/>
          <p:cNvSpPr>
            <a:spLocks noGrp="1"/>
          </p:cNvSpPr>
          <p:nvPr>
            <p:ph type="sldNum" sz="quarter" idx="12"/>
          </p:nvPr>
        </p:nvSpPr>
        <p:spPr/>
        <p:txBody>
          <a:bodyPr/>
          <a:lstStyle/>
          <a:p>
            <a:fld id="{C6AF4ABF-BC30-2547-ACD2-FEF27DF18D02}" type="slidenum">
              <a:rPr lang="tr-TR" smtClean="0"/>
              <a:pPr/>
              <a:t>0</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Dışişleri Bakanlığının Görevleri</a:t>
            </a:r>
            <a:endParaRPr lang="tr-TR" dirty="0"/>
          </a:p>
        </p:txBody>
      </p:sp>
      <p:sp>
        <p:nvSpPr>
          <p:cNvPr id="3" name="Content Placeholder 2"/>
          <p:cNvSpPr>
            <a:spLocks noGrp="1"/>
          </p:cNvSpPr>
          <p:nvPr>
            <p:ph idx="1"/>
          </p:nvPr>
        </p:nvSpPr>
        <p:spPr/>
        <p:txBody>
          <a:bodyPr>
            <a:normAutofit fontScale="77500" lnSpcReduction="20000"/>
          </a:bodyPr>
          <a:lstStyle/>
          <a:p>
            <a:r>
              <a:rPr lang="en-US" dirty="0"/>
              <a:t>a)</a:t>
            </a:r>
            <a:r>
              <a:rPr lang="en-US" dirty="0" smtClean="0"/>
              <a:t> </a:t>
            </a:r>
            <a:r>
              <a:rPr lang="en-US" dirty="0"/>
              <a:t>D</a:t>
            </a:r>
            <a:r>
              <a:rPr lang="en-US" dirty="0" smtClean="0"/>
              <a:t>ış </a:t>
            </a:r>
            <a:r>
              <a:rPr lang="en-US" dirty="0" err="1"/>
              <a:t>politikayı</a:t>
            </a:r>
            <a:r>
              <a:rPr lang="en-US" dirty="0"/>
              <a:t> </a:t>
            </a:r>
            <a:r>
              <a:rPr lang="en-US" dirty="0" err="1"/>
              <a:t>uygulamak</a:t>
            </a:r>
            <a:r>
              <a:rPr lang="en-US" dirty="0"/>
              <a:t> </a:t>
            </a:r>
            <a:r>
              <a:rPr lang="en-US" dirty="0" err="1"/>
              <a:t>ve</a:t>
            </a:r>
            <a:r>
              <a:rPr lang="en-US" dirty="0"/>
              <a:t> </a:t>
            </a:r>
            <a:r>
              <a:rPr lang="en-US" dirty="0" err="1"/>
              <a:t>Türkiye</a:t>
            </a:r>
            <a:r>
              <a:rPr lang="en-US" dirty="0"/>
              <a:t> </a:t>
            </a:r>
            <a:r>
              <a:rPr lang="en-US" dirty="0" err="1"/>
              <a:t>Cumhuriyetinin</a:t>
            </a:r>
            <a:r>
              <a:rPr lang="en-US" dirty="0"/>
              <a:t> </a:t>
            </a:r>
            <a:r>
              <a:rPr lang="en-US" dirty="0" err="1"/>
              <a:t>yabancı</a:t>
            </a:r>
            <a:r>
              <a:rPr lang="en-US" dirty="0"/>
              <a:t> </a:t>
            </a:r>
            <a:r>
              <a:rPr lang="en-US" dirty="0" err="1"/>
              <a:t>devletler</a:t>
            </a:r>
            <a:r>
              <a:rPr lang="en-US" dirty="0"/>
              <a:t> </a:t>
            </a:r>
            <a:r>
              <a:rPr lang="en-US" dirty="0" err="1"/>
              <a:t>ve</a:t>
            </a:r>
            <a:r>
              <a:rPr lang="en-US" dirty="0"/>
              <a:t> </a:t>
            </a:r>
            <a:r>
              <a:rPr lang="en-US" dirty="0" err="1"/>
              <a:t>Uluslararası</a:t>
            </a:r>
            <a:r>
              <a:rPr lang="en-US" dirty="0"/>
              <a:t> </a:t>
            </a:r>
            <a:r>
              <a:rPr lang="en-US" dirty="0" err="1"/>
              <a:t>kuruluşlarla</a:t>
            </a:r>
            <a:r>
              <a:rPr lang="en-US" dirty="0"/>
              <a:t> </a:t>
            </a:r>
            <a:r>
              <a:rPr lang="en-US" dirty="0" err="1"/>
              <a:t>ilişkilerini</a:t>
            </a:r>
            <a:r>
              <a:rPr lang="en-US" dirty="0"/>
              <a:t> </a:t>
            </a:r>
            <a:r>
              <a:rPr lang="en-US" dirty="0" err="1"/>
              <a:t>yürütmek</a:t>
            </a:r>
            <a:r>
              <a:rPr lang="en-US" dirty="0"/>
              <a:t>.</a:t>
            </a:r>
            <a:r>
              <a:rPr lang="en-US" dirty="0" smtClean="0"/>
              <a:t> </a:t>
            </a:r>
          </a:p>
          <a:p>
            <a:r>
              <a:rPr lang="en-US" dirty="0" err="1" smtClean="0"/>
              <a:t>b</a:t>
            </a:r>
            <a:r>
              <a:rPr lang="en-US" dirty="0"/>
              <a:t>) </a:t>
            </a:r>
            <a:r>
              <a:rPr lang="en-US" dirty="0" err="1"/>
              <a:t>Türkiye</a:t>
            </a:r>
            <a:r>
              <a:rPr lang="en-US" dirty="0"/>
              <a:t> </a:t>
            </a:r>
            <a:r>
              <a:rPr lang="en-US" dirty="0" err="1"/>
              <a:t>Cumhuriyetinin</a:t>
            </a:r>
            <a:r>
              <a:rPr lang="en-US" dirty="0"/>
              <a:t> </a:t>
            </a:r>
            <a:r>
              <a:rPr lang="en-US" dirty="0" err="1"/>
              <a:t>dış</a:t>
            </a:r>
            <a:r>
              <a:rPr lang="en-US" dirty="0"/>
              <a:t> </a:t>
            </a:r>
            <a:r>
              <a:rPr lang="en-US" dirty="0" err="1"/>
              <a:t>politikasının</a:t>
            </a:r>
            <a:r>
              <a:rPr lang="en-US" dirty="0"/>
              <a:t> </a:t>
            </a:r>
            <a:r>
              <a:rPr lang="en-US" dirty="0" err="1"/>
              <a:t>tespiti</a:t>
            </a:r>
            <a:r>
              <a:rPr lang="en-US" dirty="0"/>
              <a:t> </a:t>
            </a:r>
            <a:r>
              <a:rPr lang="en-US" dirty="0" err="1"/>
              <a:t>için</a:t>
            </a:r>
            <a:r>
              <a:rPr lang="en-US" dirty="0"/>
              <a:t> </a:t>
            </a:r>
            <a:r>
              <a:rPr lang="en-US" dirty="0" err="1"/>
              <a:t>hazırlık</a:t>
            </a:r>
            <a:r>
              <a:rPr lang="en-US" dirty="0"/>
              <a:t> </a:t>
            </a:r>
            <a:r>
              <a:rPr lang="en-US" dirty="0" err="1"/>
              <a:t>çalışmaları</a:t>
            </a:r>
            <a:r>
              <a:rPr lang="en-US" dirty="0"/>
              <a:t> </a:t>
            </a:r>
            <a:r>
              <a:rPr lang="en-US" dirty="0" err="1"/>
              <a:t>yapmak</a:t>
            </a:r>
            <a:r>
              <a:rPr lang="en-US" dirty="0"/>
              <a:t> </a:t>
            </a:r>
            <a:r>
              <a:rPr lang="en-US" dirty="0" err="1"/>
              <a:t>ve</a:t>
            </a:r>
            <a:r>
              <a:rPr lang="en-US" dirty="0"/>
              <a:t> </a:t>
            </a:r>
            <a:r>
              <a:rPr lang="en-US" dirty="0" err="1"/>
              <a:t>tekliflerde</a:t>
            </a:r>
            <a:r>
              <a:rPr lang="en-US" dirty="0"/>
              <a:t> </a:t>
            </a:r>
            <a:r>
              <a:rPr lang="en-US" dirty="0" err="1"/>
              <a:t>bulunmak</a:t>
            </a:r>
            <a:r>
              <a:rPr lang="en-US" dirty="0"/>
              <a:t>, </a:t>
            </a:r>
            <a:r>
              <a:rPr lang="en-US" dirty="0" err="1"/>
              <a:t>tespit</a:t>
            </a:r>
            <a:r>
              <a:rPr lang="en-US" dirty="0"/>
              <a:t> </a:t>
            </a:r>
            <a:r>
              <a:rPr lang="en-US" dirty="0" err="1"/>
              <a:t>edilecek</a:t>
            </a:r>
            <a:r>
              <a:rPr lang="en-US" dirty="0"/>
              <a:t> </a:t>
            </a:r>
            <a:r>
              <a:rPr lang="en-US" dirty="0" err="1"/>
              <a:t>dış</a:t>
            </a:r>
            <a:r>
              <a:rPr lang="en-US" dirty="0"/>
              <a:t> </a:t>
            </a:r>
            <a:r>
              <a:rPr lang="en-US" dirty="0" err="1"/>
              <a:t>politikayı</a:t>
            </a:r>
            <a:r>
              <a:rPr lang="en-US" dirty="0"/>
              <a:t> </a:t>
            </a:r>
            <a:r>
              <a:rPr lang="en-US" dirty="0" err="1"/>
              <a:t>yürütmek</a:t>
            </a:r>
            <a:r>
              <a:rPr lang="en-US" dirty="0"/>
              <a:t> </a:t>
            </a:r>
            <a:r>
              <a:rPr lang="en-US" dirty="0" err="1"/>
              <a:t>ve</a:t>
            </a:r>
            <a:r>
              <a:rPr lang="en-US" dirty="0"/>
              <a:t> </a:t>
            </a:r>
            <a:r>
              <a:rPr lang="en-US" dirty="0" err="1"/>
              <a:t>koordine</a:t>
            </a:r>
            <a:r>
              <a:rPr lang="en-US" dirty="0"/>
              <a:t> </a:t>
            </a:r>
            <a:r>
              <a:rPr lang="en-US" dirty="0" err="1"/>
              <a:t>etmek</a:t>
            </a:r>
            <a:r>
              <a:rPr lang="en-US" dirty="0" smtClean="0"/>
              <a:t>.</a:t>
            </a:r>
          </a:p>
          <a:p>
            <a:r>
              <a:rPr lang="en-US" dirty="0" err="1" smtClean="0"/>
              <a:t>c</a:t>
            </a:r>
            <a:r>
              <a:rPr lang="en-US" dirty="0"/>
              <a:t>) T.C. </a:t>
            </a:r>
            <a:r>
              <a:rPr lang="en-US" dirty="0" err="1"/>
              <a:t>uyruklu</a:t>
            </a:r>
            <a:r>
              <a:rPr lang="en-US" dirty="0"/>
              <a:t> </a:t>
            </a:r>
            <a:r>
              <a:rPr lang="en-US" dirty="0" err="1"/>
              <a:t>gerçek</a:t>
            </a:r>
            <a:r>
              <a:rPr lang="en-US" dirty="0"/>
              <a:t> </a:t>
            </a:r>
            <a:r>
              <a:rPr lang="en-US" dirty="0" err="1"/>
              <a:t>ve</a:t>
            </a:r>
            <a:r>
              <a:rPr lang="en-US" dirty="0"/>
              <a:t> </a:t>
            </a:r>
            <a:r>
              <a:rPr lang="en-US" dirty="0" err="1"/>
              <a:t>tüzel</a:t>
            </a:r>
            <a:r>
              <a:rPr lang="en-US" dirty="0"/>
              <a:t> </a:t>
            </a:r>
            <a:r>
              <a:rPr lang="en-US" dirty="0" err="1"/>
              <a:t>kişilerin</a:t>
            </a:r>
            <a:r>
              <a:rPr lang="en-US" dirty="0"/>
              <a:t> </a:t>
            </a:r>
            <a:r>
              <a:rPr lang="en-US" dirty="0" err="1"/>
              <a:t>yabancı</a:t>
            </a:r>
            <a:r>
              <a:rPr lang="en-US" dirty="0"/>
              <a:t> </a:t>
            </a:r>
            <a:r>
              <a:rPr lang="en-US" dirty="0" err="1"/>
              <a:t>devletler</a:t>
            </a:r>
            <a:r>
              <a:rPr lang="en-US" dirty="0"/>
              <a:t> </a:t>
            </a:r>
            <a:r>
              <a:rPr lang="en-US" dirty="0" err="1"/>
              <a:t>ve</a:t>
            </a:r>
            <a:r>
              <a:rPr lang="en-US" dirty="0"/>
              <a:t> </a:t>
            </a:r>
            <a:r>
              <a:rPr lang="en-US" dirty="0" err="1"/>
              <a:t>uluslararası</a:t>
            </a:r>
            <a:r>
              <a:rPr lang="en-US" dirty="0"/>
              <a:t> </a:t>
            </a:r>
            <a:r>
              <a:rPr lang="en-US" dirty="0" err="1"/>
              <a:t>kuruluşlar</a:t>
            </a:r>
            <a:r>
              <a:rPr lang="en-US" dirty="0"/>
              <a:t> </a:t>
            </a:r>
            <a:r>
              <a:rPr lang="en-US" dirty="0" err="1"/>
              <a:t>karşısındaki</a:t>
            </a:r>
            <a:r>
              <a:rPr lang="en-US" dirty="0"/>
              <a:t> </a:t>
            </a:r>
            <a:r>
              <a:rPr lang="en-US" dirty="0" err="1"/>
              <a:t>hak</a:t>
            </a:r>
            <a:r>
              <a:rPr lang="en-US" dirty="0"/>
              <a:t> </a:t>
            </a:r>
            <a:r>
              <a:rPr lang="en-US" dirty="0" err="1"/>
              <a:t>ve</a:t>
            </a:r>
            <a:r>
              <a:rPr lang="en-US" dirty="0"/>
              <a:t> </a:t>
            </a:r>
            <a:r>
              <a:rPr lang="en-US" dirty="0" err="1"/>
              <a:t>menfaatlerini</a:t>
            </a:r>
            <a:r>
              <a:rPr lang="en-US" dirty="0"/>
              <a:t> </a:t>
            </a:r>
            <a:r>
              <a:rPr lang="en-US" dirty="0" err="1" smtClean="0"/>
              <a:t>korumak</a:t>
            </a:r>
            <a:endParaRPr lang="en-US" dirty="0" smtClean="0"/>
          </a:p>
          <a:p>
            <a:r>
              <a:rPr lang="en-US" dirty="0" err="1" smtClean="0"/>
              <a:t>d</a:t>
            </a:r>
            <a:r>
              <a:rPr lang="en-US" dirty="0" smtClean="0"/>
              <a:t>) </a:t>
            </a:r>
            <a:r>
              <a:rPr lang="en-US" dirty="0" err="1"/>
              <a:t>Türkiye</a:t>
            </a:r>
            <a:r>
              <a:rPr lang="en-US" dirty="0"/>
              <a:t> </a:t>
            </a:r>
            <a:r>
              <a:rPr lang="en-US" dirty="0" err="1"/>
              <a:t>Cumhuriyetinin</a:t>
            </a:r>
            <a:r>
              <a:rPr lang="en-US" dirty="0"/>
              <a:t> </a:t>
            </a:r>
            <a:r>
              <a:rPr lang="en-US" dirty="0" err="1"/>
              <a:t>yabancı</a:t>
            </a:r>
            <a:r>
              <a:rPr lang="en-US" dirty="0"/>
              <a:t> </a:t>
            </a:r>
            <a:r>
              <a:rPr lang="en-US" dirty="0" err="1"/>
              <a:t>devletlerle</a:t>
            </a:r>
            <a:r>
              <a:rPr lang="en-US" dirty="0"/>
              <a:t>,</a:t>
            </a:r>
            <a:r>
              <a:rPr lang="en-US" dirty="0" smtClean="0"/>
              <a:t> </a:t>
            </a:r>
            <a:r>
              <a:rPr lang="en-US" dirty="0" err="1" smtClean="0"/>
              <a:t>milletlerarası</a:t>
            </a:r>
            <a:r>
              <a:rPr lang="en-US" dirty="0" smtClean="0"/>
              <a:t> </a:t>
            </a:r>
            <a:r>
              <a:rPr lang="en-US" dirty="0" err="1" smtClean="0"/>
              <a:t>teşkilatlarla</a:t>
            </a:r>
            <a:r>
              <a:rPr lang="en-US" dirty="0" smtClean="0"/>
              <a:t> </a:t>
            </a:r>
            <a:r>
              <a:rPr lang="en-US" dirty="0" err="1"/>
              <a:t>temas</a:t>
            </a:r>
            <a:r>
              <a:rPr lang="en-US" dirty="0"/>
              <a:t> </a:t>
            </a:r>
            <a:r>
              <a:rPr lang="en-US" dirty="0" err="1"/>
              <a:t>ve</a:t>
            </a:r>
            <a:r>
              <a:rPr lang="en-US" dirty="0"/>
              <a:t> </a:t>
            </a:r>
            <a:r>
              <a:rPr lang="en-US" dirty="0" err="1"/>
              <a:t>müzakerelerini</a:t>
            </a:r>
            <a:r>
              <a:rPr lang="en-US" dirty="0"/>
              <a:t> </a:t>
            </a:r>
            <a:r>
              <a:rPr lang="en-US" dirty="0" err="1" smtClean="0"/>
              <a:t>yürütmek</a:t>
            </a:r>
            <a:endParaRPr lang="en-US" dirty="0" smtClean="0"/>
          </a:p>
          <a:p>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9</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e) Diğer Bakanlık ve kuruluşların dış politikayı etkileyen faaliyet ve temaslarının devletin dış politikasına uygunluğunu sağlamak</a:t>
            </a:r>
          </a:p>
          <a:p>
            <a:r>
              <a:rPr lang="tr-TR" dirty="0"/>
              <a:t>f) Yabancı devletler ve milletlerarası kuruluşlar nezdinde temsil işlerini yetkili makam olarak yürütmek.</a:t>
            </a:r>
          </a:p>
          <a:p>
            <a:r>
              <a:rPr lang="tr-TR" dirty="0"/>
              <a:t>g) Yabancı devletler ve milletlerarası kuruluşlardaki gelişmeleri ve bunlar arasındaki ilişkileri takip etmek. </a:t>
            </a:r>
          </a:p>
        </p:txBody>
      </p:sp>
      <p:sp>
        <p:nvSpPr>
          <p:cNvPr id="4" name="Slayt Numarası Yer Tutucusu 3"/>
          <p:cNvSpPr>
            <a:spLocks noGrp="1"/>
          </p:cNvSpPr>
          <p:nvPr>
            <p:ph type="sldNum" sz="quarter" idx="12"/>
          </p:nvPr>
        </p:nvSpPr>
        <p:spPr/>
        <p:txBody>
          <a:bodyPr/>
          <a:lstStyle/>
          <a:p>
            <a:fld id="{C6AF4ABF-BC30-2547-ACD2-FEF27DF18D02}" type="slidenum">
              <a:rPr lang="tr-TR" smtClean="0"/>
              <a:pPr/>
              <a:t>10</a:t>
            </a:fld>
            <a:endParaRPr lang="tr-TR" dirty="0"/>
          </a:p>
        </p:txBody>
      </p:sp>
    </p:spTree>
    <p:extLst>
      <p:ext uri="{BB962C8B-B14F-4D97-AF65-F5344CB8AC3E}">
        <p14:creationId xmlns:p14="http://schemas.microsoft.com/office/powerpoint/2010/main" val="230596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Dışişleri Bakanlığı Merkez Teşkilatı</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İdari ve Mali İşler</a:t>
            </a:r>
          </a:p>
          <a:p>
            <a:r>
              <a:rPr lang="tr-TR" dirty="0" smtClean="0"/>
              <a:t>Genel Siyasi İşler</a:t>
            </a:r>
          </a:p>
          <a:p>
            <a:r>
              <a:rPr lang="tr-TR" dirty="0" smtClean="0"/>
              <a:t>İkili Siyasi İşler</a:t>
            </a:r>
          </a:p>
          <a:p>
            <a:r>
              <a:rPr lang="tr-TR" dirty="0" smtClean="0"/>
              <a:t>Afrika ve Çok Taraflı Siyasi İşler</a:t>
            </a:r>
          </a:p>
          <a:p>
            <a:r>
              <a:rPr lang="tr-TR" dirty="0" smtClean="0"/>
              <a:t>Avrupa İşleri</a:t>
            </a:r>
          </a:p>
          <a:p>
            <a:r>
              <a:rPr lang="tr-TR" dirty="0" smtClean="0"/>
              <a:t>Ekonomi İşleri</a:t>
            </a:r>
          </a:p>
          <a:p>
            <a:endParaRPr lang="tr-TR" dirty="0"/>
          </a:p>
          <a:p>
            <a:r>
              <a:rPr lang="tr-TR" dirty="0" smtClean="0"/>
              <a:t>Kamu diplomasisi faaliyetlerinin büyük bir kısmı </a:t>
            </a:r>
            <a:r>
              <a:rPr lang="tr-TR" dirty="0"/>
              <a:t>İ</a:t>
            </a:r>
            <a:r>
              <a:rPr lang="tr-TR" dirty="0" smtClean="0"/>
              <a:t>dari </a:t>
            </a:r>
            <a:r>
              <a:rPr lang="tr-TR" dirty="0"/>
              <a:t>M</a:t>
            </a:r>
            <a:r>
              <a:rPr lang="tr-TR" dirty="0" smtClean="0"/>
              <a:t>ali İşler GM altında Enformasyon Genel Müdürlüğü tarafından yürütülmektedir. </a:t>
            </a:r>
          </a:p>
          <a:p>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11</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Kamu diplomasisi faaliyetleri</a:t>
            </a:r>
            <a:endParaRPr lang="tr-TR" dirty="0"/>
          </a:p>
        </p:txBody>
      </p:sp>
      <p:sp>
        <p:nvSpPr>
          <p:cNvPr id="3" name="Content Placeholder 2"/>
          <p:cNvSpPr>
            <a:spLocks noGrp="1"/>
          </p:cNvSpPr>
          <p:nvPr>
            <p:ph idx="1"/>
          </p:nvPr>
        </p:nvSpPr>
        <p:spPr/>
        <p:txBody>
          <a:bodyPr>
            <a:normAutofit fontScale="92500" lnSpcReduction="20000"/>
          </a:bodyPr>
          <a:lstStyle/>
          <a:p>
            <a:r>
              <a:rPr lang="en-US" dirty="0" err="1"/>
              <a:t>Dışişleri</a:t>
            </a:r>
            <a:r>
              <a:rPr lang="en-US" dirty="0"/>
              <a:t> </a:t>
            </a:r>
            <a:r>
              <a:rPr lang="en-US" dirty="0" err="1"/>
              <a:t>Bakanlığı</a:t>
            </a:r>
            <a:r>
              <a:rPr lang="en-US" dirty="0"/>
              <a:t>, </a:t>
            </a:r>
            <a:r>
              <a:rPr lang="en-US" dirty="0" err="1"/>
              <a:t>çeşitli</a:t>
            </a:r>
            <a:r>
              <a:rPr lang="en-US" dirty="0"/>
              <a:t> </a:t>
            </a:r>
            <a:r>
              <a:rPr lang="en-US" dirty="0" err="1"/>
              <a:t>ülkelerde</a:t>
            </a:r>
            <a:r>
              <a:rPr lang="en-US" dirty="0"/>
              <a:t> </a:t>
            </a:r>
            <a:r>
              <a:rPr lang="en-US" dirty="0" err="1"/>
              <a:t>geniş</a:t>
            </a:r>
            <a:r>
              <a:rPr lang="en-US" dirty="0"/>
              <a:t> </a:t>
            </a:r>
            <a:r>
              <a:rPr lang="en-US" dirty="0" err="1"/>
              <a:t>kitlelere</a:t>
            </a:r>
            <a:r>
              <a:rPr lang="en-US" dirty="0"/>
              <a:t> </a:t>
            </a:r>
            <a:r>
              <a:rPr lang="en-US" dirty="0" err="1"/>
              <a:t>hitap</a:t>
            </a:r>
            <a:r>
              <a:rPr lang="en-US" dirty="0"/>
              <a:t> </a:t>
            </a:r>
            <a:r>
              <a:rPr lang="en-US" dirty="0" err="1"/>
              <a:t>eden</a:t>
            </a:r>
            <a:r>
              <a:rPr lang="en-US" dirty="0"/>
              <a:t>, </a:t>
            </a:r>
            <a:r>
              <a:rPr lang="en-US" dirty="0" err="1"/>
              <a:t>siyasi</a:t>
            </a:r>
            <a:r>
              <a:rPr lang="en-US" dirty="0"/>
              <a:t> </a:t>
            </a:r>
            <a:r>
              <a:rPr lang="en-US" dirty="0" err="1"/>
              <a:t>ve</a:t>
            </a:r>
            <a:r>
              <a:rPr lang="en-US" dirty="0"/>
              <a:t> </a:t>
            </a:r>
            <a:r>
              <a:rPr lang="en-US" dirty="0" err="1"/>
              <a:t>kültürel</a:t>
            </a:r>
            <a:r>
              <a:rPr lang="en-US" dirty="0"/>
              <a:t> </a:t>
            </a:r>
            <a:r>
              <a:rPr lang="en-US" dirty="0" err="1"/>
              <a:t>alanlarda</a:t>
            </a:r>
            <a:r>
              <a:rPr lang="en-US" dirty="0"/>
              <a:t> </a:t>
            </a:r>
            <a:r>
              <a:rPr lang="en-US" dirty="0" err="1"/>
              <a:t>çok</a:t>
            </a:r>
            <a:r>
              <a:rPr lang="en-US" dirty="0"/>
              <a:t> </a:t>
            </a:r>
            <a:r>
              <a:rPr lang="en-US" dirty="0" err="1"/>
              <a:t>sayıda</a:t>
            </a:r>
            <a:r>
              <a:rPr lang="en-US" dirty="0"/>
              <a:t> </a:t>
            </a:r>
            <a:r>
              <a:rPr lang="en-US" dirty="0" err="1"/>
              <a:t>tanıtım</a:t>
            </a:r>
            <a:r>
              <a:rPr lang="en-US" dirty="0"/>
              <a:t> </a:t>
            </a:r>
            <a:r>
              <a:rPr lang="en-US" dirty="0" err="1"/>
              <a:t>faaliyetinin</a:t>
            </a:r>
            <a:r>
              <a:rPr lang="en-US" dirty="0"/>
              <a:t> </a:t>
            </a:r>
            <a:r>
              <a:rPr lang="en-US" dirty="0" err="1"/>
              <a:t>gerçekleştirilmesinde</a:t>
            </a:r>
            <a:r>
              <a:rPr lang="en-US" dirty="0"/>
              <a:t> </a:t>
            </a:r>
            <a:r>
              <a:rPr lang="en-US" dirty="0" err="1"/>
              <a:t>işbirliği</a:t>
            </a:r>
            <a:r>
              <a:rPr lang="en-US" dirty="0"/>
              <a:t> </a:t>
            </a:r>
            <a:r>
              <a:rPr lang="en-US" dirty="0" err="1"/>
              <a:t>yapmaktadır</a:t>
            </a:r>
            <a:r>
              <a:rPr lang="en-US" dirty="0"/>
              <a:t>. </a:t>
            </a:r>
            <a:r>
              <a:rPr lang="en-US" dirty="0" err="1"/>
              <a:t>Bunlar</a:t>
            </a:r>
            <a:r>
              <a:rPr lang="en-US" dirty="0"/>
              <a:t> </a:t>
            </a:r>
            <a:r>
              <a:rPr lang="en-US" dirty="0" err="1"/>
              <a:t>arasında</a:t>
            </a:r>
            <a:r>
              <a:rPr lang="en-US" dirty="0"/>
              <a:t>, </a:t>
            </a:r>
            <a:r>
              <a:rPr lang="en-US" dirty="0" err="1"/>
              <a:t>ülkemizin</a:t>
            </a:r>
            <a:r>
              <a:rPr lang="en-US" dirty="0"/>
              <a:t> </a:t>
            </a:r>
            <a:r>
              <a:rPr lang="en-US" dirty="0" err="1"/>
              <a:t>tanıtımına</a:t>
            </a:r>
            <a:r>
              <a:rPr lang="en-US" dirty="0"/>
              <a:t> </a:t>
            </a:r>
            <a:r>
              <a:rPr lang="en-US" dirty="0" err="1"/>
              <a:t>yönelik</a:t>
            </a:r>
            <a:r>
              <a:rPr lang="en-US" dirty="0"/>
              <a:t> </a:t>
            </a:r>
            <a:r>
              <a:rPr lang="en-US" dirty="0" err="1"/>
              <a:t>olarak</a:t>
            </a:r>
            <a:r>
              <a:rPr lang="en-US" dirty="0"/>
              <a:t> </a:t>
            </a:r>
            <a:r>
              <a:rPr lang="en-US" dirty="0" err="1"/>
              <a:t>sergiler</a:t>
            </a:r>
            <a:r>
              <a:rPr lang="en-US" dirty="0"/>
              <a:t>, </a:t>
            </a:r>
            <a:r>
              <a:rPr lang="en-US" dirty="0" err="1"/>
              <a:t>Türkiye</a:t>
            </a:r>
            <a:r>
              <a:rPr lang="en-US" dirty="0"/>
              <a:t> </a:t>
            </a:r>
            <a:r>
              <a:rPr lang="en-US" dirty="0" err="1"/>
              <a:t>haftaları</a:t>
            </a:r>
            <a:r>
              <a:rPr lang="en-US" dirty="0"/>
              <a:t>, </a:t>
            </a:r>
            <a:r>
              <a:rPr lang="en-US" dirty="0" err="1"/>
              <a:t>Türkiye</a:t>
            </a:r>
            <a:r>
              <a:rPr lang="en-US" dirty="0"/>
              <a:t> </a:t>
            </a:r>
            <a:r>
              <a:rPr lang="en-US" dirty="0" err="1"/>
              <a:t>Yılı</a:t>
            </a:r>
            <a:r>
              <a:rPr lang="en-US" dirty="0"/>
              <a:t>, </a:t>
            </a:r>
            <a:r>
              <a:rPr lang="en-US" dirty="0" err="1"/>
              <a:t>festivaller</a:t>
            </a:r>
            <a:r>
              <a:rPr lang="en-US" dirty="0"/>
              <a:t> </a:t>
            </a:r>
            <a:r>
              <a:rPr lang="en-US" dirty="0" err="1"/>
              <a:t>düzenlenmesine</a:t>
            </a:r>
            <a:r>
              <a:rPr lang="en-US" dirty="0"/>
              <a:t> </a:t>
            </a:r>
            <a:r>
              <a:rPr lang="en-US" dirty="0" err="1"/>
              <a:t>katkıda</a:t>
            </a:r>
            <a:r>
              <a:rPr lang="en-US" dirty="0"/>
              <a:t> </a:t>
            </a:r>
            <a:r>
              <a:rPr lang="en-US" dirty="0" err="1"/>
              <a:t>bulunmak</a:t>
            </a:r>
            <a:r>
              <a:rPr lang="en-US" dirty="0"/>
              <a:t>, </a:t>
            </a:r>
            <a:r>
              <a:rPr lang="en-US" dirty="0" err="1"/>
              <a:t>mevcut</a:t>
            </a:r>
            <a:r>
              <a:rPr lang="en-US" dirty="0"/>
              <a:t> </a:t>
            </a:r>
            <a:r>
              <a:rPr lang="en-US" dirty="0" err="1"/>
              <a:t>festivallere/kültürel</a:t>
            </a:r>
            <a:r>
              <a:rPr lang="en-US" dirty="0"/>
              <a:t> </a:t>
            </a:r>
            <a:r>
              <a:rPr lang="en-US" dirty="0" err="1"/>
              <a:t>etkinliklere</a:t>
            </a:r>
            <a:r>
              <a:rPr lang="en-US" dirty="0"/>
              <a:t> </a:t>
            </a:r>
            <a:r>
              <a:rPr lang="en-US" dirty="0" err="1"/>
              <a:t>katılmak</a:t>
            </a:r>
            <a:r>
              <a:rPr lang="en-US" dirty="0"/>
              <a:t>, </a:t>
            </a:r>
            <a:r>
              <a:rPr lang="en-US" dirty="0" err="1"/>
              <a:t>yurtdışında</a:t>
            </a:r>
            <a:r>
              <a:rPr lang="en-US" dirty="0"/>
              <a:t> </a:t>
            </a:r>
            <a:r>
              <a:rPr lang="en-US" dirty="0" err="1"/>
              <a:t>Türk</a:t>
            </a:r>
            <a:r>
              <a:rPr lang="en-US" dirty="0"/>
              <a:t> </a:t>
            </a:r>
            <a:r>
              <a:rPr lang="en-US" dirty="0" err="1"/>
              <a:t>dış</a:t>
            </a:r>
            <a:r>
              <a:rPr lang="en-US" dirty="0"/>
              <a:t> </a:t>
            </a:r>
            <a:r>
              <a:rPr lang="en-US" dirty="0" err="1"/>
              <a:t>politikası</a:t>
            </a:r>
            <a:r>
              <a:rPr lang="en-US" dirty="0"/>
              <a:t> </a:t>
            </a:r>
            <a:r>
              <a:rPr lang="en-US" dirty="0" err="1"/>
              <a:t>ile</a:t>
            </a:r>
            <a:r>
              <a:rPr lang="en-US" dirty="0"/>
              <a:t> </a:t>
            </a:r>
            <a:r>
              <a:rPr lang="en-US" dirty="0" err="1"/>
              <a:t>ilgili</a:t>
            </a:r>
            <a:r>
              <a:rPr lang="en-US" dirty="0"/>
              <a:t> </a:t>
            </a:r>
            <a:r>
              <a:rPr lang="en-US" dirty="0" err="1"/>
              <a:t>konferanslar</a:t>
            </a:r>
            <a:r>
              <a:rPr lang="en-US" dirty="0"/>
              <a:t> </a:t>
            </a:r>
            <a:r>
              <a:rPr lang="en-US" dirty="0" err="1"/>
              <a:t>gerçekleştirmek</a:t>
            </a:r>
            <a:r>
              <a:rPr lang="en-US" dirty="0"/>
              <a:t>, </a:t>
            </a:r>
            <a:r>
              <a:rPr lang="en-US" dirty="0" err="1"/>
              <a:t>ülkemizi</a:t>
            </a:r>
            <a:r>
              <a:rPr lang="en-US" dirty="0"/>
              <a:t> </a:t>
            </a:r>
            <a:r>
              <a:rPr lang="en-US" dirty="0" err="1"/>
              <a:t>tanıtıcı</a:t>
            </a:r>
            <a:r>
              <a:rPr lang="en-US" dirty="0"/>
              <a:t> </a:t>
            </a:r>
            <a:r>
              <a:rPr lang="en-US" dirty="0" err="1"/>
              <a:t>belgesel</a:t>
            </a:r>
            <a:r>
              <a:rPr lang="en-US" dirty="0"/>
              <a:t> </a:t>
            </a:r>
            <a:r>
              <a:rPr lang="en-US" dirty="0" err="1"/>
              <a:t>filmler</a:t>
            </a:r>
            <a:r>
              <a:rPr lang="en-US" dirty="0"/>
              <a:t> </a:t>
            </a:r>
            <a:r>
              <a:rPr lang="en-US" dirty="0" err="1"/>
              <a:t>ile</a:t>
            </a:r>
            <a:r>
              <a:rPr lang="en-US" dirty="0"/>
              <a:t> </a:t>
            </a:r>
            <a:r>
              <a:rPr lang="en-US" dirty="0" err="1"/>
              <a:t>yayınlar</a:t>
            </a:r>
            <a:r>
              <a:rPr lang="en-US" dirty="0"/>
              <a:t> </a:t>
            </a:r>
            <a:r>
              <a:rPr lang="en-US" dirty="0" err="1"/>
              <a:t>hazırlamak</a:t>
            </a:r>
            <a:r>
              <a:rPr lang="en-US" dirty="0"/>
              <a:t> </a:t>
            </a:r>
            <a:r>
              <a:rPr lang="en-US" dirty="0" err="1"/>
              <a:t>gibi</a:t>
            </a:r>
            <a:r>
              <a:rPr lang="en-US" dirty="0"/>
              <a:t> </a:t>
            </a:r>
            <a:r>
              <a:rPr lang="en-US" dirty="0" err="1"/>
              <a:t>faaliyetler</a:t>
            </a:r>
            <a:r>
              <a:rPr lang="en-US" dirty="0"/>
              <a:t> </a:t>
            </a:r>
            <a:r>
              <a:rPr lang="en-US" dirty="0" err="1"/>
              <a:t>yer</a:t>
            </a:r>
            <a:r>
              <a:rPr lang="en-US" dirty="0"/>
              <a:t> </a:t>
            </a:r>
            <a:r>
              <a:rPr lang="en-US" dirty="0" err="1"/>
              <a:t>almaktadır</a:t>
            </a:r>
            <a:r>
              <a:rPr lang="en-US" dirty="0"/>
              <a:t>.</a:t>
            </a:r>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12</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en-US" dirty="0" err="1"/>
              <a:t>Kamu</a:t>
            </a:r>
            <a:r>
              <a:rPr lang="en-US" dirty="0"/>
              <a:t> </a:t>
            </a:r>
            <a:r>
              <a:rPr lang="en-US" dirty="0" err="1"/>
              <a:t>diplomasisi</a:t>
            </a:r>
            <a:r>
              <a:rPr lang="en-US" dirty="0"/>
              <a:t> </a:t>
            </a:r>
            <a:r>
              <a:rPr lang="en-US" dirty="0" err="1"/>
              <a:t>çift</a:t>
            </a:r>
            <a:r>
              <a:rPr lang="en-US" dirty="0"/>
              <a:t> </a:t>
            </a:r>
            <a:r>
              <a:rPr lang="en-US" dirty="0" err="1"/>
              <a:t>taraflı</a:t>
            </a:r>
            <a:r>
              <a:rPr lang="en-US" dirty="0"/>
              <a:t> </a:t>
            </a:r>
            <a:r>
              <a:rPr lang="en-US" dirty="0" err="1"/>
              <a:t>bir</a:t>
            </a:r>
            <a:r>
              <a:rPr lang="en-US" dirty="0"/>
              <a:t> </a:t>
            </a:r>
            <a:r>
              <a:rPr lang="en-US" dirty="0" err="1"/>
              <a:t>iletişim</a:t>
            </a:r>
            <a:r>
              <a:rPr lang="en-US" dirty="0"/>
              <a:t> </a:t>
            </a:r>
            <a:r>
              <a:rPr lang="en-US" dirty="0" err="1"/>
              <a:t>ve</a:t>
            </a:r>
            <a:r>
              <a:rPr lang="en-US" dirty="0"/>
              <a:t> </a:t>
            </a:r>
            <a:r>
              <a:rPr lang="en-US" dirty="0" err="1"/>
              <a:t>etkileşimi</a:t>
            </a:r>
            <a:r>
              <a:rPr lang="en-US" dirty="0"/>
              <a:t> </a:t>
            </a:r>
            <a:r>
              <a:rPr lang="en-US" dirty="0" err="1"/>
              <a:t>öngörür</a:t>
            </a:r>
            <a:r>
              <a:rPr lang="en-US" dirty="0"/>
              <a:t>. </a:t>
            </a:r>
            <a:r>
              <a:rPr lang="en-US" dirty="0" err="1"/>
              <a:t>Öncelikli</a:t>
            </a:r>
            <a:r>
              <a:rPr lang="en-US" dirty="0"/>
              <a:t> </a:t>
            </a:r>
            <a:r>
              <a:rPr lang="en-US" dirty="0" err="1"/>
              <a:t>hedef</a:t>
            </a:r>
            <a:r>
              <a:rPr lang="en-US" dirty="0" smtClean="0"/>
              <a:t>, </a:t>
            </a:r>
            <a:r>
              <a:rPr lang="en-US" dirty="0" err="1" smtClean="0"/>
              <a:t>hedef</a:t>
            </a:r>
            <a:r>
              <a:rPr lang="en-US" dirty="0" smtClean="0"/>
              <a:t> </a:t>
            </a:r>
            <a:r>
              <a:rPr lang="en-US" dirty="0" err="1"/>
              <a:t>kitlenin</a:t>
            </a:r>
            <a:r>
              <a:rPr lang="en-US" dirty="0"/>
              <a:t> </a:t>
            </a:r>
            <a:r>
              <a:rPr lang="en-US" dirty="0" err="1"/>
              <a:t>dinlenmesi</a:t>
            </a:r>
            <a:r>
              <a:rPr lang="en-US" dirty="0"/>
              <a:t> </a:t>
            </a:r>
            <a:r>
              <a:rPr lang="en-US" dirty="0" err="1"/>
              <a:t>ve</a:t>
            </a:r>
            <a:r>
              <a:rPr lang="en-US" dirty="0"/>
              <a:t> </a:t>
            </a:r>
            <a:r>
              <a:rPr lang="en-US" dirty="0" err="1"/>
              <a:t>önceliklerinin</a:t>
            </a:r>
            <a:r>
              <a:rPr lang="en-US" dirty="0"/>
              <a:t> </a:t>
            </a:r>
            <a:r>
              <a:rPr lang="en-US" dirty="0" err="1"/>
              <a:t>tespit</a:t>
            </a:r>
            <a:r>
              <a:rPr lang="en-US" dirty="0"/>
              <a:t> </a:t>
            </a:r>
            <a:r>
              <a:rPr lang="en-US" dirty="0" err="1"/>
              <a:t>edilmesidir</a:t>
            </a:r>
            <a:r>
              <a:rPr lang="en-US" dirty="0"/>
              <a:t>. </a:t>
            </a:r>
            <a:r>
              <a:rPr lang="en-US" dirty="0" err="1"/>
              <a:t>İkinci</a:t>
            </a:r>
            <a:r>
              <a:rPr lang="en-US" dirty="0"/>
              <a:t> </a:t>
            </a:r>
            <a:r>
              <a:rPr lang="en-US" dirty="0" err="1"/>
              <a:t>olarak</a:t>
            </a:r>
            <a:r>
              <a:rPr lang="en-US" dirty="0"/>
              <a:t> </a:t>
            </a:r>
            <a:r>
              <a:rPr lang="en-US" dirty="0" err="1"/>
              <a:t>bilgilendirme</a:t>
            </a:r>
            <a:r>
              <a:rPr lang="en-US" dirty="0"/>
              <a:t>, </a:t>
            </a:r>
            <a:r>
              <a:rPr lang="en-US" dirty="0" err="1"/>
              <a:t>paylaşım</a:t>
            </a:r>
            <a:r>
              <a:rPr lang="en-US" dirty="0"/>
              <a:t>, </a:t>
            </a:r>
            <a:r>
              <a:rPr lang="en-US" dirty="0" err="1"/>
              <a:t>ikna</a:t>
            </a:r>
            <a:r>
              <a:rPr lang="en-US" dirty="0"/>
              <a:t> </a:t>
            </a:r>
            <a:r>
              <a:rPr lang="en-US" dirty="0" err="1"/>
              <a:t>ve</a:t>
            </a:r>
            <a:r>
              <a:rPr lang="en-US" dirty="0"/>
              <a:t> </a:t>
            </a:r>
            <a:r>
              <a:rPr lang="en-US" dirty="0" err="1"/>
              <a:t>etkileme</a:t>
            </a:r>
            <a:r>
              <a:rPr lang="en-US" dirty="0"/>
              <a:t> </a:t>
            </a:r>
            <a:r>
              <a:rPr lang="en-US" dirty="0" err="1"/>
              <a:t>amaçlanır</a:t>
            </a:r>
            <a:r>
              <a:rPr lang="en-US" dirty="0"/>
              <a:t>. Bu </a:t>
            </a:r>
            <a:r>
              <a:rPr lang="en-US" dirty="0" err="1"/>
              <a:t>yüzden</a:t>
            </a:r>
            <a:r>
              <a:rPr lang="en-US" dirty="0"/>
              <a:t> </a:t>
            </a:r>
            <a:r>
              <a:rPr lang="en-US" dirty="0" err="1"/>
              <a:t>kamu</a:t>
            </a:r>
            <a:r>
              <a:rPr lang="en-US" dirty="0"/>
              <a:t> </a:t>
            </a:r>
            <a:r>
              <a:rPr lang="en-US" dirty="0" err="1"/>
              <a:t>diplomasisi</a:t>
            </a:r>
            <a:r>
              <a:rPr lang="en-US" dirty="0"/>
              <a:t> </a:t>
            </a:r>
            <a:r>
              <a:rPr lang="en-US" dirty="0" err="1"/>
              <a:t>dinamik</a:t>
            </a:r>
            <a:r>
              <a:rPr lang="en-US" dirty="0"/>
              <a:t> </a:t>
            </a:r>
            <a:r>
              <a:rPr lang="en-US" dirty="0" err="1"/>
              <a:t>ve</a:t>
            </a:r>
            <a:r>
              <a:rPr lang="en-US" dirty="0"/>
              <a:t> </a:t>
            </a:r>
            <a:r>
              <a:rPr lang="en-US" dirty="0" err="1"/>
              <a:t>çok</a:t>
            </a:r>
            <a:r>
              <a:rPr lang="en-US" dirty="0"/>
              <a:t> </a:t>
            </a:r>
            <a:r>
              <a:rPr lang="en-US" dirty="0" err="1"/>
              <a:t>boyutlu</a:t>
            </a:r>
            <a:r>
              <a:rPr lang="en-US" dirty="0"/>
              <a:t> </a:t>
            </a:r>
            <a:r>
              <a:rPr lang="en-US" dirty="0" err="1"/>
              <a:t>bir</a:t>
            </a:r>
            <a:r>
              <a:rPr lang="en-US" dirty="0"/>
              <a:t> </a:t>
            </a:r>
            <a:r>
              <a:rPr lang="en-US" dirty="0" err="1"/>
              <a:t>iletişim</a:t>
            </a:r>
            <a:r>
              <a:rPr lang="en-US" dirty="0"/>
              <a:t> </a:t>
            </a:r>
            <a:r>
              <a:rPr lang="en-US" dirty="0" err="1"/>
              <a:t>sürecidir</a:t>
            </a:r>
            <a:r>
              <a:rPr lang="en-US" dirty="0"/>
              <a:t>. </a:t>
            </a:r>
            <a:r>
              <a:rPr lang="en-US" dirty="0" err="1"/>
              <a:t>Konuşmak</a:t>
            </a:r>
            <a:r>
              <a:rPr lang="en-US" dirty="0"/>
              <a:t> </a:t>
            </a:r>
            <a:r>
              <a:rPr lang="en-US" dirty="0" err="1"/>
              <a:t>kadar</a:t>
            </a:r>
            <a:r>
              <a:rPr lang="en-US" dirty="0"/>
              <a:t> </a:t>
            </a:r>
            <a:r>
              <a:rPr lang="en-US" dirty="0" err="1"/>
              <a:t>dinlemek</a:t>
            </a:r>
            <a:r>
              <a:rPr lang="en-US" dirty="0"/>
              <a:t>, </a:t>
            </a:r>
            <a:r>
              <a:rPr lang="en-US" dirty="0" err="1"/>
              <a:t>anlatmak</a:t>
            </a:r>
            <a:r>
              <a:rPr lang="en-US" dirty="0"/>
              <a:t> </a:t>
            </a:r>
            <a:r>
              <a:rPr lang="en-US" dirty="0" err="1"/>
              <a:t>kadar</a:t>
            </a:r>
            <a:r>
              <a:rPr lang="en-US" dirty="0"/>
              <a:t> </a:t>
            </a:r>
            <a:r>
              <a:rPr lang="en-US" dirty="0" err="1"/>
              <a:t>anlamak</a:t>
            </a:r>
            <a:r>
              <a:rPr lang="en-US" dirty="0"/>
              <a:t>, </a:t>
            </a:r>
            <a:r>
              <a:rPr lang="en-US" dirty="0" err="1"/>
              <a:t>iletmek</a:t>
            </a:r>
            <a:r>
              <a:rPr lang="en-US" dirty="0"/>
              <a:t> </a:t>
            </a:r>
            <a:r>
              <a:rPr lang="en-US" dirty="0" err="1"/>
              <a:t>kadar</a:t>
            </a:r>
            <a:r>
              <a:rPr lang="en-US" dirty="0"/>
              <a:t> </a:t>
            </a:r>
            <a:r>
              <a:rPr lang="en-US" dirty="0" err="1"/>
              <a:t>iletişime</a:t>
            </a:r>
            <a:r>
              <a:rPr lang="en-US" dirty="0"/>
              <a:t> </a:t>
            </a:r>
            <a:r>
              <a:rPr lang="en-US" dirty="0" err="1"/>
              <a:t>açık</a:t>
            </a:r>
            <a:r>
              <a:rPr lang="en-US" dirty="0"/>
              <a:t> </a:t>
            </a:r>
            <a:r>
              <a:rPr lang="en-US" dirty="0" err="1"/>
              <a:t>olmak</a:t>
            </a:r>
            <a:r>
              <a:rPr lang="en-US" dirty="0"/>
              <a:t> </a:t>
            </a:r>
            <a:r>
              <a:rPr lang="en-US" dirty="0" err="1"/>
              <a:t>önemlidir</a:t>
            </a:r>
            <a:r>
              <a:rPr lang="en-US" dirty="0"/>
              <a:t>.</a:t>
            </a:r>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13</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a:xfrm>
            <a:off x="598714" y="326571"/>
            <a:ext cx="8339606" cy="914399"/>
          </a:xfrm>
        </p:spPr>
        <p:txBody>
          <a:bodyPr>
            <a:normAutofit/>
          </a:bodyPr>
          <a:lstStyle/>
          <a:p>
            <a:pPr eaLnBrk="1" fontAlgn="auto" hangingPunct="1">
              <a:spcAft>
                <a:spcPts val="0"/>
              </a:spcAft>
              <a:defRPr/>
            </a:pPr>
            <a:r>
              <a:rPr lang="tr-TR" dirty="0" smtClean="0"/>
              <a:t>H</a:t>
            </a:r>
            <a:r>
              <a:rPr lang="tr-TR" dirty="0" smtClean="0">
                <a:ea typeface="+mj-ea"/>
                <a:cs typeface="+mj-cs"/>
              </a:rPr>
              <a:t>edef Kitle</a:t>
            </a:r>
          </a:p>
        </p:txBody>
      </p:sp>
      <p:sp>
        <p:nvSpPr>
          <p:cNvPr id="22531" name="2 İçerik Yer Tutucusu"/>
          <p:cNvSpPr>
            <a:spLocks noGrp="1"/>
          </p:cNvSpPr>
          <p:nvPr>
            <p:ph idx="1"/>
          </p:nvPr>
        </p:nvSpPr>
        <p:spPr>
          <a:xfrm>
            <a:off x="304800" y="1125538"/>
            <a:ext cx="8686800" cy="5399087"/>
          </a:xfrm>
        </p:spPr>
        <p:txBody>
          <a:bodyPr/>
          <a:lstStyle/>
          <a:p>
            <a:pPr algn="just" eaLnBrk="1" hangingPunct="1">
              <a:buFontTx/>
              <a:buChar char="-"/>
            </a:pPr>
            <a:endParaRPr lang="tr-TR" sz="2400" dirty="0" smtClean="0"/>
          </a:p>
          <a:p>
            <a:pPr algn="just" eaLnBrk="1" hangingPunct="1">
              <a:buFontTx/>
              <a:buChar char="-"/>
            </a:pPr>
            <a:r>
              <a:rPr lang="tr-TR" sz="2400" dirty="0" smtClean="0"/>
              <a:t>Medya</a:t>
            </a:r>
            <a:endParaRPr lang="tr-TR" sz="2400" dirty="0"/>
          </a:p>
          <a:p>
            <a:pPr algn="just" eaLnBrk="1" hangingPunct="1">
              <a:buFontTx/>
              <a:buChar char="-"/>
            </a:pPr>
            <a:r>
              <a:rPr lang="tr-TR" sz="2400" dirty="0"/>
              <a:t>Kanaat önderleri, düşünce kuruluşları</a:t>
            </a:r>
          </a:p>
          <a:p>
            <a:pPr algn="just" eaLnBrk="1" hangingPunct="1">
              <a:buFontTx/>
              <a:buChar char="-"/>
            </a:pPr>
            <a:r>
              <a:rPr lang="tr-TR" sz="2400" dirty="0"/>
              <a:t>Örgütler</a:t>
            </a:r>
          </a:p>
          <a:p>
            <a:pPr algn="just" eaLnBrk="1" hangingPunct="1">
              <a:buFontTx/>
              <a:buChar char="-"/>
            </a:pPr>
            <a:r>
              <a:rPr lang="tr-TR" sz="2400" dirty="0"/>
              <a:t>STK’lar</a:t>
            </a:r>
          </a:p>
          <a:p>
            <a:pPr algn="just" eaLnBrk="1" hangingPunct="1">
              <a:buFontTx/>
              <a:buChar char="-"/>
            </a:pPr>
            <a:r>
              <a:rPr lang="tr-TR" sz="2400" dirty="0"/>
              <a:t>İş dünyası</a:t>
            </a:r>
          </a:p>
          <a:p>
            <a:pPr algn="just" eaLnBrk="1" hangingPunct="1">
              <a:buFontTx/>
              <a:buChar char="-"/>
            </a:pPr>
            <a:r>
              <a:rPr lang="tr-TR" sz="2400" dirty="0"/>
              <a:t>Eğitim ve araştırma kuruluşları</a:t>
            </a:r>
          </a:p>
          <a:p>
            <a:pPr algn="just" eaLnBrk="1" hangingPunct="1">
              <a:buFontTx/>
              <a:buChar char="-"/>
            </a:pPr>
            <a:r>
              <a:rPr lang="tr-TR" sz="2400" dirty="0"/>
              <a:t>Sanat ve kültür toplulukları</a:t>
            </a:r>
          </a:p>
          <a:p>
            <a:pPr algn="just" eaLnBrk="1" hangingPunct="1">
              <a:buFontTx/>
              <a:buChar char="-"/>
            </a:pPr>
            <a:r>
              <a:rPr lang="tr-TR" sz="2400" dirty="0"/>
              <a:t>Dini hareketler, toplumsal hareketler</a:t>
            </a:r>
          </a:p>
          <a:p>
            <a:pPr algn="just" eaLnBrk="1" hangingPunct="1">
              <a:buFontTx/>
              <a:buChar char="-"/>
            </a:pPr>
            <a:r>
              <a:rPr lang="tr-TR" sz="2400" dirty="0"/>
              <a:t>Sivil toplumda yer alan diğer hedef gruplar</a:t>
            </a:r>
          </a:p>
          <a:p>
            <a:pPr algn="just" eaLnBrk="1" hangingPunct="1">
              <a:buFontTx/>
              <a:buChar char="-"/>
            </a:pPr>
            <a:r>
              <a:rPr lang="tr-TR" sz="2400" dirty="0"/>
              <a:t>Daha geniş bir çerçevede tüm nüfus</a:t>
            </a:r>
          </a:p>
        </p:txBody>
      </p:sp>
      <p:sp>
        <p:nvSpPr>
          <p:cNvPr id="22532" name="4 Slayt Numarası Yer Tutucusu"/>
          <p:cNvSpPr>
            <a:spLocks noGrp="1"/>
          </p:cNvSpPr>
          <p:nvPr>
            <p:ph type="sldNum" sz="quarter" idx="12"/>
          </p:nvPr>
        </p:nvSpPr>
        <p:spPr bwMode="auto">
          <a:noFill/>
          <a:ln>
            <a:miter lim="800000"/>
            <a:headEnd/>
            <a:tailEnd/>
          </a:ln>
        </p:spPr>
        <p:txBody>
          <a:bodyPr>
            <a:normAutofit/>
          </a:bodyPr>
          <a:lstStyle/>
          <a:p>
            <a:fld id="{D6F123D6-DF3B-E943-BBDA-F5E9454C948A}" type="slidenum">
              <a:rPr lang="tr-TR"/>
              <a:pPr/>
              <a:t>14</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686800" cy="838200"/>
          </a:xfrm>
        </p:spPr>
        <p:txBody>
          <a:bodyPr>
            <a:normAutofit/>
          </a:bodyPr>
          <a:lstStyle/>
          <a:p>
            <a:pPr eaLnBrk="1" fontAlgn="auto" hangingPunct="1">
              <a:spcAft>
                <a:spcPts val="0"/>
              </a:spcAft>
              <a:defRPr/>
            </a:pPr>
            <a:r>
              <a:rPr lang="tr-TR" dirty="0" smtClean="0"/>
              <a:t>KD Görev Dağılımı</a:t>
            </a:r>
            <a:endParaRPr lang="tr-TR" dirty="0" smtClean="0">
              <a:ea typeface="+mj-ea"/>
              <a:cs typeface="+mj-cs"/>
            </a:endParaRPr>
          </a:p>
        </p:txBody>
      </p:sp>
      <p:sp>
        <p:nvSpPr>
          <p:cNvPr id="23555" name="2 İçerik Yer Tutucusu"/>
          <p:cNvSpPr>
            <a:spLocks noGrp="1"/>
          </p:cNvSpPr>
          <p:nvPr>
            <p:ph idx="1"/>
          </p:nvPr>
        </p:nvSpPr>
        <p:spPr>
          <a:xfrm>
            <a:off x="304800" y="1196975"/>
            <a:ext cx="8022771" cy="5472113"/>
          </a:xfrm>
        </p:spPr>
        <p:txBody>
          <a:bodyPr/>
          <a:lstStyle/>
          <a:p>
            <a:pPr algn="just" eaLnBrk="1" hangingPunct="1">
              <a:buFont typeface="Wingdings" charset="2"/>
              <a:buChar char="§"/>
            </a:pPr>
            <a:r>
              <a:rPr lang="tr-TR" sz="2400" dirty="0"/>
              <a:t>Dışişleri Bakanlığı, diğer Bakanlıklar, kamu otoriteleri, özel çıkar grupları ve Misyonlar arasında işbölümü yapılmalıdır. </a:t>
            </a:r>
          </a:p>
          <a:p>
            <a:pPr algn="just" eaLnBrk="1" hangingPunct="1">
              <a:buFont typeface="Wingdings" charset="2"/>
              <a:buChar char="§"/>
            </a:pPr>
            <a:r>
              <a:rPr lang="tr-TR" sz="2400" dirty="0"/>
              <a:t>Misyonların KD aktivitelerinde özel bir önemi bulunmaktadır: </a:t>
            </a:r>
          </a:p>
          <a:p>
            <a:pPr algn="just" eaLnBrk="1" hangingPunct="1">
              <a:buFont typeface="Wingdings 2" charset="2"/>
              <a:buNone/>
            </a:pPr>
            <a:r>
              <a:rPr lang="tr-TR" sz="2400" dirty="0"/>
              <a:t>	-</a:t>
            </a:r>
            <a:r>
              <a:rPr lang="tr-TR" sz="2400" dirty="0" smtClean="0"/>
              <a:t> Ülkelerin </a:t>
            </a:r>
            <a:r>
              <a:rPr lang="tr-TR" sz="2400" dirty="0"/>
              <a:t>hedeflerinin yerel birimlerdeki hedef gruplara iletilmesini sağlamak</a:t>
            </a:r>
          </a:p>
          <a:p>
            <a:pPr algn="just" eaLnBrk="1" hangingPunct="1">
              <a:buFont typeface="Wingdings 2" charset="2"/>
              <a:buNone/>
            </a:pPr>
            <a:r>
              <a:rPr lang="tr-TR" sz="2400" dirty="0"/>
              <a:t>	- Görev yapılan ülkenin politik, ekonomik, kültürel, dini yapısına, yönetim şekline, refah seviyesine göre KD girişimleri gerçekleştirmek</a:t>
            </a:r>
          </a:p>
          <a:p>
            <a:pPr algn="just" eaLnBrk="1" hangingPunct="1">
              <a:buFont typeface="Wingdings 2" charset="2"/>
              <a:buNone/>
            </a:pPr>
            <a:r>
              <a:rPr lang="tr-TR" sz="2400" dirty="0"/>
              <a:t>	-</a:t>
            </a:r>
            <a:r>
              <a:rPr lang="tr-TR" sz="2400" dirty="0" smtClean="0"/>
              <a:t> Ülkeden </a:t>
            </a:r>
            <a:r>
              <a:rPr lang="tr-TR" sz="2400" dirty="0"/>
              <a:t>iletilen KD mesajlarına yerelde verilen tepkiler hakkında anavatana geribildirimde bulunmak. </a:t>
            </a:r>
          </a:p>
        </p:txBody>
      </p:sp>
      <p:sp>
        <p:nvSpPr>
          <p:cNvPr id="23556" name="3 Slayt Numarası Yer Tutucusu"/>
          <p:cNvSpPr>
            <a:spLocks noGrp="1"/>
          </p:cNvSpPr>
          <p:nvPr>
            <p:ph type="sldNum" sz="quarter" idx="12"/>
          </p:nvPr>
        </p:nvSpPr>
        <p:spPr bwMode="auto">
          <a:noFill/>
          <a:ln>
            <a:miter lim="800000"/>
            <a:headEnd/>
            <a:tailEnd/>
          </a:ln>
        </p:spPr>
        <p:txBody>
          <a:bodyPr>
            <a:normAutofit/>
          </a:bodyPr>
          <a:lstStyle/>
          <a:p>
            <a:fld id="{DE8B55F2-AAE8-7C4A-823A-37C9FC48D206}" type="slidenum">
              <a:rPr lang="tr-TR"/>
              <a:pPr/>
              <a:t>15</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0"/>
            <a:ext cx="8686800" cy="1055914"/>
          </a:xfrm>
        </p:spPr>
        <p:txBody>
          <a:bodyPr>
            <a:normAutofit/>
          </a:bodyPr>
          <a:lstStyle/>
          <a:p>
            <a:pPr>
              <a:defRPr/>
            </a:pPr>
            <a:r>
              <a:rPr lang="tr-TR" sz="3200" dirty="0" smtClean="0">
                <a:latin typeface="+mn-lt"/>
              </a:rPr>
              <a:t>Misyonlar için KD süreci: </a:t>
            </a:r>
            <a:endParaRPr lang="tr-TR" sz="3000" dirty="0">
              <a:latin typeface="+mn-lt"/>
            </a:endParaRPr>
          </a:p>
        </p:txBody>
      </p:sp>
      <p:sp>
        <p:nvSpPr>
          <p:cNvPr id="25603" name="2 İçerik Yer Tutucusu"/>
          <p:cNvSpPr>
            <a:spLocks noGrp="1"/>
          </p:cNvSpPr>
          <p:nvPr>
            <p:ph idx="1"/>
          </p:nvPr>
        </p:nvSpPr>
        <p:spPr>
          <a:xfrm>
            <a:off x="250825" y="908050"/>
            <a:ext cx="8435975" cy="5473700"/>
          </a:xfrm>
        </p:spPr>
        <p:txBody>
          <a:bodyPr/>
          <a:lstStyle/>
          <a:p>
            <a:pPr algn="just" eaLnBrk="1" hangingPunct="1">
              <a:buFont typeface="Wingdings 2" charset="2"/>
              <a:buNone/>
            </a:pPr>
            <a:r>
              <a:rPr lang="tr-TR" sz="3000" b="1" dirty="0" smtClean="0"/>
              <a:t>	</a:t>
            </a:r>
            <a:endParaRPr lang="tr-TR" sz="2800" b="1" dirty="0" smtClean="0"/>
          </a:p>
          <a:p>
            <a:pPr algn="just" eaLnBrk="1" hangingPunct="1">
              <a:buFont typeface="Franklin Gothic Medium" charset="0"/>
              <a:buAutoNum type="arabicPeriod"/>
            </a:pPr>
            <a:r>
              <a:rPr lang="tr-TR" sz="2800" dirty="0" smtClean="0"/>
              <a:t>Ülke </a:t>
            </a:r>
            <a:r>
              <a:rPr lang="tr-TR" sz="2800" dirty="0"/>
              <a:t>ve</a:t>
            </a:r>
            <a:r>
              <a:rPr lang="tr-TR" sz="2800" dirty="0" smtClean="0"/>
              <a:t> ilgili ülke </a:t>
            </a:r>
            <a:r>
              <a:rPr lang="tr-TR" sz="2800" dirty="0"/>
              <a:t>arasındaki ikili ilişkinin değerlendirilmesi</a:t>
            </a:r>
          </a:p>
          <a:p>
            <a:pPr algn="just" eaLnBrk="1" hangingPunct="1">
              <a:buFont typeface="Franklin Gothic Medium" charset="0"/>
              <a:buAutoNum type="arabicPeriod"/>
            </a:pPr>
            <a:r>
              <a:rPr lang="tr-TR" sz="2800" dirty="0"/>
              <a:t>İletişim hedefleri ve mesajlar</a:t>
            </a:r>
          </a:p>
          <a:p>
            <a:pPr algn="just" eaLnBrk="1" hangingPunct="1">
              <a:buFont typeface="Franklin Gothic Medium" charset="0"/>
              <a:buAutoNum type="arabicPeriod"/>
            </a:pPr>
            <a:r>
              <a:rPr lang="tr-TR" sz="2800" dirty="0"/>
              <a:t>Mesajların hedef gruplara iletilmesi</a:t>
            </a:r>
          </a:p>
          <a:p>
            <a:pPr algn="just" eaLnBrk="1" hangingPunct="1">
              <a:buFont typeface="Franklin Gothic Medium" charset="0"/>
              <a:buAutoNum type="arabicPeriod"/>
            </a:pPr>
            <a:r>
              <a:rPr lang="tr-TR" sz="2800" dirty="0"/>
              <a:t>İletişim yönteminin seçilmesi</a:t>
            </a:r>
          </a:p>
          <a:p>
            <a:pPr algn="just" eaLnBrk="1" hangingPunct="1">
              <a:buFont typeface="Franklin Gothic Medium" charset="0"/>
              <a:buAutoNum type="arabicPeriod"/>
            </a:pPr>
            <a:r>
              <a:rPr lang="tr-TR" sz="2800" dirty="0"/>
              <a:t>Zamanlama</a:t>
            </a:r>
          </a:p>
          <a:p>
            <a:pPr algn="just" eaLnBrk="1" hangingPunct="1">
              <a:buFont typeface="Franklin Gothic Medium" charset="0"/>
              <a:buAutoNum type="arabicPeriod"/>
            </a:pPr>
            <a:r>
              <a:rPr lang="tr-TR" sz="2800" dirty="0"/>
              <a:t>Değerlendirme</a:t>
            </a:r>
          </a:p>
          <a:p>
            <a:pPr algn="just" eaLnBrk="1" hangingPunct="1">
              <a:buFont typeface="Franklin Gothic Medium" charset="0"/>
              <a:buAutoNum type="arabicPeriod"/>
            </a:pPr>
            <a:r>
              <a:rPr lang="tr-TR" sz="2800" dirty="0"/>
              <a:t>Maliyetlerin Karşılanması</a:t>
            </a:r>
          </a:p>
          <a:p>
            <a:pPr algn="just" eaLnBrk="1" hangingPunct="1">
              <a:buFont typeface="Wingdings 2" charset="2"/>
              <a:buNone/>
            </a:pPr>
            <a:endParaRPr lang="tr-TR" sz="3000" b="1" dirty="0"/>
          </a:p>
        </p:txBody>
      </p:sp>
      <p:sp>
        <p:nvSpPr>
          <p:cNvPr id="25604" name="3 Slayt Numarası Yer Tutucusu"/>
          <p:cNvSpPr>
            <a:spLocks noGrp="1"/>
          </p:cNvSpPr>
          <p:nvPr>
            <p:ph type="sldNum" sz="quarter" idx="12"/>
          </p:nvPr>
        </p:nvSpPr>
        <p:spPr bwMode="auto">
          <a:noFill/>
          <a:ln>
            <a:miter lim="800000"/>
            <a:headEnd/>
            <a:tailEnd/>
          </a:ln>
        </p:spPr>
        <p:txBody>
          <a:bodyPr>
            <a:normAutofit/>
          </a:bodyPr>
          <a:lstStyle/>
          <a:p>
            <a:fld id="{8AB51332-F605-644C-9157-BB661C8EDB13}" type="slidenum">
              <a:rPr lang="tr-TR"/>
              <a:pPr/>
              <a:t>16</a:t>
            </a:fld>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714" y="704088"/>
            <a:ext cx="8088086" cy="1143000"/>
          </a:xfrm>
        </p:spPr>
        <p:txBody>
          <a:bodyPr/>
          <a:lstStyle/>
          <a:p>
            <a:r>
              <a:rPr lang="tr-TR" dirty="0" smtClean="0"/>
              <a:t>1. İkili İlişkiler</a:t>
            </a:r>
            <a:endParaRPr lang="tr-TR" dirty="0"/>
          </a:p>
        </p:txBody>
      </p:sp>
      <p:sp>
        <p:nvSpPr>
          <p:cNvPr id="4" name="Content Placeholder 3"/>
          <p:cNvSpPr>
            <a:spLocks noGrp="1"/>
          </p:cNvSpPr>
          <p:nvPr>
            <p:ph idx="1"/>
          </p:nvPr>
        </p:nvSpPr>
        <p:spPr/>
        <p:txBody>
          <a:bodyPr>
            <a:normAutofit fontScale="92500" lnSpcReduction="10000"/>
          </a:bodyPr>
          <a:lstStyle/>
          <a:p>
            <a:pPr algn="just">
              <a:buFontTx/>
              <a:buChar char="-"/>
            </a:pPr>
            <a:r>
              <a:rPr lang="tr-TR" sz="3200" dirty="0" smtClean="0"/>
              <a:t>Devletin çıkarları açısından ev sahibi ülkenin önemi nedir?</a:t>
            </a:r>
          </a:p>
          <a:p>
            <a:pPr algn="just">
              <a:buFontTx/>
              <a:buChar char="-"/>
            </a:pPr>
            <a:r>
              <a:rPr lang="tr-TR" sz="3200" dirty="0" smtClean="0"/>
              <a:t>Devletin ev sahibi ülkedeki özel çıkarları nelerdir? (siyasi, kültürel, ekonomik vs.)</a:t>
            </a:r>
          </a:p>
          <a:p>
            <a:pPr algn="just">
              <a:buFontTx/>
              <a:buChar char="-"/>
            </a:pPr>
            <a:r>
              <a:rPr lang="tr-TR" sz="3200" dirty="0" smtClean="0"/>
              <a:t>İki ülke arasındaki ilişkiler iyi mi, kötü mü?</a:t>
            </a:r>
          </a:p>
          <a:p>
            <a:pPr algn="just">
              <a:buFontTx/>
              <a:buChar char="-"/>
            </a:pPr>
            <a:r>
              <a:rPr lang="tr-TR" sz="3200" dirty="0" smtClean="0"/>
              <a:t>Devlet ile ev sahibi ülke arasında özel bir ilişki var mıdır? (tarihi, askeri vs.)</a:t>
            </a:r>
          </a:p>
          <a:p>
            <a:pPr algn="just">
              <a:buFontTx/>
              <a:buChar char="-"/>
            </a:pPr>
            <a:r>
              <a:rPr lang="tr-TR" sz="3200" dirty="0" smtClean="0"/>
              <a:t>Ev sahibi ülkenin Devlet ile ilgili özel çıkarları var mıdır? Varsa nelerdir? </a:t>
            </a:r>
          </a:p>
          <a:p>
            <a:endParaRPr lang="tr-TR" dirty="0"/>
          </a:p>
        </p:txBody>
      </p:sp>
      <p:sp>
        <p:nvSpPr>
          <p:cNvPr id="3" name="Slide Number Placeholder 2"/>
          <p:cNvSpPr>
            <a:spLocks noGrp="1"/>
          </p:cNvSpPr>
          <p:nvPr>
            <p:ph type="sldNum" sz="quarter" idx="12"/>
          </p:nvPr>
        </p:nvSpPr>
        <p:spPr/>
        <p:txBody>
          <a:bodyPr>
            <a:normAutofit/>
          </a:bodyPr>
          <a:lstStyle/>
          <a:p>
            <a:fld id="{C6AF4ABF-BC30-2547-ACD2-FEF27DF18D02}" type="slidenum">
              <a:rPr lang="tr-TR" smtClean="0"/>
              <a:pPr/>
              <a:t>17</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44286" y="380390"/>
            <a:ext cx="8240486" cy="1143609"/>
          </a:xfrm>
        </p:spPr>
        <p:txBody>
          <a:bodyPr>
            <a:noAutofit/>
          </a:bodyPr>
          <a:lstStyle/>
          <a:p>
            <a:pPr eaLnBrk="1" hangingPunct="1">
              <a:defRPr/>
            </a:pPr>
            <a:r>
              <a:rPr lang="tr-TR" sz="4000" dirty="0" smtClean="0">
                <a:latin typeface="+mn-lt"/>
              </a:rPr>
              <a:t>2. İLETİŞİM HEDEFLERİ VE MESAJLAR</a:t>
            </a:r>
          </a:p>
        </p:txBody>
      </p:sp>
      <p:sp>
        <p:nvSpPr>
          <p:cNvPr id="28675" name="2 İçerik Yer Tutucusu"/>
          <p:cNvSpPr>
            <a:spLocks noGrp="1"/>
          </p:cNvSpPr>
          <p:nvPr>
            <p:ph idx="1"/>
          </p:nvPr>
        </p:nvSpPr>
        <p:spPr>
          <a:xfrm>
            <a:off x="304800" y="1523998"/>
            <a:ext cx="8686800" cy="5145089"/>
          </a:xfrm>
        </p:spPr>
        <p:txBody>
          <a:bodyPr/>
          <a:lstStyle/>
          <a:p>
            <a:pPr algn="just" eaLnBrk="1" hangingPunct="1">
              <a:buFont typeface="Wingdings 2" charset="2"/>
              <a:buNone/>
            </a:pPr>
            <a:r>
              <a:rPr lang="tr-TR" sz="2000" b="1" dirty="0"/>
              <a:t>	</a:t>
            </a:r>
            <a:r>
              <a:rPr lang="tr-TR" sz="2200" b="1" dirty="0"/>
              <a:t>	</a:t>
            </a:r>
          </a:p>
          <a:p>
            <a:pPr eaLnBrk="1" hangingPunct="1">
              <a:buFont typeface="Wingdings 2" charset="2"/>
              <a:buNone/>
            </a:pPr>
            <a:r>
              <a:rPr lang="tr-TR" sz="2200" b="1" dirty="0"/>
              <a:t>	</a:t>
            </a:r>
            <a:r>
              <a:rPr lang="tr-TR" sz="2200" dirty="0" smtClean="0"/>
              <a:t>Mesaja karar verme:</a:t>
            </a:r>
          </a:p>
          <a:p>
            <a:pPr eaLnBrk="1" hangingPunct="1">
              <a:buFont typeface="Wingdings 2" charset="2"/>
              <a:buNone/>
            </a:pPr>
            <a:endParaRPr lang="tr-TR" sz="2200" dirty="0"/>
          </a:p>
          <a:p>
            <a:pPr eaLnBrk="1" hangingPunct="1">
              <a:buFontTx/>
              <a:buChar char="-"/>
            </a:pPr>
            <a:r>
              <a:rPr lang="tr-TR" sz="2200" dirty="0"/>
              <a:t>İletişim hedefi gerçekçi midir? Mesaj açık mıdır?</a:t>
            </a:r>
          </a:p>
          <a:p>
            <a:pPr eaLnBrk="1" hangingPunct="1">
              <a:buFontTx/>
              <a:buChar char="-"/>
            </a:pPr>
            <a:r>
              <a:rPr lang="tr-TR" sz="2200" dirty="0"/>
              <a:t>İletişim hedefi diğer ülkeler arasında Danimarka’yı ön plana çıkarıyor mu?</a:t>
            </a:r>
          </a:p>
          <a:p>
            <a:pPr eaLnBrk="1" hangingPunct="1">
              <a:buFontTx/>
              <a:buChar char="-"/>
            </a:pPr>
            <a:r>
              <a:rPr lang="tr-TR" sz="2200" dirty="0"/>
              <a:t>İletişim hedefi ilgili ülkede yayılmaya uygun mudur?</a:t>
            </a:r>
          </a:p>
          <a:p>
            <a:pPr eaLnBrk="1" hangingPunct="1">
              <a:buFontTx/>
              <a:buChar char="-"/>
            </a:pPr>
            <a:r>
              <a:rPr lang="tr-TR" sz="2200" dirty="0"/>
              <a:t>Mesaj dikkat çekici bir şekilde sunulabilir mi?</a:t>
            </a:r>
          </a:p>
          <a:p>
            <a:pPr eaLnBrk="1" hangingPunct="1">
              <a:buFontTx/>
              <a:buChar char="-"/>
            </a:pPr>
            <a:r>
              <a:rPr lang="tr-TR" sz="2200" dirty="0"/>
              <a:t>Farklı iletişim hedefleri olumlu bir etki yaratmak amacıyla bir arada kullanılabilir mi?</a:t>
            </a:r>
          </a:p>
          <a:p>
            <a:pPr eaLnBrk="1" hangingPunct="1">
              <a:buFontTx/>
              <a:buChar char="-"/>
            </a:pPr>
            <a:r>
              <a:rPr lang="tr-TR" sz="2200" dirty="0"/>
              <a:t>Hangi iletişim hedefleri en önemlileridir?</a:t>
            </a:r>
          </a:p>
          <a:p>
            <a:pPr eaLnBrk="1" hangingPunct="1">
              <a:buFont typeface="Wingdings 2" charset="2"/>
              <a:buNone/>
            </a:pPr>
            <a:endParaRPr lang="tr-TR" dirty="0"/>
          </a:p>
        </p:txBody>
      </p:sp>
      <p:sp>
        <p:nvSpPr>
          <p:cNvPr id="28676" name="3 Slayt Numarası Yer Tutucusu"/>
          <p:cNvSpPr>
            <a:spLocks noGrp="1"/>
          </p:cNvSpPr>
          <p:nvPr>
            <p:ph type="sldNum" sz="quarter" idx="12"/>
          </p:nvPr>
        </p:nvSpPr>
        <p:spPr bwMode="auto">
          <a:noFill/>
          <a:ln>
            <a:miter lim="800000"/>
            <a:headEnd/>
            <a:tailEnd/>
          </a:ln>
        </p:spPr>
        <p:txBody>
          <a:bodyPr>
            <a:normAutofit/>
          </a:bodyPr>
          <a:lstStyle/>
          <a:p>
            <a:fld id="{70143254-FFB3-4149-9CE0-614BEBD18250}" type="slidenum">
              <a:rPr lang="tr-TR"/>
              <a:pPr/>
              <a:t>18</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Siyasal Bilgilendirmeyi Yapan Kurumlar</a:t>
            </a:r>
            <a:endParaRPr lang="tr-TR" dirty="0"/>
          </a:p>
        </p:txBody>
      </p:sp>
      <p:sp>
        <p:nvSpPr>
          <p:cNvPr id="3" name="Content Placeholder 2"/>
          <p:cNvSpPr>
            <a:spLocks noGrp="1"/>
          </p:cNvSpPr>
          <p:nvPr>
            <p:ph idx="1"/>
          </p:nvPr>
        </p:nvSpPr>
        <p:spPr/>
        <p:txBody>
          <a:bodyPr/>
          <a:lstStyle/>
          <a:p>
            <a:r>
              <a:rPr lang="tr-TR" dirty="0" smtClean="0"/>
              <a:t>Cumhurbaşkanlığı</a:t>
            </a:r>
          </a:p>
          <a:p>
            <a:r>
              <a:rPr lang="tr-TR" dirty="0" smtClean="0"/>
              <a:t>Başbakanlık</a:t>
            </a:r>
          </a:p>
          <a:p>
            <a:r>
              <a:rPr lang="tr-TR" dirty="0" smtClean="0"/>
              <a:t>Dışişleri Bakanlığı</a:t>
            </a:r>
          </a:p>
          <a:p>
            <a:r>
              <a:rPr lang="tr-TR" dirty="0" smtClean="0"/>
              <a:t>Kamu Diplomasi Koordinatörlüğü</a:t>
            </a:r>
          </a:p>
          <a:p>
            <a:r>
              <a:rPr lang="tr-TR" dirty="0" smtClean="0"/>
              <a:t>TİKA</a:t>
            </a:r>
          </a:p>
          <a:p>
            <a:endParaRPr lang="tr-TR" dirty="0"/>
          </a:p>
        </p:txBody>
      </p:sp>
      <p:sp>
        <p:nvSpPr>
          <p:cNvPr id="4" name="Slide Number Placeholder 3"/>
          <p:cNvSpPr>
            <a:spLocks noGrp="1"/>
          </p:cNvSpPr>
          <p:nvPr>
            <p:ph type="sldNum" sz="quarter" idx="12"/>
          </p:nvPr>
        </p:nvSpPr>
        <p:spPr/>
        <p:txBody>
          <a:bodyPr/>
          <a:lstStyle/>
          <a:p>
            <a:fld id="{C6AF4ABF-BC30-2547-ACD2-FEF27DF18D02}" type="slidenum">
              <a:rPr lang="tr-TR" smtClean="0"/>
              <a:pPr/>
              <a:t>1</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07571" y="188640"/>
            <a:ext cx="7979230" cy="838200"/>
          </a:xfrm>
        </p:spPr>
        <p:txBody>
          <a:bodyPr>
            <a:noAutofit/>
          </a:bodyPr>
          <a:lstStyle/>
          <a:p>
            <a:pPr eaLnBrk="1" hangingPunct="1">
              <a:defRPr/>
            </a:pPr>
            <a:r>
              <a:rPr lang="tr-TR" sz="2400" dirty="0" smtClean="0">
                <a:ea typeface="+mj-ea"/>
                <a:cs typeface="+mj-cs"/>
              </a:rPr>
              <a:t>MEDYA İLE İLİŞKİLER </a:t>
            </a:r>
          </a:p>
        </p:txBody>
      </p:sp>
      <p:sp>
        <p:nvSpPr>
          <p:cNvPr id="35843" name="2 İçerik Yer Tutucusu"/>
          <p:cNvSpPr>
            <a:spLocks noGrp="1"/>
          </p:cNvSpPr>
          <p:nvPr>
            <p:ph idx="1"/>
          </p:nvPr>
        </p:nvSpPr>
        <p:spPr>
          <a:xfrm>
            <a:off x="323850" y="908050"/>
            <a:ext cx="8686800" cy="5543550"/>
          </a:xfrm>
        </p:spPr>
        <p:txBody>
          <a:bodyPr>
            <a:normAutofit/>
          </a:bodyPr>
          <a:lstStyle/>
          <a:p>
            <a:pPr algn="just" eaLnBrk="1" hangingPunct="1">
              <a:buFont typeface="Wingdings 2" charset="2"/>
              <a:buNone/>
            </a:pPr>
            <a:r>
              <a:rPr lang="tr-TR" sz="2400" b="1" dirty="0" smtClean="0"/>
              <a:t>	</a:t>
            </a:r>
          </a:p>
          <a:p>
            <a:pPr eaLnBrk="1" hangingPunct="1">
              <a:buFontTx/>
              <a:buChar char="-"/>
            </a:pPr>
            <a:r>
              <a:rPr lang="tr-TR" sz="2400" dirty="0"/>
              <a:t>Medyanın ana aktörleri kimlerdir?</a:t>
            </a:r>
          </a:p>
          <a:p>
            <a:pPr eaLnBrk="1" hangingPunct="1">
              <a:buFontTx/>
              <a:buChar char="-"/>
            </a:pPr>
            <a:r>
              <a:rPr lang="tr-TR" sz="2400" dirty="0"/>
              <a:t>Medya tekelleri var mıdır?</a:t>
            </a:r>
          </a:p>
          <a:p>
            <a:pPr eaLnBrk="1" hangingPunct="1">
              <a:buFontTx/>
              <a:buChar char="-"/>
            </a:pPr>
            <a:r>
              <a:rPr lang="tr-TR" sz="2400" dirty="0"/>
              <a:t>Medya organlarının sahibi kimdir? Kamu? Özel girişim?</a:t>
            </a:r>
          </a:p>
          <a:p>
            <a:pPr eaLnBrk="1" hangingPunct="1">
              <a:buFontTx/>
              <a:buChar char="-"/>
            </a:pPr>
            <a:r>
              <a:rPr lang="tr-TR" sz="2400" dirty="0"/>
              <a:t>Medya siyasi ortamda nasıl bir role sahiptir? Kim kimi desteklemektedir?</a:t>
            </a:r>
          </a:p>
          <a:p>
            <a:pPr eaLnBrk="1" hangingPunct="1">
              <a:buFontTx/>
              <a:buChar char="-"/>
            </a:pPr>
            <a:r>
              <a:rPr lang="tr-TR" sz="2400" dirty="0"/>
              <a:t>Nüfusun farklı kesimleri hangi medya organlarını kullanmaktadır?</a:t>
            </a:r>
          </a:p>
          <a:p>
            <a:pPr eaLnBrk="1" hangingPunct="1">
              <a:buFontTx/>
              <a:buChar char="-"/>
            </a:pPr>
            <a:r>
              <a:rPr lang="tr-TR" sz="2400" dirty="0"/>
              <a:t>Hangi medya organları en fazla seyirciye/okuyucuya/tiraja/dinleyiciye sahiptir?</a:t>
            </a:r>
          </a:p>
        </p:txBody>
      </p:sp>
      <p:sp>
        <p:nvSpPr>
          <p:cNvPr id="35844" name="3 Slayt Numarası Yer Tutucusu"/>
          <p:cNvSpPr>
            <a:spLocks noGrp="1"/>
          </p:cNvSpPr>
          <p:nvPr>
            <p:ph type="sldNum" sz="quarter" idx="12"/>
          </p:nvPr>
        </p:nvSpPr>
        <p:spPr bwMode="auto">
          <a:noFill/>
          <a:ln>
            <a:miter lim="800000"/>
            <a:headEnd/>
            <a:tailEnd/>
          </a:ln>
        </p:spPr>
        <p:txBody>
          <a:bodyPr>
            <a:normAutofit/>
          </a:bodyPr>
          <a:lstStyle/>
          <a:p>
            <a:fld id="{0FA470CF-B60F-1149-B526-C761F4ED82AA}" type="slidenum">
              <a:rPr lang="tr-TR"/>
              <a:pPr/>
              <a:t>19</a:t>
            </a:fld>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199" y="255314"/>
            <a:ext cx="8186058" cy="1159829"/>
          </a:xfrm>
        </p:spPr>
        <p:txBody>
          <a:bodyPr>
            <a:noAutofit/>
          </a:bodyPr>
          <a:lstStyle/>
          <a:p>
            <a:pPr eaLnBrk="1" hangingPunct="1">
              <a:defRPr/>
            </a:pPr>
            <a:r>
              <a:rPr lang="tr-TR" sz="3200" dirty="0" smtClean="0">
                <a:latin typeface="+mn-lt"/>
              </a:rPr>
              <a:t>3</a:t>
            </a:r>
            <a:r>
              <a:rPr lang="tr-TR" sz="3200" dirty="0" smtClean="0">
                <a:latin typeface="+mn-lt"/>
                <a:ea typeface="+mj-ea"/>
                <a:cs typeface="+mj-cs"/>
              </a:rPr>
              <a:t>. MESAJLARIN HEDEF GRUPLARA İLETİLMESİ</a:t>
            </a:r>
          </a:p>
        </p:txBody>
      </p:sp>
      <p:sp>
        <p:nvSpPr>
          <p:cNvPr id="29699" name="2 İçerik Yer Tutucusu"/>
          <p:cNvSpPr>
            <a:spLocks noGrp="1"/>
          </p:cNvSpPr>
          <p:nvPr>
            <p:ph idx="1"/>
          </p:nvPr>
        </p:nvSpPr>
        <p:spPr>
          <a:xfrm>
            <a:off x="304800" y="1491343"/>
            <a:ext cx="8686800" cy="5033281"/>
          </a:xfrm>
        </p:spPr>
        <p:txBody>
          <a:bodyPr/>
          <a:lstStyle/>
          <a:p>
            <a:pPr algn="just" eaLnBrk="1" hangingPunct="1">
              <a:buFont typeface="Wingdings 2" charset="2"/>
              <a:buNone/>
            </a:pPr>
            <a:endParaRPr lang="tr-TR" sz="2400" b="1" dirty="0" smtClean="0"/>
          </a:p>
          <a:p>
            <a:pPr eaLnBrk="1" hangingPunct="1">
              <a:buFontTx/>
              <a:buChar char="-"/>
            </a:pPr>
            <a:r>
              <a:rPr lang="tr-TR" sz="2400" dirty="0"/>
              <a:t>Neden bu hedef grubu seçtik?</a:t>
            </a:r>
          </a:p>
          <a:p>
            <a:pPr eaLnBrk="1" hangingPunct="1">
              <a:buFontTx/>
              <a:buChar char="-"/>
            </a:pPr>
            <a:r>
              <a:rPr lang="tr-TR" sz="2400" dirty="0"/>
              <a:t>Hedef grubun</a:t>
            </a:r>
            <a:r>
              <a:rPr lang="tr-TR" sz="2400" dirty="0" smtClean="0"/>
              <a:t> ülke </a:t>
            </a:r>
            <a:r>
              <a:rPr lang="tr-TR" sz="2400" dirty="0"/>
              <a:t>ve iletilen mesaj hakkında ön bilgisi var mıdır?</a:t>
            </a:r>
          </a:p>
          <a:p>
            <a:pPr eaLnBrk="1" hangingPunct="1">
              <a:buFontTx/>
              <a:buChar char="-"/>
            </a:pPr>
            <a:r>
              <a:rPr lang="tr-TR" sz="2400" dirty="0"/>
              <a:t>Hedef grup üyelerinin eğitim seviyesi nedir?</a:t>
            </a:r>
          </a:p>
          <a:p>
            <a:pPr eaLnBrk="1" hangingPunct="1">
              <a:buFontTx/>
              <a:buChar char="-"/>
            </a:pPr>
            <a:r>
              <a:rPr lang="tr-TR" sz="2400" dirty="0"/>
              <a:t>Hedef grubun özellikleri iyi tanımlanmış mıdır ve hedef gruba kolay ulaşılmakta mıdır?</a:t>
            </a:r>
          </a:p>
          <a:p>
            <a:pPr eaLnBrk="1" hangingPunct="1">
              <a:buFontTx/>
              <a:buChar char="-"/>
            </a:pPr>
            <a:r>
              <a:rPr lang="tr-TR" sz="2400" dirty="0"/>
              <a:t>Hedef grup iletilen mesajı anlayışla karşılayacak mıdır?</a:t>
            </a:r>
          </a:p>
          <a:p>
            <a:pPr eaLnBrk="1" hangingPunct="1">
              <a:buFontTx/>
              <a:buChar char="-"/>
            </a:pPr>
            <a:r>
              <a:rPr lang="tr-TR" sz="2400" dirty="0"/>
              <a:t>Büyükelçiliğin ya da misyon biriminin ağı, hedef gruba ulaşmak için kullanılabilecek midir?</a:t>
            </a:r>
          </a:p>
          <a:p>
            <a:pPr eaLnBrk="1" hangingPunct="1">
              <a:buFont typeface="Wingdings 2" charset="2"/>
              <a:buNone/>
            </a:pPr>
            <a:endParaRPr lang="tr-TR" sz="2400" dirty="0"/>
          </a:p>
        </p:txBody>
      </p:sp>
      <p:sp>
        <p:nvSpPr>
          <p:cNvPr id="29700" name="3 Slayt Numarası Yer Tutucusu"/>
          <p:cNvSpPr>
            <a:spLocks noGrp="1"/>
          </p:cNvSpPr>
          <p:nvPr>
            <p:ph type="sldNum" sz="quarter" idx="12"/>
          </p:nvPr>
        </p:nvSpPr>
        <p:spPr bwMode="auto">
          <a:noFill/>
          <a:ln>
            <a:miter lim="800000"/>
            <a:headEnd/>
            <a:tailEnd/>
          </a:ln>
        </p:spPr>
        <p:txBody>
          <a:bodyPr>
            <a:normAutofit/>
          </a:bodyPr>
          <a:lstStyle/>
          <a:p>
            <a:fld id="{E68911CA-CEA1-2542-BCAF-D6706F206802}" type="slidenum">
              <a:rPr lang="tr-TR"/>
              <a:pPr/>
              <a:t>20</a:t>
            </a:fld>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87829" y="188639"/>
            <a:ext cx="8098972" cy="1237389"/>
          </a:xfrm>
        </p:spPr>
        <p:txBody>
          <a:bodyPr>
            <a:noAutofit/>
          </a:bodyPr>
          <a:lstStyle/>
          <a:p>
            <a:pPr eaLnBrk="1" hangingPunct="1">
              <a:defRPr/>
            </a:pPr>
            <a:r>
              <a:rPr lang="tr-TR" sz="3600" dirty="0">
                <a:latin typeface="+mn-lt"/>
              </a:rPr>
              <a:t>4</a:t>
            </a:r>
            <a:r>
              <a:rPr lang="tr-TR" sz="3600" dirty="0" smtClean="0">
                <a:latin typeface="+mn-lt"/>
                <a:ea typeface="+mj-ea"/>
                <a:cs typeface="+mj-cs"/>
              </a:rPr>
              <a:t>. İLETİŞİM YÖNTEMİNİN SEÇİLMESİ</a:t>
            </a:r>
          </a:p>
        </p:txBody>
      </p:sp>
      <p:sp>
        <p:nvSpPr>
          <p:cNvPr id="30723" name="2 İçerik Yer Tutucusu"/>
          <p:cNvSpPr>
            <a:spLocks noGrp="1"/>
          </p:cNvSpPr>
          <p:nvPr>
            <p:ph idx="1"/>
          </p:nvPr>
        </p:nvSpPr>
        <p:spPr>
          <a:xfrm>
            <a:off x="304800" y="1426029"/>
            <a:ext cx="8686800" cy="5098596"/>
          </a:xfrm>
        </p:spPr>
        <p:txBody>
          <a:bodyPr/>
          <a:lstStyle/>
          <a:p>
            <a:pPr algn="just" eaLnBrk="1" hangingPunct="1">
              <a:buFont typeface="Wingdings 2" charset="2"/>
              <a:buNone/>
            </a:pPr>
            <a:r>
              <a:rPr lang="tr-TR" sz="2400" b="1" dirty="0" smtClean="0"/>
              <a:t>		</a:t>
            </a:r>
            <a:endParaRPr lang="tr-TR" sz="2400" b="1" dirty="0"/>
          </a:p>
          <a:p>
            <a:pPr algn="just" eaLnBrk="1" hangingPunct="1">
              <a:buFont typeface="Wingdings 2" charset="2"/>
              <a:buNone/>
            </a:pPr>
            <a:endParaRPr lang="tr-TR" sz="2400" b="1" dirty="0"/>
          </a:p>
          <a:p>
            <a:pPr eaLnBrk="1" hangingPunct="1">
              <a:buFont typeface="Wingdings 2" charset="2"/>
              <a:buNone/>
            </a:pPr>
            <a:r>
              <a:rPr lang="tr-TR" sz="2400" b="1" dirty="0" smtClean="0"/>
              <a:t>	</a:t>
            </a:r>
            <a:r>
              <a:rPr lang="tr-TR" sz="2400" dirty="0" smtClean="0"/>
              <a:t>Yöntem maliyet, zaman, kapsam gibi kriterlere göre seçilir.</a:t>
            </a:r>
          </a:p>
          <a:p>
            <a:pPr eaLnBrk="1" hangingPunct="1">
              <a:buFont typeface="Wingdings 2" charset="2"/>
              <a:buNone/>
            </a:pPr>
            <a:r>
              <a:rPr lang="tr-TR" sz="2400" dirty="0"/>
              <a:t>	Örnek: köşe yazarları ile iletişim kurmak, web sitesi hazırlamak, mesajın iletilmesi için özel olarak planlanmış toplantılar, aktiviteler düzenlemek bu yöntemler arasında olabilir. </a:t>
            </a:r>
          </a:p>
        </p:txBody>
      </p:sp>
      <p:sp>
        <p:nvSpPr>
          <p:cNvPr id="30724" name="3 Slayt Numarası Yer Tutucusu"/>
          <p:cNvSpPr>
            <a:spLocks noGrp="1"/>
          </p:cNvSpPr>
          <p:nvPr>
            <p:ph type="sldNum" sz="quarter" idx="12"/>
          </p:nvPr>
        </p:nvSpPr>
        <p:spPr bwMode="auto">
          <a:noFill/>
          <a:ln>
            <a:miter lim="800000"/>
            <a:headEnd/>
            <a:tailEnd/>
          </a:ln>
        </p:spPr>
        <p:txBody>
          <a:bodyPr>
            <a:normAutofit/>
          </a:bodyPr>
          <a:lstStyle/>
          <a:p>
            <a:fld id="{F45EB2F2-8618-924D-81C5-600896C28324}" type="slidenum">
              <a:rPr lang="tr-TR"/>
              <a:pPr/>
              <a:t>21</a:t>
            </a:fld>
            <a:endParaRPr lang="tr-T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40228" y="188640"/>
            <a:ext cx="8403771" cy="838200"/>
          </a:xfrm>
        </p:spPr>
        <p:txBody>
          <a:bodyPr>
            <a:noAutofit/>
          </a:bodyPr>
          <a:lstStyle/>
          <a:p>
            <a:pPr eaLnBrk="1" hangingPunct="1">
              <a:defRPr/>
            </a:pPr>
            <a:r>
              <a:rPr lang="tr-TR" sz="4000" dirty="0" smtClean="0">
                <a:latin typeface="+mn-lt"/>
              </a:rPr>
              <a:t>5. Zamanlama</a:t>
            </a:r>
          </a:p>
        </p:txBody>
      </p:sp>
      <p:sp>
        <p:nvSpPr>
          <p:cNvPr id="31747" name="2 İçerik Yer Tutucusu"/>
          <p:cNvSpPr>
            <a:spLocks noGrp="1"/>
          </p:cNvSpPr>
          <p:nvPr>
            <p:ph idx="1"/>
          </p:nvPr>
        </p:nvSpPr>
        <p:spPr>
          <a:xfrm>
            <a:off x="250825" y="3429000"/>
            <a:ext cx="4348163" cy="3095625"/>
          </a:xfrm>
        </p:spPr>
        <p:txBody>
          <a:bodyPr/>
          <a:lstStyle/>
          <a:p>
            <a:pPr algn="ctr" eaLnBrk="1" hangingPunct="1">
              <a:buFont typeface="Wingdings 2" charset="2"/>
              <a:buNone/>
            </a:pPr>
            <a:r>
              <a:rPr lang="tr-TR" sz="2400" b="1" dirty="0"/>
              <a:t>	</a:t>
            </a:r>
            <a:r>
              <a:rPr lang="tr-TR" sz="2000" dirty="0"/>
              <a:t>Kamu diplomasisi girişiminin zamanlaması ve hangi zaman diliminde hangi bütçe kaleminin kullanılacağı iyi planlanmalıdır. </a:t>
            </a:r>
          </a:p>
          <a:p>
            <a:pPr algn="ctr" eaLnBrk="1" hangingPunct="1">
              <a:buFont typeface="Wingdings 2" charset="2"/>
              <a:buNone/>
            </a:pPr>
            <a:r>
              <a:rPr lang="tr-TR" sz="2000" dirty="0"/>
              <a:t>	İhtiyaç duyulan kaynaklar ve zamanlama yanlış tahmin edilmemelidir.</a:t>
            </a:r>
          </a:p>
        </p:txBody>
      </p:sp>
      <p:sp>
        <p:nvSpPr>
          <p:cNvPr id="31748" name="3 Slayt Numarası Yer Tutucusu"/>
          <p:cNvSpPr>
            <a:spLocks noGrp="1"/>
          </p:cNvSpPr>
          <p:nvPr>
            <p:ph type="sldNum" sz="quarter" idx="12"/>
          </p:nvPr>
        </p:nvSpPr>
        <p:spPr bwMode="auto">
          <a:noFill/>
          <a:ln>
            <a:miter lim="800000"/>
            <a:headEnd/>
            <a:tailEnd/>
          </a:ln>
        </p:spPr>
        <p:txBody>
          <a:bodyPr>
            <a:normAutofit/>
          </a:bodyPr>
          <a:lstStyle/>
          <a:p>
            <a:fld id="{9DA5CC18-40C1-E44D-B533-9F60538BE62B}" type="slidenum">
              <a:rPr lang="tr-TR"/>
              <a:pPr/>
              <a:t>22</a:t>
            </a:fld>
            <a:endParaRPr lang="tr-TR"/>
          </a:p>
        </p:txBody>
      </p:sp>
      <p:pic>
        <p:nvPicPr>
          <p:cNvPr id="31749" name="Picture 3" descr="C:\Users\Gokhan\Desktop\img-674070796.jpg"/>
          <p:cNvPicPr>
            <a:picLocks noChangeAspect="1" noChangeArrowheads="1"/>
          </p:cNvPicPr>
          <p:nvPr/>
        </p:nvPicPr>
        <p:blipFill>
          <a:blip r:embed="rId2"/>
          <a:srcRect/>
          <a:stretch>
            <a:fillRect/>
          </a:stretch>
        </p:blipFill>
        <p:spPr bwMode="auto">
          <a:xfrm>
            <a:off x="4716463" y="2276475"/>
            <a:ext cx="4248150" cy="4014788"/>
          </a:xfrm>
          <a:prstGeom prst="rect">
            <a:avLst/>
          </a:prstGeom>
          <a:noFill/>
          <a:ln w="9525">
            <a:noFill/>
            <a:miter lim="800000"/>
            <a:headEnd/>
            <a:tailEnd/>
          </a:ln>
        </p:spPr>
      </p:pic>
      <p:pic>
        <p:nvPicPr>
          <p:cNvPr id="31750" name="Picture 4" descr="C:\Users\Gokhan\Desktop\zamanlama(1).jpg"/>
          <p:cNvPicPr>
            <a:picLocks noChangeAspect="1" noChangeArrowheads="1"/>
          </p:cNvPicPr>
          <p:nvPr/>
        </p:nvPicPr>
        <p:blipFill>
          <a:blip r:embed="rId3"/>
          <a:srcRect/>
          <a:stretch>
            <a:fillRect/>
          </a:stretch>
        </p:blipFill>
        <p:spPr bwMode="auto">
          <a:xfrm>
            <a:off x="4926003" y="1026840"/>
            <a:ext cx="4038610" cy="962298"/>
          </a:xfrm>
          <a:prstGeom prst="rect">
            <a:avLst/>
          </a:prstGeom>
          <a:noFill/>
          <a:ln w="9525">
            <a:noFill/>
            <a:miter lim="800000"/>
            <a:headEnd/>
            <a:tailEnd/>
          </a:ln>
        </p:spPr>
      </p:pic>
      <p:pic>
        <p:nvPicPr>
          <p:cNvPr id="31751" name="Picture 5" descr="C:\Users\Gokhan\Desktop\medium_zamanlama_ahenk.jpg"/>
          <p:cNvPicPr>
            <a:picLocks noChangeAspect="1" noChangeArrowheads="1"/>
          </p:cNvPicPr>
          <p:nvPr/>
        </p:nvPicPr>
        <p:blipFill>
          <a:blip r:embed="rId4"/>
          <a:srcRect/>
          <a:stretch>
            <a:fillRect/>
          </a:stretch>
        </p:blipFill>
        <p:spPr bwMode="auto">
          <a:xfrm>
            <a:off x="250825" y="1125538"/>
            <a:ext cx="4205288" cy="2066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74914" y="188639"/>
            <a:ext cx="8469086" cy="1584599"/>
          </a:xfrm>
        </p:spPr>
        <p:txBody>
          <a:bodyPr>
            <a:noAutofit/>
          </a:bodyPr>
          <a:lstStyle/>
          <a:p>
            <a:pPr eaLnBrk="1" hangingPunct="1">
              <a:defRPr/>
            </a:pPr>
            <a:r>
              <a:rPr lang="tr-TR" sz="4400" dirty="0" smtClean="0">
                <a:latin typeface="+mn-lt"/>
                <a:ea typeface="+mj-ea"/>
                <a:cs typeface="+mj-cs"/>
              </a:rPr>
              <a:t>6. DEĞERLENDİRME</a:t>
            </a:r>
          </a:p>
        </p:txBody>
      </p:sp>
      <p:sp>
        <p:nvSpPr>
          <p:cNvPr id="32771" name="2 İçerik Yer Tutucusu"/>
          <p:cNvSpPr>
            <a:spLocks noGrp="1"/>
          </p:cNvSpPr>
          <p:nvPr>
            <p:ph idx="1"/>
          </p:nvPr>
        </p:nvSpPr>
        <p:spPr>
          <a:xfrm>
            <a:off x="304800" y="1773238"/>
            <a:ext cx="8686800" cy="4751387"/>
          </a:xfrm>
        </p:spPr>
        <p:txBody>
          <a:bodyPr/>
          <a:lstStyle/>
          <a:p>
            <a:pPr algn="just" eaLnBrk="1" hangingPunct="1">
              <a:buFont typeface="Wingdings 2" charset="2"/>
              <a:buNone/>
            </a:pPr>
            <a:r>
              <a:rPr lang="tr-TR" sz="2400" b="1" dirty="0" smtClean="0"/>
              <a:t>	</a:t>
            </a:r>
          </a:p>
          <a:p>
            <a:pPr eaLnBrk="1" hangingPunct="1">
              <a:buFontTx/>
              <a:buChar char="-"/>
            </a:pPr>
            <a:r>
              <a:rPr lang="tr-TR" sz="2400" dirty="0"/>
              <a:t>KD girişiminin, aktivitelerinin ve amaçların tanımlanması</a:t>
            </a:r>
          </a:p>
          <a:p>
            <a:pPr eaLnBrk="1" hangingPunct="1">
              <a:buFontTx/>
              <a:buChar char="-"/>
            </a:pPr>
            <a:r>
              <a:rPr lang="tr-TR" sz="2400" dirty="0"/>
              <a:t>Uygulama sürecinin değerlendirilmesi: organizasyon nasıldı? Hedef grup girişimi nasıl karşıladı? Medyanın tepkisi ne oldu?</a:t>
            </a:r>
          </a:p>
          <a:p>
            <a:pPr eaLnBrk="1" hangingPunct="1">
              <a:buFontTx/>
              <a:buChar char="-"/>
            </a:pPr>
            <a:r>
              <a:rPr lang="tr-TR" sz="2400" dirty="0"/>
              <a:t>Sonuçlar: Hedefe ulaşıldı mı?</a:t>
            </a:r>
          </a:p>
          <a:p>
            <a:pPr eaLnBrk="1" hangingPunct="1">
              <a:buFontTx/>
              <a:buChar char="-"/>
            </a:pPr>
            <a:r>
              <a:rPr lang="tr-TR" sz="2400" dirty="0"/>
              <a:t>Öğrenilenler: Bir dahaki sefere nasıl daha iyi bir girişim geliştirilebilir?</a:t>
            </a:r>
          </a:p>
          <a:p>
            <a:pPr eaLnBrk="1" hangingPunct="1">
              <a:buFontTx/>
              <a:buChar char="-"/>
            </a:pPr>
            <a:r>
              <a:rPr lang="tr-TR" sz="2400" dirty="0"/>
              <a:t>Harcamalar</a:t>
            </a:r>
          </a:p>
        </p:txBody>
      </p:sp>
      <p:sp>
        <p:nvSpPr>
          <p:cNvPr id="32772" name="3 Slayt Numarası Yer Tutucusu"/>
          <p:cNvSpPr>
            <a:spLocks noGrp="1"/>
          </p:cNvSpPr>
          <p:nvPr>
            <p:ph type="sldNum" sz="quarter" idx="12"/>
          </p:nvPr>
        </p:nvSpPr>
        <p:spPr bwMode="auto">
          <a:noFill/>
          <a:ln>
            <a:miter lim="800000"/>
            <a:headEnd/>
            <a:tailEnd/>
          </a:ln>
        </p:spPr>
        <p:txBody>
          <a:bodyPr>
            <a:normAutofit/>
          </a:bodyPr>
          <a:lstStyle/>
          <a:p>
            <a:fld id="{5EA1B28B-EAEA-D047-A567-C122C2580BCB}" type="slidenum">
              <a:rPr lang="tr-TR"/>
              <a:pPr/>
              <a:t>23</a:t>
            </a:fld>
            <a:endParaRPr lang="tr-TR"/>
          </a:p>
        </p:txBody>
      </p:sp>
      <p:pic>
        <p:nvPicPr>
          <p:cNvPr id="32773" name="Picture 2" descr="C:\Users\Gokhan\Desktop\schools_evaluation.jpg"/>
          <p:cNvPicPr>
            <a:picLocks noChangeAspect="1" noChangeArrowheads="1"/>
          </p:cNvPicPr>
          <p:nvPr/>
        </p:nvPicPr>
        <p:blipFill>
          <a:blip r:embed="rId2"/>
          <a:srcRect/>
          <a:stretch>
            <a:fillRect/>
          </a:stretch>
        </p:blipFill>
        <p:spPr bwMode="auto">
          <a:xfrm>
            <a:off x="4859338" y="0"/>
            <a:ext cx="4284662" cy="1844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66057" y="188640"/>
            <a:ext cx="8120744" cy="792435"/>
          </a:xfrm>
        </p:spPr>
        <p:txBody>
          <a:bodyPr>
            <a:noAutofit/>
          </a:bodyPr>
          <a:lstStyle/>
          <a:p>
            <a:pPr eaLnBrk="1" hangingPunct="1">
              <a:defRPr/>
            </a:pPr>
            <a:r>
              <a:rPr lang="tr-TR" sz="4000" dirty="0" smtClean="0">
                <a:latin typeface="+mn-lt"/>
                <a:ea typeface="+mj-ea"/>
                <a:cs typeface="+mj-cs"/>
              </a:rPr>
              <a:t>7. MALİYETLERİN KARŞILANMASI </a:t>
            </a:r>
          </a:p>
        </p:txBody>
      </p:sp>
      <p:sp>
        <p:nvSpPr>
          <p:cNvPr id="33795" name="2 İçerik Yer Tutucusu"/>
          <p:cNvSpPr>
            <a:spLocks noGrp="1"/>
          </p:cNvSpPr>
          <p:nvPr>
            <p:ph idx="1"/>
          </p:nvPr>
        </p:nvSpPr>
        <p:spPr>
          <a:xfrm>
            <a:off x="304800" y="1295399"/>
            <a:ext cx="8686800" cy="5229225"/>
          </a:xfrm>
        </p:spPr>
        <p:txBody>
          <a:bodyPr>
            <a:normAutofit/>
          </a:bodyPr>
          <a:lstStyle/>
          <a:p>
            <a:pPr eaLnBrk="1" hangingPunct="1">
              <a:buFontTx/>
              <a:buChar char="-"/>
            </a:pPr>
            <a:r>
              <a:rPr lang="tr-TR" sz="2400" dirty="0" smtClean="0"/>
              <a:t>İmajını </a:t>
            </a:r>
            <a:r>
              <a:rPr lang="tr-TR" sz="2400" dirty="0"/>
              <a:t>güçlendirmeye yönelik etkinlikler (sergi, ziyaret, konferans, sanat performansı vs.), bu etkinliğin yapılmasına ilişkin talep hükümet dışı kuruluşlardan ya da özel kişilerden gelse bile ücretsiz yapılacaktır.</a:t>
            </a:r>
            <a:endParaRPr lang="tr-TR" sz="2400" dirty="0" smtClean="0"/>
          </a:p>
          <a:p>
            <a:pPr eaLnBrk="1" hangingPunct="1">
              <a:buFontTx/>
              <a:buChar char="-"/>
            </a:pPr>
            <a:r>
              <a:rPr lang="tr-TR" sz="2400" dirty="0" smtClean="0"/>
              <a:t>Ülkenin görünürlüğünün </a:t>
            </a:r>
            <a:r>
              <a:rPr lang="tr-TR" sz="2400" dirty="0"/>
              <a:t>artırılmasına yönelik; ancak aynı zamanda ticari boyutu olan durumlarda yalnızca etkinliğin taşıdığı ticari boyut dolayısıyla masraflara katılım talep edilmelidir. </a:t>
            </a:r>
          </a:p>
          <a:p>
            <a:pPr eaLnBrk="1" hangingPunct="1">
              <a:buFontTx/>
              <a:buChar char="-"/>
            </a:pPr>
            <a:r>
              <a:rPr lang="tr-TR" sz="2400" dirty="0"/>
              <a:t>Büyükelçiliklerin işbirliğinde yapılan etkinliklerden katılım ücreti alınmayacaktır. </a:t>
            </a:r>
          </a:p>
          <a:p>
            <a:pPr eaLnBrk="1" hangingPunct="1">
              <a:buFontTx/>
              <a:buChar char="-"/>
            </a:pPr>
            <a:r>
              <a:rPr lang="tr-TR" sz="2400" dirty="0"/>
              <a:t>Etkinliklere katılacak sanatçılar, bilim insanları ilgili Bakanlıklar tarafından mali olarak desteklenmelidir. </a:t>
            </a:r>
          </a:p>
        </p:txBody>
      </p:sp>
      <p:sp>
        <p:nvSpPr>
          <p:cNvPr id="33796" name="3 Slayt Numarası Yer Tutucusu"/>
          <p:cNvSpPr>
            <a:spLocks noGrp="1"/>
          </p:cNvSpPr>
          <p:nvPr>
            <p:ph type="sldNum" sz="quarter" idx="12"/>
          </p:nvPr>
        </p:nvSpPr>
        <p:spPr bwMode="auto">
          <a:noFill/>
          <a:ln>
            <a:miter lim="800000"/>
            <a:headEnd/>
            <a:tailEnd/>
          </a:ln>
        </p:spPr>
        <p:txBody>
          <a:bodyPr>
            <a:normAutofit/>
          </a:bodyPr>
          <a:lstStyle/>
          <a:p>
            <a:fld id="{41CAF6F0-2A55-0847-808A-A04DEF9391A5}" type="slidenum">
              <a:rPr lang="tr-TR"/>
              <a:pPr/>
              <a:t>24</a:t>
            </a:fld>
            <a:endParaRPr lang="tr-T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98714" y="188640"/>
            <a:ext cx="8088086" cy="1084989"/>
          </a:xfrm>
        </p:spPr>
        <p:txBody>
          <a:bodyPr>
            <a:noAutofit/>
          </a:bodyPr>
          <a:lstStyle/>
          <a:p>
            <a:pPr eaLnBrk="1" hangingPunct="1">
              <a:defRPr/>
            </a:pPr>
            <a:r>
              <a:rPr lang="tr-TR" sz="3600" dirty="0" smtClean="0">
                <a:latin typeface="+mn-lt"/>
                <a:ea typeface="+mj-ea"/>
                <a:cs typeface="+mj-cs"/>
              </a:rPr>
              <a:t>MEDYA İLE İLİŞKİLER </a:t>
            </a:r>
          </a:p>
        </p:txBody>
      </p:sp>
      <p:sp>
        <p:nvSpPr>
          <p:cNvPr id="36867" name="2 İçerik Yer Tutucusu"/>
          <p:cNvSpPr>
            <a:spLocks noGrp="1"/>
          </p:cNvSpPr>
          <p:nvPr>
            <p:ph idx="1"/>
          </p:nvPr>
        </p:nvSpPr>
        <p:spPr>
          <a:xfrm>
            <a:off x="323850" y="1273629"/>
            <a:ext cx="8591550" cy="5177971"/>
          </a:xfrm>
        </p:spPr>
        <p:txBody>
          <a:bodyPr/>
          <a:lstStyle/>
          <a:p>
            <a:pPr algn="just" eaLnBrk="1" hangingPunct="1">
              <a:buFont typeface="Wingdings 2" charset="2"/>
              <a:buNone/>
            </a:pPr>
            <a:r>
              <a:rPr lang="tr-TR" sz="2400" b="1" dirty="0" smtClean="0"/>
              <a:t>	</a:t>
            </a:r>
          </a:p>
          <a:p>
            <a:pPr algn="just" eaLnBrk="1" hangingPunct="1">
              <a:buFont typeface="Wingdings 2" charset="2"/>
              <a:buNone/>
            </a:pPr>
            <a:endParaRPr lang="tr-TR" sz="2400" b="1" dirty="0"/>
          </a:p>
          <a:p>
            <a:pPr algn="just" eaLnBrk="1" hangingPunct="1">
              <a:buFont typeface="Wingdings 2" charset="2"/>
              <a:buAutoNum type="arabicPeriod"/>
            </a:pPr>
            <a:r>
              <a:rPr lang="tr-TR" sz="2400" dirty="0"/>
              <a:t>Reaktif medya ilişkileri</a:t>
            </a:r>
          </a:p>
          <a:p>
            <a:pPr algn="just" eaLnBrk="1" hangingPunct="1">
              <a:buFont typeface="Wingdings 2" charset="2"/>
              <a:buAutoNum type="arabicPeriod"/>
            </a:pPr>
            <a:r>
              <a:rPr lang="tr-TR" sz="2400" dirty="0"/>
              <a:t>Proaktif medya ilişkileri</a:t>
            </a:r>
          </a:p>
          <a:p>
            <a:pPr algn="just" eaLnBrk="1" hangingPunct="1">
              <a:buFont typeface="Wingdings 2" charset="2"/>
              <a:buAutoNum type="arabicPeriod"/>
            </a:pPr>
            <a:r>
              <a:rPr lang="tr-TR" sz="2400" dirty="0"/>
              <a:t>Yanlış bilgilerin düzeltilmesi</a:t>
            </a:r>
          </a:p>
          <a:p>
            <a:pPr algn="just" eaLnBrk="1" hangingPunct="1">
              <a:buFont typeface="Wingdings 2" charset="2"/>
              <a:buAutoNum type="arabicPeriod"/>
            </a:pPr>
            <a:r>
              <a:rPr lang="tr-TR" sz="2400" dirty="0"/>
              <a:t>Özel etkinliklerle ilgili basın aktiviteleri</a:t>
            </a:r>
          </a:p>
          <a:p>
            <a:pPr algn="just" eaLnBrk="1" hangingPunct="1">
              <a:buFont typeface="Wingdings 2" charset="2"/>
              <a:buAutoNum type="arabicPeriod"/>
            </a:pPr>
            <a:r>
              <a:rPr lang="tr-TR" sz="2400" dirty="0"/>
              <a:t>Gazeteci ziyaretleri</a:t>
            </a:r>
          </a:p>
        </p:txBody>
      </p:sp>
      <p:sp>
        <p:nvSpPr>
          <p:cNvPr id="36868" name="3 Slayt Numarası Yer Tutucusu"/>
          <p:cNvSpPr>
            <a:spLocks noGrp="1"/>
          </p:cNvSpPr>
          <p:nvPr>
            <p:ph type="sldNum" sz="quarter" idx="12"/>
          </p:nvPr>
        </p:nvSpPr>
        <p:spPr bwMode="auto">
          <a:noFill/>
          <a:ln>
            <a:miter lim="800000"/>
            <a:headEnd/>
            <a:tailEnd/>
          </a:ln>
        </p:spPr>
        <p:txBody>
          <a:bodyPr>
            <a:normAutofit/>
          </a:bodyPr>
          <a:lstStyle/>
          <a:p>
            <a:fld id="{80058FF7-5764-D74D-87E2-98C53CD53F94}" type="slidenum">
              <a:rPr lang="tr-TR"/>
              <a:pPr/>
              <a:t>25</a:t>
            </a:fld>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Kamu Diplomasi Koordinatörlüğü</a:t>
            </a:r>
            <a:endParaRPr lang="tr-TR" dirty="0"/>
          </a:p>
        </p:txBody>
      </p:sp>
      <p:sp>
        <p:nvSpPr>
          <p:cNvPr id="3" name="Content Placeholder 2"/>
          <p:cNvSpPr>
            <a:spLocks noGrp="1"/>
          </p:cNvSpPr>
          <p:nvPr>
            <p:ph idx="1"/>
          </p:nvPr>
        </p:nvSpPr>
        <p:spPr/>
        <p:txBody>
          <a:bodyPr>
            <a:normAutofit fontScale="77500" lnSpcReduction="20000"/>
          </a:bodyPr>
          <a:lstStyle/>
          <a:p>
            <a:r>
              <a:rPr lang="en-US" dirty="0" err="1"/>
              <a:t>Kamu</a:t>
            </a:r>
            <a:r>
              <a:rPr lang="en-US" dirty="0"/>
              <a:t> </a:t>
            </a:r>
            <a:r>
              <a:rPr lang="en-US" dirty="0" err="1"/>
              <a:t>Diplomasisi</a:t>
            </a:r>
            <a:r>
              <a:rPr lang="en-US" dirty="0"/>
              <a:t> </a:t>
            </a:r>
            <a:r>
              <a:rPr lang="en-US" dirty="0" err="1"/>
              <a:t>Koordinatörlüğü</a:t>
            </a:r>
            <a:r>
              <a:rPr lang="en-US" dirty="0"/>
              <a:t>, 30 </a:t>
            </a:r>
            <a:r>
              <a:rPr lang="en-US" dirty="0" err="1"/>
              <a:t>Ocak</a:t>
            </a:r>
            <a:r>
              <a:rPr lang="en-US" dirty="0"/>
              <a:t> 2010 </a:t>
            </a:r>
            <a:r>
              <a:rPr lang="en-US" dirty="0" err="1"/>
              <a:t>tarihli</a:t>
            </a:r>
            <a:r>
              <a:rPr lang="en-US" dirty="0"/>
              <a:t> </a:t>
            </a:r>
            <a:r>
              <a:rPr lang="en-US" dirty="0" err="1"/>
              <a:t>ve</a:t>
            </a:r>
            <a:r>
              <a:rPr lang="en-US" dirty="0"/>
              <a:t> 27478 </a:t>
            </a:r>
            <a:r>
              <a:rPr lang="en-US" dirty="0" err="1"/>
              <a:t>sayılı</a:t>
            </a:r>
            <a:r>
              <a:rPr lang="en-US" dirty="0"/>
              <a:t> </a:t>
            </a:r>
            <a:r>
              <a:rPr lang="en-US" dirty="0" err="1"/>
              <a:t>Resmi</a:t>
            </a:r>
            <a:r>
              <a:rPr lang="en-US" dirty="0"/>
              <a:t> </a:t>
            </a:r>
            <a:r>
              <a:rPr lang="en-US" dirty="0" err="1"/>
              <a:t>Gazete’de</a:t>
            </a:r>
            <a:r>
              <a:rPr lang="en-US" dirty="0"/>
              <a:t> </a:t>
            </a:r>
            <a:r>
              <a:rPr lang="en-US" dirty="0" err="1"/>
              <a:t>yayımlanan</a:t>
            </a:r>
            <a:r>
              <a:rPr lang="en-US" dirty="0"/>
              <a:t> 2010/3 </a:t>
            </a:r>
            <a:r>
              <a:rPr lang="en-US" dirty="0" err="1"/>
              <a:t>sayılı</a:t>
            </a:r>
            <a:r>
              <a:rPr lang="en-US" dirty="0"/>
              <a:t> </a:t>
            </a:r>
            <a:r>
              <a:rPr lang="en-US" dirty="0" err="1"/>
              <a:t>Başbakanlık</a:t>
            </a:r>
            <a:r>
              <a:rPr lang="en-US" dirty="0"/>
              <a:t> </a:t>
            </a:r>
            <a:r>
              <a:rPr lang="en-US" dirty="0" err="1"/>
              <a:t>Genelgesi</a:t>
            </a:r>
            <a:r>
              <a:rPr lang="en-US" dirty="0"/>
              <a:t> </a:t>
            </a:r>
            <a:r>
              <a:rPr lang="en-US" dirty="0" err="1"/>
              <a:t>ile</a:t>
            </a:r>
            <a:r>
              <a:rPr lang="en-US" dirty="0"/>
              <a:t> </a:t>
            </a:r>
            <a:r>
              <a:rPr lang="en-US" dirty="0" err="1"/>
              <a:t>oluşturulmuştur</a:t>
            </a:r>
            <a:r>
              <a:rPr lang="en-US" dirty="0" smtClean="0"/>
              <a:t>.</a:t>
            </a:r>
          </a:p>
          <a:p>
            <a:r>
              <a:rPr lang="en-US" dirty="0" smtClean="0"/>
              <a:t>G</a:t>
            </a:r>
            <a:r>
              <a:rPr lang="tr-TR" dirty="0" err="1" smtClean="0"/>
              <a:t>enelgede</a:t>
            </a:r>
            <a:r>
              <a:rPr lang="en-US" dirty="0" smtClean="0"/>
              <a:t>, </a:t>
            </a:r>
            <a:r>
              <a:rPr lang="en-US" dirty="0" err="1"/>
              <a:t>özellikle</a:t>
            </a:r>
            <a:r>
              <a:rPr lang="en-US" dirty="0"/>
              <a:t> </a:t>
            </a:r>
            <a:r>
              <a:rPr lang="en-US" dirty="0" err="1"/>
              <a:t>bilgi</a:t>
            </a:r>
            <a:r>
              <a:rPr lang="en-US" dirty="0"/>
              <a:t> </a:t>
            </a:r>
            <a:r>
              <a:rPr lang="en-US" dirty="0" err="1"/>
              <a:t>ve</a:t>
            </a:r>
            <a:r>
              <a:rPr lang="en-US" dirty="0"/>
              <a:t> </a:t>
            </a:r>
            <a:r>
              <a:rPr lang="en-US" dirty="0" err="1"/>
              <a:t>iletişim</a:t>
            </a:r>
            <a:r>
              <a:rPr lang="en-US" dirty="0"/>
              <a:t> </a:t>
            </a:r>
            <a:r>
              <a:rPr lang="en-US" dirty="0" err="1"/>
              <a:t>teknolojilerinde</a:t>
            </a:r>
            <a:r>
              <a:rPr lang="en-US" dirty="0"/>
              <a:t> </a:t>
            </a:r>
            <a:r>
              <a:rPr lang="en-US" dirty="0" err="1"/>
              <a:t>yaşanan</a:t>
            </a:r>
            <a:r>
              <a:rPr lang="en-US" dirty="0"/>
              <a:t> </a:t>
            </a:r>
            <a:r>
              <a:rPr lang="en-US" dirty="0" err="1"/>
              <a:t>gelişmeler</a:t>
            </a:r>
            <a:r>
              <a:rPr lang="en-US" dirty="0"/>
              <a:t> </a:t>
            </a:r>
            <a:r>
              <a:rPr lang="en-US" dirty="0" err="1"/>
              <a:t>ile</a:t>
            </a:r>
            <a:r>
              <a:rPr lang="en-US" dirty="0"/>
              <a:t> </a:t>
            </a:r>
            <a:r>
              <a:rPr lang="en-US" dirty="0" err="1"/>
              <a:t>uluslararası</a:t>
            </a:r>
            <a:r>
              <a:rPr lang="en-US" dirty="0"/>
              <a:t> </a:t>
            </a:r>
            <a:r>
              <a:rPr lang="en-US" dirty="0" err="1"/>
              <a:t>alanda</a:t>
            </a:r>
            <a:r>
              <a:rPr lang="en-US" dirty="0"/>
              <a:t> </a:t>
            </a:r>
            <a:r>
              <a:rPr lang="en-US" dirty="0" err="1"/>
              <a:t>ortaya</a:t>
            </a:r>
            <a:r>
              <a:rPr lang="en-US" dirty="0"/>
              <a:t> </a:t>
            </a:r>
            <a:r>
              <a:rPr lang="en-US" dirty="0" err="1"/>
              <a:t>çıkan</a:t>
            </a:r>
            <a:r>
              <a:rPr lang="en-US" dirty="0"/>
              <a:t> </a:t>
            </a:r>
            <a:r>
              <a:rPr lang="en-US" dirty="0" err="1"/>
              <a:t>fırsatlar</a:t>
            </a:r>
            <a:r>
              <a:rPr lang="en-US" dirty="0"/>
              <a:t> </a:t>
            </a:r>
            <a:r>
              <a:rPr lang="en-US" dirty="0" err="1"/>
              <a:t>ve</a:t>
            </a:r>
            <a:r>
              <a:rPr lang="en-US" dirty="0"/>
              <a:t> </a:t>
            </a:r>
            <a:r>
              <a:rPr lang="en-US" dirty="0" err="1"/>
              <a:t>tehditlerin</a:t>
            </a:r>
            <a:r>
              <a:rPr lang="en-US" dirty="0"/>
              <a:t>, </a:t>
            </a:r>
            <a:r>
              <a:rPr lang="en-US" dirty="0" err="1"/>
              <a:t>kamu</a:t>
            </a:r>
            <a:r>
              <a:rPr lang="en-US" dirty="0"/>
              <a:t> </a:t>
            </a:r>
            <a:r>
              <a:rPr lang="en-US" dirty="0" err="1"/>
              <a:t>diplomasisi</a:t>
            </a:r>
            <a:r>
              <a:rPr lang="en-US" dirty="0"/>
              <a:t> </a:t>
            </a:r>
            <a:r>
              <a:rPr lang="en-US" dirty="0" err="1"/>
              <a:t>konusunda</a:t>
            </a:r>
            <a:r>
              <a:rPr lang="en-US" dirty="0"/>
              <a:t> </a:t>
            </a:r>
            <a:r>
              <a:rPr lang="en-US" dirty="0" err="1"/>
              <a:t>görevli</a:t>
            </a:r>
            <a:r>
              <a:rPr lang="en-US" dirty="0"/>
              <a:t> </a:t>
            </a:r>
            <a:r>
              <a:rPr lang="en-US" dirty="0" err="1"/>
              <a:t>kurumlar</a:t>
            </a:r>
            <a:r>
              <a:rPr lang="en-US" dirty="0"/>
              <a:t> </a:t>
            </a:r>
            <a:r>
              <a:rPr lang="en-US" dirty="0" err="1"/>
              <a:t>arasında</a:t>
            </a:r>
            <a:r>
              <a:rPr lang="en-US" dirty="0"/>
              <a:t> </a:t>
            </a:r>
            <a:r>
              <a:rPr lang="en-US" dirty="0" err="1"/>
              <a:t>daha</a:t>
            </a:r>
            <a:r>
              <a:rPr lang="en-US" dirty="0"/>
              <a:t> </a:t>
            </a:r>
            <a:r>
              <a:rPr lang="en-US" dirty="0" err="1"/>
              <a:t>etkin</a:t>
            </a:r>
            <a:r>
              <a:rPr lang="en-US" dirty="0"/>
              <a:t> </a:t>
            </a:r>
            <a:r>
              <a:rPr lang="en-US" dirty="0" err="1"/>
              <a:t>bir</a:t>
            </a:r>
            <a:r>
              <a:rPr lang="en-US" dirty="0"/>
              <a:t> </a:t>
            </a:r>
            <a:r>
              <a:rPr lang="en-US" dirty="0" err="1"/>
              <a:t>koordinasyonu</a:t>
            </a:r>
            <a:r>
              <a:rPr lang="en-US" dirty="0"/>
              <a:t>, </a:t>
            </a:r>
            <a:r>
              <a:rPr lang="en-US" dirty="0" err="1"/>
              <a:t>yakın</a:t>
            </a:r>
            <a:r>
              <a:rPr lang="en-US" dirty="0"/>
              <a:t> </a:t>
            </a:r>
            <a:r>
              <a:rPr lang="en-US" dirty="0" err="1"/>
              <a:t>işbirliğini</a:t>
            </a:r>
            <a:r>
              <a:rPr lang="en-US" dirty="0"/>
              <a:t> </a:t>
            </a:r>
            <a:r>
              <a:rPr lang="en-US" dirty="0" err="1"/>
              <a:t>ve</a:t>
            </a:r>
            <a:r>
              <a:rPr lang="en-US" dirty="0"/>
              <a:t> </a:t>
            </a:r>
            <a:r>
              <a:rPr lang="en-US" dirty="0" err="1"/>
              <a:t>hızlı</a:t>
            </a:r>
            <a:r>
              <a:rPr lang="en-US" dirty="0"/>
              <a:t> </a:t>
            </a:r>
            <a:r>
              <a:rPr lang="en-US" dirty="0" err="1"/>
              <a:t>karar</a:t>
            </a:r>
            <a:r>
              <a:rPr lang="en-US" dirty="0"/>
              <a:t> alma </a:t>
            </a:r>
            <a:r>
              <a:rPr lang="en-US" dirty="0" err="1"/>
              <a:t>süreçlerini</a:t>
            </a:r>
            <a:r>
              <a:rPr lang="en-US" dirty="0"/>
              <a:t> </a:t>
            </a:r>
            <a:r>
              <a:rPr lang="en-US" dirty="0" err="1"/>
              <a:t>zorunlu</a:t>
            </a:r>
            <a:r>
              <a:rPr lang="en-US" dirty="0"/>
              <a:t> hale </a:t>
            </a:r>
            <a:r>
              <a:rPr lang="en-US" dirty="0" err="1"/>
              <a:t>getirdiği</a:t>
            </a:r>
            <a:r>
              <a:rPr lang="en-US" dirty="0"/>
              <a:t> </a:t>
            </a:r>
            <a:r>
              <a:rPr lang="en-US" dirty="0" err="1"/>
              <a:t>belirtilmiştir</a:t>
            </a:r>
            <a:r>
              <a:rPr lang="en-US" dirty="0"/>
              <a:t>. Bu </a:t>
            </a:r>
            <a:r>
              <a:rPr lang="en-US" dirty="0" err="1"/>
              <a:t>itibarla</a:t>
            </a:r>
            <a:r>
              <a:rPr lang="en-US" dirty="0"/>
              <a:t>, </a:t>
            </a:r>
            <a:r>
              <a:rPr lang="en-US" dirty="0" err="1"/>
              <a:t>kamu</a:t>
            </a:r>
            <a:r>
              <a:rPr lang="en-US" dirty="0"/>
              <a:t> </a:t>
            </a:r>
            <a:r>
              <a:rPr lang="en-US" dirty="0" err="1"/>
              <a:t>diplomasisi</a:t>
            </a:r>
            <a:r>
              <a:rPr lang="en-US" dirty="0"/>
              <a:t> </a:t>
            </a:r>
            <a:r>
              <a:rPr lang="en-US" dirty="0" err="1"/>
              <a:t>alanında</a:t>
            </a:r>
            <a:r>
              <a:rPr lang="en-US" dirty="0"/>
              <a:t> </a:t>
            </a:r>
            <a:r>
              <a:rPr lang="en-US" dirty="0" err="1"/>
              <a:t>yürütülecek</a:t>
            </a:r>
            <a:r>
              <a:rPr lang="en-US" dirty="0"/>
              <a:t> </a:t>
            </a:r>
            <a:r>
              <a:rPr lang="en-US" dirty="0" err="1"/>
              <a:t>çalışmalar</a:t>
            </a:r>
            <a:r>
              <a:rPr lang="en-US" dirty="0"/>
              <a:t> </a:t>
            </a:r>
            <a:r>
              <a:rPr lang="en-US" dirty="0" err="1"/>
              <a:t>ile</a:t>
            </a:r>
            <a:r>
              <a:rPr lang="en-US" dirty="0"/>
              <a:t> </a:t>
            </a:r>
            <a:r>
              <a:rPr lang="en-US" dirty="0" err="1"/>
              <a:t>stratejik</a:t>
            </a:r>
            <a:r>
              <a:rPr lang="en-US" dirty="0"/>
              <a:t> </a:t>
            </a:r>
            <a:r>
              <a:rPr lang="en-US" dirty="0" err="1"/>
              <a:t>iletişim</a:t>
            </a:r>
            <a:r>
              <a:rPr lang="en-US" dirty="0"/>
              <a:t> </a:t>
            </a:r>
            <a:r>
              <a:rPr lang="en-US" dirty="0" err="1"/>
              <a:t>ve</a:t>
            </a:r>
            <a:r>
              <a:rPr lang="en-US" dirty="0"/>
              <a:t> </a:t>
            </a:r>
            <a:r>
              <a:rPr lang="en-US" dirty="0" err="1"/>
              <a:t>tanıtım</a:t>
            </a:r>
            <a:r>
              <a:rPr lang="en-US" dirty="0"/>
              <a:t> </a:t>
            </a:r>
            <a:r>
              <a:rPr lang="en-US" dirty="0" err="1"/>
              <a:t>faaliyetleri</a:t>
            </a:r>
            <a:r>
              <a:rPr lang="en-US" dirty="0"/>
              <a:t> </a:t>
            </a:r>
            <a:r>
              <a:rPr lang="en-US" dirty="0" err="1"/>
              <a:t>konusunda</a:t>
            </a:r>
            <a:r>
              <a:rPr lang="en-US" dirty="0"/>
              <a:t> </a:t>
            </a:r>
            <a:r>
              <a:rPr lang="en-US" dirty="0" err="1"/>
              <a:t>kamu</a:t>
            </a:r>
            <a:r>
              <a:rPr lang="en-US" dirty="0"/>
              <a:t> </a:t>
            </a:r>
            <a:r>
              <a:rPr lang="en-US" dirty="0" err="1"/>
              <a:t>kurum</a:t>
            </a:r>
            <a:r>
              <a:rPr lang="en-US" dirty="0"/>
              <a:t> </a:t>
            </a:r>
            <a:r>
              <a:rPr lang="en-US" dirty="0" err="1"/>
              <a:t>ve</a:t>
            </a:r>
            <a:r>
              <a:rPr lang="en-US" dirty="0"/>
              <a:t> </a:t>
            </a:r>
            <a:r>
              <a:rPr lang="en-US" dirty="0" err="1"/>
              <a:t>kuruluşları</a:t>
            </a:r>
            <a:r>
              <a:rPr lang="en-US" dirty="0"/>
              <a:t> </a:t>
            </a:r>
            <a:r>
              <a:rPr lang="en-US" dirty="0" err="1"/>
              <a:t>ile</a:t>
            </a:r>
            <a:r>
              <a:rPr lang="en-US" dirty="0"/>
              <a:t> </a:t>
            </a:r>
            <a:r>
              <a:rPr lang="en-US" dirty="0" err="1"/>
              <a:t>sivil</a:t>
            </a:r>
            <a:r>
              <a:rPr lang="en-US" dirty="0"/>
              <a:t> </a:t>
            </a:r>
            <a:r>
              <a:rPr lang="en-US" dirty="0" err="1"/>
              <a:t>toplum</a:t>
            </a:r>
            <a:r>
              <a:rPr lang="en-US" dirty="0"/>
              <a:t> </a:t>
            </a:r>
            <a:r>
              <a:rPr lang="en-US" dirty="0" err="1"/>
              <a:t>örgütleri</a:t>
            </a:r>
            <a:r>
              <a:rPr lang="en-US" dirty="0"/>
              <a:t> </a:t>
            </a:r>
            <a:r>
              <a:rPr lang="en-US" dirty="0" err="1"/>
              <a:t>arasında</a:t>
            </a:r>
            <a:r>
              <a:rPr lang="en-US" dirty="0"/>
              <a:t> </a:t>
            </a:r>
            <a:r>
              <a:rPr lang="en-US" dirty="0" err="1"/>
              <a:t>işbirliği</a:t>
            </a:r>
            <a:r>
              <a:rPr lang="en-US" dirty="0"/>
              <a:t> </a:t>
            </a:r>
            <a:r>
              <a:rPr lang="en-US" dirty="0" err="1"/>
              <a:t>ve</a:t>
            </a:r>
            <a:r>
              <a:rPr lang="en-US" dirty="0"/>
              <a:t> </a:t>
            </a:r>
            <a:r>
              <a:rPr lang="en-US" dirty="0" err="1"/>
              <a:t>koordinasyonu</a:t>
            </a:r>
            <a:r>
              <a:rPr lang="en-US" dirty="0"/>
              <a:t> </a:t>
            </a:r>
            <a:r>
              <a:rPr lang="en-US" dirty="0" err="1"/>
              <a:t>sağlamak</a:t>
            </a:r>
            <a:r>
              <a:rPr lang="en-US" dirty="0"/>
              <a:t> </a:t>
            </a:r>
            <a:r>
              <a:rPr lang="en-US" dirty="0" err="1" smtClean="0"/>
              <a:t>amacıyla</a:t>
            </a:r>
            <a:r>
              <a:rPr lang="en-US" dirty="0" smtClean="0"/>
              <a:t> </a:t>
            </a:r>
            <a:r>
              <a:rPr lang="en-US" dirty="0" err="1" smtClean="0"/>
              <a:t>kurulmuştur</a:t>
            </a:r>
            <a:r>
              <a:rPr lang="en-US" dirty="0" smtClean="0"/>
              <a:t>.</a:t>
            </a:r>
            <a:endParaRPr lang="tr-TR" dirty="0"/>
          </a:p>
        </p:txBody>
      </p:sp>
      <p:sp>
        <p:nvSpPr>
          <p:cNvPr id="4" name="Slide Number Placeholder 3"/>
          <p:cNvSpPr>
            <a:spLocks noGrp="1"/>
          </p:cNvSpPr>
          <p:nvPr>
            <p:ph type="sldNum" sz="quarter" idx="12"/>
          </p:nvPr>
        </p:nvSpPr>
        <p:spPr/>
        <p:txBody>
          <a:bodyPr/>
          <a:lstStyle/>
          <a:p>
            <a:fld id="{C6AF4ABF-BC30-2547-ACD2-FEF27DF18D02}" type="slidenum">
              <a:rPr lang="tr-TR" smtClean="0"/>
              <a:pPr/>
              <a:t>26</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Birimler</a:t>
            </a:r>
          </a:p>
          <a:p>
            <a:r>
              <a:rPr lang="tr-TR" dirty="0"/>
              <a:t>- Medya Çalışmaları Birimi</a:t>
            </a:r>
          </a:p>
          <a:p>
            <a:r>
              <a:rPr lang="tr-TR" dirty="0"/>
              <a:t>- Siyasal İletişim Birimi</a:t>
            </a:r>
          </a:p>
          <a:p>
            <a:r>
              <a:rPr lang="tr-TR" dirty="0"/>
              <a:t>- Kültürel Çalışmalar Birimi</a:t>
            </a:r>
          </a:p>
          <a:p>
            <a:r>
              <a:rPr lang="tr-TR" dirty="0"/>
              <a:t>- Kurumsal Çalışmalar Birimi</a:t>
            </a:r>
          </a:p>
          <a:p>
            <a:r>
              <a:rPr lang="tr-TR" dirty="0"/>
              <a:t>- Proje Geliştirme Birimi</a:t>
            </a:r>
          </a:p>
        </p:txBody>
      </p:sp>
      <p:sp>
        <p:nvSpPr>
          <p:cNvPr id="4" name="Slayt Numarası Yer Tutucusu 3"/>
          <p:cNvSpPr>
            <a:spLocks noGrp="1"/>
          </p:cNvSpPr>
          <p:nvPr>
            <p:ph type="sldNum" sz="quarter" idx="12"/>
          </p:nvPr>
        </p:nvSpPr>
        <p:spPr/>
        <p:txBody>
          <a:bodyPr/>
          <a:lstStyle/>
          <a:p>
            <a:fld id="{C6AF4ABF-BC30-2547-ACD2-FEF27DF18D02}" type="slidenum">
              <a:rPr lang="tr-TR" smtClean="0"/>
              <a:pPr/>
              <a:t>27</a:t>
            </a:fld>
            <a:endParaRPr lang="tr-TR" dirty="0"/>
          </a:p>
        </p:txBody>
      </p:sp>
    </p:spTree>
    <p:extLst>
      <p:ext uri="{BB962C8B-B14F-4D97-AF65-F5344CB8AC3E}">
        <p14:creationId xmlns:p14="http://schemas.microsoft.com/office/powerpoint/2010/main" val="28958681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Üniversite Programları</a:t>
            </a:r>
            <a:endParaRPr lang="tr-TR" dirty="0"/>
          </a:p>
        </p:txBody>
      </p:sp>
      <p:sp>
        <p:nvSpPr>
          <p:cNvPr id="3" name="İçerik Yer Tutucusu 2"/>
          <p:cNvSpPr>
            <a:spLocks noGrp="1"/>
          </p:cNvSpPr>
          <p:nvPr>
            <p:ph idx="1"/>
          </p:nvPr>
        </p:nvSpPr>
        <p:spPr>
          <a:xfrm>
            <a:off x="457200" y="1719943"/>
            <a:ext cx="8229600" cy="4735286"/>
          </a:xfrm>
        </p:spPr>
        <p:txBody>
          <a:bodyPr>
            <a:normAutofit fontScale="55000" lnSpcReduction="20000"/>
          </a:bodyPr>
          <a:lstStyle/>
          <a:p>
            <a:r>
              <a:rPr lang="tr-TR" dirty="0" smtClean="0"/>
              <a:t>Kamu Diplomasisi Panelleri, geniş kitlelerin, özellikle de üniversite öğrencileri ve akademisyenlerin kamu diplomasisi ve Türk dış politikası hakkında bilgilendirilmesi, katkı ve görüşlerinin alınması amacıyla hayata geçirilen bir programdır. Her ay Türkiye’nin farklı bir şehrinde, bir üniversite ile işbirliği içinde, uzman ve üst düzey bürokratların katılımıyla bir günlük paneller düzenlenmektedir.</a:t>
            </a:r>
          </a:p>
          <a:p>
            <a:r>
              <a:rPr lang="tr-TR" dirty="0" smtClean="0"/>
              <a:t>Dış Politika Tanıtım Programları, dış politika ve ilgili alanlarda eğitim gören lisans, yüksek lisans, doktora düzeyinde öğrenciler ile akademisyen ve uzmanları, dış politikamıza yön veren kurum ve karar alıcıları bir araya getirmeyi; farklı kesimler arasında bir ilişki ağı kurmayı ve bir diyalog zemini inşa etmeyi amaçlamaktadır. </a:t>
            </a:r>
          </a:p>
          <a:p>
            <a:r>
              <a:rPr lang="tr-TR" dirty="0"/>
              <a:t>Dış Politika </a:t>
            </a:r>
            <a:r>
              <a:rPr lang="tr-TR" dirty="0" err="1"/>
              <a:t>Çalıştayı</a:t>
            </a:r>
            <a:r>
              <a:rPr lang="tr-TR" dirty="0"/>
              <a:t>, doktora öğrencilerini dış politikanın farklı alanlarında çalışan akademisyenler ve dış politika yapıcılarıyla bir araya getirmeyi amaçlamaktadır. </a:t>
            </a:r>
          </a:p>
          <a:p>
            <a:r>
              <a:rPr lang="tr-TR" dirty="0"/>
              <a:t>Gençlik Programları ile öncelikle; 18-30 yaş arası, eğitimli ve gelecek vadeden yabancı öğrencilerin, Türkiye ile kendi ülkeleri arasındaki ilişkiler hakkında görüş sahibi olmaları amaçlanmaktadır. Her programda farklı bir ülkeden davet edilen toplam 35 kişilik heyetler, bir hafta boyunca İstanbul’da ve Ankara’da misafir edilmektedir.</a:t>
            </a:r>
            <a:endParaRPr lang="tr-TR" dirty="0" smtClean="0"/>
          </a:p>
          <a:p>
            <a:endParaRPr lang="tr-TR" dirty="0" smtClean="0"/>
          </a:p>
          <a:p>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28</a:t>
            </a:fld>
            <a:endParaRPr lang="tr-TR" dirty="0"/>
          </a:p>
        </p:txBody>
      </p:sp>
    </p:spTree>
    <p:extLst>
      <p:ext uri="{BB962C8B-B14F-4D97-AF65-F5344CB8AC3E}">
        <p14:creationId xmlns:p14="http://schemas.microsoft.com/office/powerpoint/2010/main" val="1574862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Cumhurbaşkanlığı</a:t>
            </a:r>
            <a:endParaRPr lang="tr-TR" dirty="0"/>
          </a:p>
        </p:txBody>
      </p:sp>
      <p:sp>
        <p:nvSpPr>
          <p:cNvPr id="3" name="İçerik Yer Tutucusu 2"/>
          <p:cNvSpPr>
            <a:spLocks noGrp="1"/>
          </p:cNvSpPr>
          <p:nvPr>
            <p:ph idx="1"/>
          </p:nvPr>
        </p:nvSpPr>
        <p:spPr/>
        <p:txBody>
          <a:bodyPr>
            <a:normAutofit fontScale="85000" lnSpcReduction="20000"/>
          </a:bodyPr>
          <a:lstStyle/>
          <a:p>
            <a:r>
              <a:rPr lang="tr-TR" dirty="0"/>
              <a:t>Cumhurbaşkanı Devletin başıdır. Bu sıfatla Türkiye Cumhuriyeti'ni ve Türk Milleti'nin birliğini temsil eder; Anayasa'nın uygulanmasını, Devlet organlarının düzenli ve uyumlu çalışmasını gözetir.</a:t>
            </a:r>
          </a:p>
          <a:p>
            <a:r>
              <a:rPr lang="tr-TR" dirty="0" smtClean="0"/>
              <a:t>Yabancı </a:t>
            </a:r>
            <a:r>
              <a:rPr lang="tr-TR" dirty="0"/>
              <a:t>devletlere Türk Devleti'nin temsilcilerini göndermek, Türkiye Cumhuriyeti'ne gönderilecek yabancı devlet temsilcilerini kabul </a:t>
            </a:r>
            <a:r>
              <a:rPr lang="tr-TR" dirty="0" smtClean="0"/>
              <a:t>etmek</a:t>
            </a:r>
            <a:endParaRPr lang="tr-TR" dirty="0"/>
          </a:p>
          <a:p>
            <a:r>
              <a:rPr lang="tr-TR" dirty="0" smtClean="0"/>
              <a:t>Uluslararası antlaşmaları </a:t>
            </a:r>
            <a:r>
              <a:rPr lang="tr-TR" dirty="0"/>
              <a:t>onaylamak ve </a:t>
            </a:r>
            <a:r>
              <a:rPr lang="tr-TR" dirty="0" smtClean="0"/>
              <a:t>yayımlamak</a:t>
            </a:r>
          </a:p>
          <a:p>
            <a:r>
              <a:rPr lang="tr-TR" dirty="0" smtClean="0"/>
              <a:t>Yurtdışı ziyaretler</a:t>
            </a:r>
          </a:p>
          <a:p>
            <a:r>
              <a:rPr lang="tr-TR" dirty="0" smtClean="0"/>
              <a:t>Yurda gelen yabancı devlet başkanlarının kabulü</a:t>
            </a:r>
          </a:p>
          <a:p>
            <a:r>
              <a:rPr lang="tr-TR" dirty="0" smtClean="0"/>
              <a:t>Uluslararası toplantılara katılım</a:t>
            </a:r>
            <a:endParaRPr lang="tr-TR" dirty="0"/>
          </a:p>
          <a:p>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2</a:t>
            </a:fld>
            <a:endParaRPr lang="tr-TR" dirty="0"/>
          </a:p>
        </p:txBody>
      </p:sp>
    </p:spTree>
    <p:extLst>
      <p:ext uri="{BB962C8B-B14F-4D97-AF65-F5344CB8AC3E}">
        <p14:creationId xmlns:p14="http://schemas.microsoft.com/office/powerpoint/2010/main" val="2380198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Siyasal İletişim Faaliyetleri</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Ülke Toplantıları, </a:t>
            </a:r>
            <a:r>
              <a:rPr lang="tr-TR" dirty="0"/>
              <a:t>yurtdışında gerçekleştirilmekte ve ziyaret edilen ülkenin önde gelen düşünce kuruluşlarıyla birlikte organize edilmektedir. Program çerçevesinde ülkeler arasındaki ilişkiler, araştırmacıların ve uzmanların gözüyle, bölgesel ve küresel düzeyde masaya yatırılmakta ve farklı kesimlerin görüş alışverişiyle ilişkilerin daha ileri bir düzeye getirilmesinin yolları aranmaktadır</a:t>
            </a:r>
            <a:r>
              <a:rPr lang="tr-TR" dirty="0" smtClean="0"/>
              <a:t>.</a:t>
            </a:r>
          </a:p>
          <a:p>
            <a:r>
              <a:rPr lang="tr-TR" dirty="0"/>
              <a:t>Akil İnsanlar Konferans Serisi, dünyada yaşanan gelişmelerin, ortaya çıkan sorunların ve çözüm yollarının, uluslararası kamuoyunu meşgul eden meselelerin yetkili ve uzman kişiler tarafından masaya yatırılmasını hedefleyen bir programdır. </a:t>
            </a:r>
          </a:p>
          <a:p>
            <a:endParaRPr lang="tr-TR" dirty="0"/>
          </a:p>
          <a:p>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29</a:t>
            </a:fld>
            <a:endParaRPr lang="tr-TR" dirty="0"/>
          </a:p>
        </p:txBody>
      </p:sp>
    </p:spTree>
    <p:extLst>
      <p:ext uri="{BB962C8B-B14F-4D97-AF65-F5344CB8AC3E}">
        <p14:creationId xmlns:p14="http://schemas.microsoft.com/office/powerpoint/2010/main" val="3153280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Avrupa Toplantıları, "</a:t>
            </a:r>
            <a:r>
              <a:rPr lang="tr-TR" dirty="0"/>
              <a:t>Bir Fikir Olarak Avrupa" başlıklı toplantılarda, Avrupa ile ilgili çalışmalar yürüten düşünür ve </a:t>
            </a:r>
            <a:r>
              <a:rPr lang="tr-TR" dirty="0" smtClean="0"/>
              <a:t>akademisyenler konuk edilmektedir. </a:t>
            </a:r>
            <a:r>
              <a:rPr lang="tr-TR" dirty="0"/>
              <a:t>Bu programla, çok merkezli bir dünyada "Avrupa fikri" felsefi, kültürel, sanatsal ve etnik anlamlarıyla masaya yatırılacak ve "Avrupa kendini dünyaya göre nasıl konumlandırıyor?", "Avrupalı kimliği nedir, böyle bir kimlik var mıdır, tanımlanabilir mi?", "Avrupa´nın 21. yüzyıl vizyonu nedir?" gibi sorulara yanıt </a:t>
            </a:r>
            <a:r>
              <a:rPr lang="tr-TR" dirty="0" smtClean="0"/>
              <a:t>aranmaktadır.</a:t>
            </a:r>
          </a:p>
          <a:p>
            <a:r>
              <a:rPr lang="tr-TR" dirty="0" smtClean="0"/>
              <a:t>Paneller, Çeşitli konularda paneller düzenlemek, örnek olarak, TİKA’nın </a:t>
            </a:r>
            <a:r>
              <a:rPr lang="tr-TR" dirty="0"/>
              <a:t>destekleriyle ve Uluslararası Orta Doğu Barış Araştırmaları Merkezi (IMPR) işbirliğiyle düzenlenen konferansta; Türkiye Afrika ilişkileri siyasi, ekonomik ve kültürel boyutlarıyla </a:t>
            </a:r>
            <a:r>
              <a:rPr lang="tr-TR" dirty="0" smtClean="0"/>
              <a:t>tartışılmıştır.</a:t>
            </a:r>
          </a:p>
          <a:p>
            <a:r>
              <a:rPr lang="tr-TR" dirty="0" smtClean="0"/>
              <a:t>Uluslararası Zirveler düzenlemek.</a:t>
            </a:r>
            <a:endParaRPr lang="tr-TR" dirty="0"/>
          </a:p>
          <a:p>
            <a:endParaRPr lang="tr-TR" dirty="0"/>
          </a:p>
          <a:p>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30</a:t>
            </a:fld>
            <a:endParaRPr lang="tr-TR" dirty="0"/>
          </a:p>
        </p:txBody>
      </p:sp>
    </p:spTree>
    <p:extLst>
      <p:ext uri="{BB962C8B-B14F-4D97-AF65-F5344CB8AC3E}">
        <p14:creationId xmlns:p14="http://schemas.microsoft.com/office/powerpoint/2010/main" val="368572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Medya Tanıtım Çalışmaları</a:t>
            </a:r>
            <a:endParaRPr lang="tr-TR" dirty="0"/>
          </a:p>
        </p:txBody>
      </p:sp>
      <p:sp>
        <p:nvSpPr>
          <p:cNvPr id="3" name="İçerik Yer Tutucusu 2"/>
          <p:cNvSpPr>
            <a:spLocks noGrp="1"/>
          </p:cNvSpPr>
          <p:nvPr>
            <p:ph idx="1"/>
          </p:nvPr>
        </p:nvSpPr>
        <p:spPr/>
        <p:txBody>
          <a:bodyPr/>
          <a:lstStyle/>
          <a:p>
            <a:r>
              <a:rPr lang="tr-TR" dirty="0" smtClean="0"/>
              <a:t>Gazeteci heyetleri programları</a:t>
            </a:r>
          </a:p>
          <a:p>
            <a:r>
              <a:rPr lang="tr-TR" dirty="0" smtClean="0"/>
              <a:t>Uluslararası Basını Bilgilendirme </a:t>
            </a:r>
          </a:p>
          <a:p>
            <a:r>
              <a:rPr lang="tr-TR" dirty="0" smtClean="0"/>
              <a:t>Kültür ve Tanıtım Faaliyetleri</a:t>
            </a:r>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31</a:t>
            </a:fld>
            <a:endParaRPr lang="tr-TR" dirty="0"/>
          </a:p>
        </p:txBody>
      </p:sp>
    </p:spTree>
    <p:extLst>
      <p:ext uri="{BB962C8B-B14F-4D97-AF65-F5344CB8AC3E}">
        <p14:creationId xmlns:p14="http://schemas.microsoft.com/office/powerpoint/2010/main" val="322296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TİKA</a:t>
            </a:r>
            <a:endParaRPr lang="tr-TR" dirty="0"/>
          </a:p>
        </p:txBody>
      </p:sp>
      <p:sp>
        <p:nvSpPr>
          <p:cNvPr id="3" name="Content Placeholder 2"/>
          <p:cNvSpPr>
            <a:spLocks noGrp="1"/>
          </p:cNvSpPr>
          <p:nvPr>
            <p:ph idx="1"/>
          </p:nvPr>
        </p:nvSpPr>
        <p:spPr/>
        <p:txBody>
          <a:bodyPr>
            <a:normAutofit fontScale="77500" lnSpcReduction="20000"/>
          </a:bodyPr>
          <a:lstStyle/>
          <a:p>
            <a:r>
              <a:rPr lang="tr-TR" dirty="0"/>
              <a:t>TİKA, Sovyetler Birliği'nin dağılmasının ardından Türk Cumhuriyetleri’nin yeniden yapılanma, uyum ve kalkınma ihtiyaçlarına cevap vermek amacıyla Bakanlar Kurulu'nun 24 Ocak 1992 tarihli Kararıyla, 21124 sayı ve 27 Ocak 1992 tarihli Resmi </a:t>
            </a:r>
            <a:r>
              <a:rPr lang="tr-TR" dirty="0" err="1"/>
              <a:t>Gazete'de</a:t>
            </a:r>
            <a:r>
              <a:rPr lang="tr-TR" dirty="0"/>
              <a:t> yayımlanarak yürürlüğe giren 480 Sayılı Kanun Hükmünde Kararname ile Dışişleri Bakanlığı'na bağlı bir uluslararası teknik yardım teşkilatı olarak kurulmuştur. </a:t>
            </a:r>
          </a:p>
          <a:p>
            <a:endParaRPr lang="tr-TR" dirty="0"/>
          </a:p>
          <a:p>
            <a:r>
              <a:rPr lang="tr-TR" dirty="0"/>
              <a:t> TİKA, 28 Mayıs 1999 tarihinde, Başbakanlığa bağlanmış olup 4668 sayılı "Türk İşbirliği ve Kalkınma İdaresi Başkanlığı Teşkilat ve Görevleri Hakkında Kanun" 12 Mayıs 2001 tarih ve 24400 Sayılı Resmi </a:t>
            </a:r>
            <a:r>
              <a:rPr lang="tr-TR" dirty="0" err="1"/>
              <a:t>Gazete'de</a:t>
            </a:r>
            <a:r>
              <a:rPr lang="tr-TR" dirty="0"/>
              <a:t> yayımlanarak yürürlüğe girmiştir.</a:t>
            </a:r>
          </a:p>
          <a:p>
            <a:endParaRPr lang="tr-TR" dirty="0"/>
          </a:p>
        </p:txBody>
      </p:sp>
      <p:sp>
        <p:nvSpPr>
          <p:cNvPr id="4" name="Slide Number Placeholder 3"/>
          <p:cNvSpPr>
            <a:spLocks noGrp="1"/>
          </p:cNvSpPr>
          <p:nvPr>
            <p:ph type="sldNum" sz="quarter" idx="12"/>
          </p:nvPr>
        </p:nvSpPr>
        <p:spPr/>
        <p:txBody>
          <a:bodyPr/>
          <a:lstStyle/>
          <a:p>
            <a:fld id="{C6AF4ABF-BC30-2547-ACD2-FEF27DF18D02}" type="slidenum">
              <a:rPr lang="tr-TR" smtClean="0"/>
              <a:pPr/>
              <a:t>32</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TİKA</a:t>
            </a:r>
            <a:endParaRPr lang="tr-TR" dirty="0"/>
          </a:p>
        </p:txBody>
      </p:sp>
      <p:sp>
        <p:nvSpPr>
          <p:cNvPr id="3" name="Content Placeholder 2"/>
          <p:cNvSpPr>
            <a:spLocks noGrp="1"/>
          </p:cNvSpPr>
          <p:nvPr>
            <p:ph idx="1"/>
          </p:nvPr>
        </p:nvSpPr>
        <p:spPr/>
        <p:txBody>
          <a:bodyPr/>
          <a:lstStyle/>
          <a:p>
            <a:r>
              <a:rPr lang="tr-TR" dirty="0" smtClean="0"/>
              <a:t>Eğitim</a:t>
            </a:r>
          </a:p>
          <a:p>
            <a:r>
              <a:rPr lang="tr-TR" dirty="0" smtClean="0"/>
              <a:t>Sağlık</a:t>
            </a:r>
          </a:p>
          <a:p>
            <a:r>
              <a:rPr lang="tr-TR" dirty="0" smtClean="0"/>
              <a:t>Sosyal Altyapı</a:t>
            </a:r>
          </a:p>
          <a:p>
            <a:r>
              <a:rPr lang="tr-TR" dirty="0" smtClean="0"/>
              <a:t>Su kaynakları</a:t>
            </a:r>
          </a:p>
          <a:p>
            <a:r>
              <a:rPr lang="tr-TR" dirty="0" smtClean="0"/>
              <a:t>Altyapı iyileştirmesi</a:t>
            </a:r>
            <a:endParaRPr lang="tr-TR" dirty="0"/>
          </a:p>
        </p:txBody>
      </p:sp>
      <p:sp>
        <p:nvSpPr>
          <p:cNvPr id="4" name="Slide Number Placeholder 3"/>
          <p:cNvSpPr>
            <a:spLocks noGrp="1"/>
          </p:cNvSpPr>
          <p:nvPr>
            <p:ph type="sldNum" sz="quarter" idx="12"/>
          </p:nvPr>
        </p:nvSpPr>
        <p:spPr/>
        <p:txBody>
          <a:bodyPr/>
          <a:lstStyle/>
          <a:p>
            <a:fld id="{C6AF4ABF-BC30-2547-ACD2-FEF27DF18D02}" type="slidenum">
              <a:rPr lang="tr-TR" smtClean="0"/>
              <a:pPr/>
              <a:t>33</a:t>
            </a:fld>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7744" y="1461407"/>
            <a:ext cx="4108684" cy="2936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TÜRKSOY</a:t>
            </a:r>
            <a:endParaRPr lang="tr-TR" dirty="0"/>
          </a:p>
        </p:txBody>
      </p:sp>
      <p:sp>
        <p:nvSpPr>
          <p:cNvPr id="3" name="İçerik Yer Tutucusu 2"/>
          <p:cNvSpPr>
            <a:spLocks noGrp="1"/>
          </p:cNvSpPr>
          <p:nvPr>
            <p:ph idx="1"/>
          </p:nvPr>
        </p:nvSpPr>
        <p:spPr/>
        <p:txBody>
          <a:bodyPr>
            <a:normAutofit fontScale="85000" lnSpcReduction="20000"/>
          </a:bodyPr>
          <a:lstStyle/>
          <a:p>
            <a:r>
              <a:rPr lang="tr-TR" dirty="0"/>
              <a:t>Türk </a:t>
            </a:r>
            <a:r>
              <a:rPr lang="tr-TR" dirty="0" err="1"/>
              <a:t>dünyası’nın</a:t>
            </a:r>
            <a:r>
              <a:rPr lang="tr-TR" dirty="0"/>
              <a:t> UNESCO'su olan TÜRKSOY, 1993 yılında, Azerbaycan, Kazakistan, Kırgızistan, Özbekistan, Türkmenistan ve Türkiye Cumhuriyeti Kültür Bakanları tarafından imzalanan anlaşmayla kurulmuştur.</a:t>
            </a:r>
          </a:p>
          <a:p>
            <a:r>
              <a:rPr lang="tr-TR" dirty="0"/>
              <a:t>Kuzey Kıbrıs Türk Cumhuriyeti, Rusya Federasyonu'na bağlı Tataristan, Başkurdistan, Altay, Saha, </a:t>
            </a:r>
            <a:r>
              <a:rPr lang="tr-TR" dirty="0" err="1"/>
              <a:t>Tıva</a:t>
            </a:r>
            <a:r>
              <a:rPr lang="tr-TR" dirty="0"/>
              <a:t>, Hakas Cumhuriyeti ve Moldova'ya bağlı Gagavuz Yeri </a:t>
            </a:r>
            <a:r>
              <a:rPr lang="tr-TR" dirty="0" err="1"/>
              <a:t>TÜRKSOY'a</a:t>
            </a:r>
            <a:r>
              <a:rPr lang="tr-TR" dirty="0"/>
              <a:t> gözlemci üye olarak katılmışlardır. TÜRKSOY</a:t>
            </a:r>
            <a:r>
              <a:rPr lang="tr-TR" dirty="0" smtClean="0"/>
              <a:t>; </a:t>
            </a:r>
            <a:r>
              <a:rPr lang="tr-TR" dirty="0"/>
              <a:t>Türk halklarının gönül birlikteliğini ve kardeşliğini güçlendirmek, ortak Türk kültürünü gelecek nesillere aktarmak ve dünyaya tanıtmak için çalışmaktadır.</a:t>
            </a:r>
          </a:p>
        </p:txBody>
      </p:sp>
      <p:sp>
        <p:nvSpPr>
          <p:cNvPr id="4" name="Slayt Numarası Yer Tutucusu 3"/>
          <p:cNvSpPr>
            <a:spLocks noGrp="1"/>
          </p:cNvSpPr>
          <p:nvPr>
            <p:ph type="sldNum" sz="quarter" idx="12"/>
          </p:nvPr>
        </p:nvSpPr>
        <p:spPr/>
        <p:txBody>
          <a:bodyPr/>
          <a:lstStyle/>
          <a:p>
            <a:fld id="{C6AF4ABF-BC30-2547-ACD2-FEF27DF18D02}" type="slidenum">
              <a:rPr lang="tr-TR" smtClean="0"/>
              <a:pPr/>
              <a:t>34</a:t>
            </a:fld>
            <a:endParaRPr lang="tr-TR" dirty="0"/>
          </a:p>
        </p:txBody>
      </p:sp>
    </p:spTree>
    <p:extLst>
      <p:ext uri="{BB962C8B-B14F-4D97-AF65-F5344CB8AC3E}">
        <p14:creationId xmlns:p14="http://schemas.microsoft.com/office/powerpoint/2010/main" val="1127318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Proje himayeleri</a:t>
            </a:r>
            <a:endParaRPr lang="tr-TR" dirty="0"/>
          </a:p>
        </p:txBody>
      </p:sp>
      <p:sp>
        <p:nvSpPr>
          <p:cNvPr id="3" name="İçerik Yer Tutucusu 2"/>
          <p:cNvSpPr>
            <a:spLocks noGrp="1"/>
          </p:cNvSpPr>
          <p:nvPr>
            <p:ph idx="1"/>
          </p:nvPr>
        </p:nvSpPr>
        <p:spPr/>
        <p:txBody>
          <a:bodyPr>
            <a:normAutofit fontScale="77500" lnSpcReduction="20000"/>
          </a:bodyPr>
          <a:lstStyle/>
          <a:p>
            <a:r>
              <a:rPr lang="tr-TR" dirty="0"/>
              <a:t>T.C. Cumhurbaşkanlığı himayesinde, Kültür ve Turizm Bakanlığı desteğinde, Türkiye Odalar ve Borsalar Birliği’nin ana sponsorluğunda gerçekleştirilen “</a:t>
            </a:r>
            <a:r>
              <a:rPr lang="tr-TR" dirty="0" err="1" smtClean="0"/>
              <a:t>Come</a:t>
            </a:r>
            <a:r>
              <a:rPr lang="tr-TR" dirty="0" smtClean="0"/>
              <a:t> </a:t>
            </a:r>
            <a:r>
              <a:rPr lang="tr-TR" dirty="0" err="1" smtClean="0"/>
              <a:t>See</a:t>
            </a:r>
            <a:r>
              <a:rPr lang="tr-TR" dirty="0" smtClean="0"/>
              <a:t> </a:t>
            </a:r>
            <a:r>
              <a:rPr lang="tr-TR" dirty="0" err="1" smtClean="0"/>
              <a:t>Turkey</a:t>
            </a:r>
            <a:r>
              <a:rPr lang="tr-TR" dirty="0" smtClean="0"/>
              <a:t> </a:t>
            </a:r>
            <a:r>
              <a:rPr lang="tr-TR" dirty="0"/>
              <a:t>Projesi” ile fotoğraf paylaşım platformu </a:t>
            </a:r>
            <a:r>
              <a:rPr lang="tr-TR" dirty="0" err="1"/>
              <a:t>Instagram</a:t>
            </a:r>
            <a:r>
              <a:rPr lang="tr-TR" dirty="0"/>
              <a:t> başta olmak üzere diğer sosyal medya mecraları kullanılarak Türkiye’nin uluslararası alanda tanıtılması amaçlanmıştır.</a:t>
            </a:r>
          </a:p>
          <a:p>
            <a:endParaRPr lang="tr-TR" dirty="0"/>
          </a:p>
          <a:p>
            <a:r>
              <a:rPr lang="tr-TR" dirty="0"/>
              <a:t>Proje kapsamında; dünyanın farklı yerlerinden gelen tanımış 20 fotoğraf sanatçısı ile Türkiye’nin tarihî, kültürel ve doğal zenginliklerinin öne çıktığı 20’den fazla il ziyaret edilerek fotoğraflanmış ve sosyal medya hesaplarından paylaşılmıştır.</a:t>
            </a:r>
          </a:p>
          <a:p>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3</a:t>
            </a:fld>
            <a:endParaRPr lang="tr-TR" dirty="0"/>
          </a:p>
        </p:txBody>
      </p:sp>
    </p:spTree>
    <p:extLst>
      <p:ext uri="{BB962C8B-B14F-4D97-AF65-F5344CB8AC3E}">
        <p14:creationId xmlns:p14="http://schemas.microsoft.com/office/powerpoint/2010/main" val="302918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Cumhurbaşkanlığı Türkiye Bisiklet Turu, </a:t>
            </a:r>
            <a:r>
              <a:rPr lang="tr-TR" dirty="0" smtClean="0"/>
              <a:t>Alanya İstanbul arasında yapılmakta ve bu yıl 51. gerçekleşecek. Dünya </a:t>
            </a:r>
            <a:r>
              <a:rPr lang="tr-TR" dirty="0"/>
              <a:t>Bisiklet Birliği takviminde 2. HC (</a:t>
            </a:r>
            <a:r>
              <a:rPr lang="tr-TR" dirty="0" err="1"/>
              <a:t>Hors</a:t>
            </a:r>
            <a:r>
              <a:rPr lang="tr-TR" dirty="0"/>
              <a:t> Class) kategorisinde düzenlenen ve 8 etapta gerçekleştirilen turda sporcular, bin 204 kilometrelik mesafe kat </a:t>
            </a:r>
            <a:r>
              <a:rPr lang="tr-TR" dirty="0" smtClean="0"/>
              <a:t>ediyorlar. </a:t>
            </a:r>
            <a:endParaRPr lang="tr-TR" dirty="0"/>
          </a:p>
        </p:txBody>
      </p:sp>
      <p:sp>
        <p:nvSpPr>
          <p:cNvPr id="4" name="Slayt Numarası Yer Tutucusu 3"/>
          <p:cNvSpPr>
            <a:spLocks noGrp="1"/>
          </p:cNvSpPr>
          <p:nvPr>
            <p:ph type="sldNum" sz="quarter" idx="12"/>
          </p:nvPr>
        </p:nvSpPr>
        <p:spPr/>
        <p:txBody>
          <a:bodyPr/>
          <a:lstStyle/>
          <a:p>
            <a:fld id="{C6AF4ABF-BC30-2547-ACD2-FEF27DF18D02}" type="slidenum">
              <a:rPr lang="tr-TR" smtClean="0"/>
              <a:pPr/>
              <a:t>4</a:t>
            </a:fld>
            <a:endParaRPr lang="tr-TR" dirty="0"/>
          </a:p>
        </p:txBody>
      </p:sp>
    </p:spTree>
    <p:extLst>
      <p:ext uri="{BB962C8B-B14F-4D97-AF65-F5344CB8AC3E}">
        <p14:creationId xmlns:p14="http://schemas.microsoft.com/office/powerpoint/2010/main" val="353387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Dışişleri Bakanlığı</a:t>
            </a:r>
            <a:endParaRPr lang="tr-TR" dirty="0"/>
          </a:p>
        </p:txBody>
      </p:sp>
      <p:sp>
        <p:nvSpPr>
          <p:cNvPr id="3" name="Content Placeholder 2"/>
          <p:cNvSpPr>
            <a:spLocks noGrp="1"/>
          </p:cNvSpPr>
          <p:nvPr>
            <p:ph idx="1"/>
          </p:nvPr>
        </p:nvSpPr>
        <p:spPr/>
        <p:txBody>
          <a:bodyPr>
            <a:normAutofit fontScale="77500" lnSpcReduction="20000"/>
          </a:bodyPr>
          <a:lstStyle/>
          <a:p>
            <a:r>
              <a:rPr lang="en-US" dirty="0"/>
              <a:t>19. </a:t>
            </a:r>
            <a:r>
              <a:rPr lang="en-US" dirty="0" err="1"/>
              <a:t>yüzyıla</a:t>
            </a:r>
            <a:r>
              <a:rPr lang="en-US" dirty="0"/>
              <a:t> </a:t>
            </a:r>
            <a:r>
              <a:rPr lang="en-US" dirty="0" err="1"/>
              <a:t>kadar</a:t>
            </a:r>
            <a:r>
              <a:rPr lang="en-US" dirty="0"/>
              <a:t> </a:t>
            </a:r>
            <a:r>
              <a:rPr lang="en-US" dirty="0" err="1"/>
              <a:t>Osmanlı</a:t>
            </a:r>
            <a:r>
              <a:rPr lang="en-US" dirty="0"/>
              <a:t> </a:t>
            </a:r>
            <a:r>
              <a:rPr lang="en-US" dirty="0" err="1"/>
              <a:t>İmparatorluğu’nun</a:t>
            </a:r>
            <a:r>
              <a:rPr lang="en-US" dirty="0"/>
              <a:t> </a:t>
            </a:r>
            <a:r>
              <a:rPr lang="en-US" dirty="0" err="1"/>
              <a:t>dış</a:t>
            </a:r>
            <a:r>
              <a:rPr lang="en-US" dirty="0"/>
              <a:t> </a:t>
            </a:r>
            <a:r>
              <a:rPr lang="en-US" dirty="0" err="1"/>
              <a:t>işleri</a:t>
            </a:r>
            <a:r>
              <a:rPr lang="en-US" dirty="0"/>
              <a:t> Reis-</a:t>
            </a:r>
            <a:r>
              <a:rPr lang="en-US" dirty="0" err="1"/>
              <a:t>ül</a:t>
            </a:r>
            <a:r>
              <a:rPr lang="en-US" dirty="0"/>
              <a:t> </a:t>
            </a:r>
            <a:r>
              <a:rPr lang="en-US" dirty="0" err="1"/>
              <a:t>Küttap’ın</a:t>
            </a:r>
            <a:r>
              <a:rPr lang="en-US" dirty="0"/>
              <a:t> </a:t>
            </a:r>
            <a:r>
              <a:rPr lang="en-US" dirty="0" err="1"/>
              <a:t>yönetiminde</a:t>
            </a:r>
            <a:r>
              <a:rPr lang="en-US" dirty="0"/>
              <a:t> </a:t>
            </a:r>
            <a:r>
              <a:rPr lang="en-US" dirty="0" err="1"/>
              <a:t>idare</a:t>
            </a:r>
            <a:r>
              <a:rPr lang="en-US" dirty="0"/>
              <a:t> </a:t>
            </a:r>
            <a:r>
              <a:rPr lang="en-US" dirty="0" err="1"/>
              <a:t>edilmekteydi</a:t>
            </a:r>
            <a:r>
              <a:rPr lang="en-US" dirty="0"/>
              <a:t>. </a:t>
            </a:r>
            <a:r>
              <a:rPr lang="en-US" dirty="0" err="1"/>
              <a:t>Ancak</a:t>
            </a:r>
            <a:r>
              <a:rPr lang="en-US" dirty="0"/>
              <a:t> Reis-</a:t>
            </a:r>
            <a:r>
              <a:rPr lang="en-US" dirty="0" err="1"/>
              <a:t>ül</a:t>
            </a:r>
            <a:r>
              <a:rPr lang="en-US" dirty="0"/>
              <a:t> </a:t>
            </a:r>
            <a:r>
              <a:rPr lang="en-US" dirty="0" err="1"/>
              <a:t>Küttap</a:t>
            </a:r>
            <a:r>
              <a:rPr lang="en-US" dirty="0"/>
              <a:t> </a:t>
            </a:r>
            <a:r>
              <a:rPr lang="en-US" dirty="0" err="1"/>
              <a:t>aynı</a:t>
            </a:r>
            <a:r>
              <a:rPr lang="en-US" dirty="0"/>
              <a:t> </a:t>
            </a:r>
            <a:r>
              <a:rPr lang="en-US" dirty="0" err="1"/>
              <a:t>zamanda</a:t>
            </a:r>
            <a:r>
              <a:rPr lang="en-US" dirty="0"/>
              <a:t> </a:t>
            </a:r>
            <a:r>
              <a:rPr lang="en-US" dirty="0" err="1"/>
              <a:t>devlet</a:t>
            </a:r>
            <a:r>
              <a:rPr lang="en-US" dirty="0"/>
              <a:t> </a:t>
            </a:r>
            <a:r>
              <a:rPr lang="en-US" dirty="0" err="1"/>
              <a:t>yazışmalarını</a:t>
            </a:r>
            <a:r>
              <a:rPr lang="en-US" dirty="0"/>
              <a:t> </a:t>
            </a:r>
            <a:r>
              <a:rPr lang="en-US" dirty="0" err="1"/>
              <a:t>yapmak</a:t>
            </a:r>
            <a:r>
              <a:rPr lang="en-US" dirty="0"/>
              <a:t> </a:t>
            </a:r>
            <a:r>
              <a:rPr lang="en-US" dirty="0" err="1"/>
              <a:t>ve</a:t>
            </a:r>
            <a:r>
              <a:rPr lang="en-US" dirty="0"/>
              <a:t> </a:t>
            </a:r>
            <a:r>
              <a:rPr lang="en-US" dirty="0" err="1"/>
              <a:t>Devletin</a:t>
            </a:r>
            <a:r>
              <a:rPr lang="en-US" dirty="0"/>
              <a:t> </a:t>
            </a:r>
            <a:r>
              <a:rPr lang="en-US" dirty="0" err="1"/>
              <a:t>ana</a:t>
            </a:r>
            <a:r>
              <a:rPr lang="en-US" dirty="0"/>
              <a:t> </a:t>
            </a:r>
            <a:r>
              <a:rPr lang="en-US" dirty="0" err="1"/>
              <a:t>kayıtlarını</a:t>
            </a:r>
            <a:r>
              <a:rPr lang="en-US" dirty="0"/>
              <a:t> </a:t>
            </a:r>
            <a:r>
              <a:rPr lang="en-US" dirty="0" err="1"/>
              <a:t>tutmak</a:t>
            </a:r>
            <a:r>
              <a:rPr lang="en-US" dirty="0"/>
              <a:t> </a:t>
            </a:r>
            <a:r>
              <a:rPr lang="en-US" dirty="0" err="1"/>
              <a:t>gibi</a:t>
            </a:r>
            <a:r>
              <a:rPr lang="en-US" dirty="0"/>
              <a:t> </a:t>
            </a:r>
            <a:r>
              <a:rPr lang="en-US" dirty="0" err="1"/>
              <a:t>başka</a:t>
            </a:r>
            <a:r>
              <a:rPr lang="en-US" dirty="0"/>
              <a:t> </a:t>
            </a:r>
            <a:r>
              <a:rPr lang="en-US" dirty="0" err="1"/>
              <a:t>görevler</a:t>
            </a:r>
            <a:r>
              <a:rPr lang="en-US" dirty="0"/>
              <a:t> de </a:t>
            </a:r>
            <a:r>
              <a:rPr lang="en-US" dirty="0" err="1"/>
              <a:t>üstlenmişti</a:t>
            </a:r>
            <a:r>
              <a:rPr lang="en-US" dirty="0"/>
              <a:t>.</a:t>
            </a:r>
            <a:r>
              <a:rPr lang="en-US" dirty="0" smtClean="0"/>
              <a:t> </a:t>
            </a:r>
          </a:p>
          <a:p>
            <a:r>
              <a:rPr lang="en-US" dirty="0" smtClean="0"/>
              <a:t>1793</a:t>
            </a:r>
            <a:r>
              <a:rPr lang="en-US" dirty="0"/>
              <a:t>’te III. </a:t>
            </a:r>
            <a:r>
              <a:rPr lang="en-US" dirty="0" err="1"/>
              <a:t>Selim</a:t>
            </a:r>
            <a:r>
              <a:rPr lang="en-US" dirty="0"/>
              <a:t> </a:t>
            </a:r>
            <a:r>
              <a:rPr lang="en-US" dirty="0" err="1"/>
              <a:t>döneminde</a:t>
            </a:r>
            <a:r>
              <a:rPr lang="en-US" dirty="0"/>
              <a:t> ilk </a:t>
            </a:r>
            <a:r>
              <a:rPr lang="en-US" dirty="0" err="1"/>
              <a:t>sürekli</a:t>
            </a:r>
            <a:r>
              <a:rPr lang="en-US" dirty="0"/>
              <a:t> </a:t>
            </a:r>
            <a:r>
              <a:rPr lang="en-US" dirty="0" err="1"/>
              <a:t>Büyükelçilik</a:t>
            </a:r>
            <a:r>
              <a:rPr lang="en-US" dirty="0"/>
              <a:t> </a:t>
            </a:r>
            <a:r>
              <a:rPr lang="en-US" dirty="0" err="1"/>
              <a:t>Londra’da</a:t>
            </a:r>
            <a:r>
              <a:rPr lang="en-US" dirty="0"/>
              <a:t> </a:t>
            </a:r>
            <a:r>
              <a:rPr lang="en-US" dirty="0" err="1"/>
              <a:t>açılmış</a:t>
            </a:r>
            <a:r>
              <a:rPr lang="en-US" dirty="0"/>
              <a:t> </a:t>
            </a:r>
            <a:r>
              <a:rPr lang="en-US" dirty="0" err="1"/>
              <a:t>ve</a:t>
            </a:r>
            <a:r>
              <a:rPr lang="en-US" dirty="0"/>
              <a:t> Yusuf </a:t>
            </a:r>
            <a:r>
              <a:rPr lang="en-US" dirty="0" err="1"/>
              <a:t>Agah</a:t>
            </a:r>
            <a:r>
              <a:rPr lang="en-US" dirty="0"/>
              <a:t> </a:t>
            </a:r>
            <a:r>
              <a:rPr lang="en-US" dirty="0" err="1"/>
              <a:t>Efendi</a:t>
            </a:r>
            <a:r>
              <a:rPr lang="en-US" dirty="0"/>
              <a:t> ilk </a:t>
            </a:r>
            <a:r>
              <a:rPr lang="en-US" dirty="0" err="1"/>
              <a:t>sürekli</a:t>
            </a:r>
            <a:r>
              <a:rPr lang="en-US" dirty="0"/>
              <a:t> </a:t>
            </a:r>
            <a:r>
              <a:rPr lang="en-US" dirty="0" err="1"/>
              <a:t>Osmanlı</a:t>
            </a:r>
            <a:r>
              <a:rPr lang="en-US" dirty="0"/>
              <a:t> </a:t>
            </a:r>
            <a:r>
              <a:rPr lang="en-US" dirty="0" err="1"/>
              <a:t>Büyükelçisi</a:t>
            </a:r>
            <a:r>
              <a:rPr lang="en-US" dirty="0"/>
              <a:t> </a:t>
            </a:r>
            <a:r>
              <a:rPr lang="en-US" dirty="0" err="1"/>
              <a:t>olarak</a:t>
            </a:r>
            <a:r>
              <a:rPr lang="en-US" dirty="0"/>
              <a:t> </a:t>
            </a:r>
            <a:r>
              <a:rPr lang="en-US" dirty="0" err="1"/>
              <a:t>atanmıştır</a:t>
            </a:r>
            <a:r>
              <a:rPr lang="en-US" dirty="0"/>
              <a:t>. </a:t>
            </a:r>
            <a:r>
              <a:rPr lang="en-US" dirty="0" err="1"/>
              <a:t>Böylece</a:t>
            </a:r>
            <a:r>
              <a:rPr lang="en-US" dirty="0"/>
              <a:t> </a:t>
            </a:r>
            <a:r>
              <a:rPr lang="en-US" dirty="0" err="1"/>
              <a:t>Osmanlı</a:t>
            </a:r>
            <a:r>
              <a:rPr lang="en-US" dirty="0"/>
              <a:t> </a:t>
            </a:r>
            <a:r>
              <a:rPr lang="en-US" dirty="0" err="1"/>
              <a:t>Devleti</a:t>
            </a:r>
            <a:r>
              <a:rPr lang="en-US" dirty="0"/>
              <a:t> de </a:t>
            </a:r>
            <a:r>
              <a:rPr lang="en-US" dirty="0" err="1"/>
              <a:t>sürekli</a:t>
            </a:r>
            <a:r>
              <a:rPr lang="en-US" dirty="0"/>
              <a:t> </a:t>
            </a:r>
            <a:r>
              <a:rPr lang="en-US" dirty="0" err="1"/>
              <a:t>temsil</a:t>
            </a:r>
            <a:r>
              <a:rPr lang="en-US" dirty="0"/>
              <a:t> </a:t>
            </a:r>
            <a:r>
              <a:rPr lang="en-US" dirty="0" err="1"/>
              <a:t>ve</a:t>
            </a:r>
            <a:r>
              <a:rPr lang="en-US" dirty="0"/>
              <a:t> </a:t>
            </a:r>
            <a:r>
              <a:rPr lang="en-US" dirty="0" err="1"/>
              <a:t>karşılıklılık</a:t>
            </a:r>
            <a:r>
              <a:rPr lang="en-US" dirty="0"/>
              <a:t> </a:t>
            </a:r>
            <a:r>
              <a:rPr lang="en-US" dirty="0" err="1"/>
              <a:t>esaslarına</a:t>
            </a:r>
            <a:r>
              <a:rPr lang="en-US" dirty="0"/>
              <a:t> </a:t>
            </a:r>
            <a:r>
              <a:rPr lang="en-US" dirty="0" err="1"/>
              <a:t>dayalı</a:t>
            </a:r>
            <a:r>
              <a:rPr lang="en-US" dirty="0"/>
              <a:t> </a:t>
            </a:r>
            <a:r>
              <a:rPr lang="en-US" dirty="0" err="1"/>
              <a:t>diplomasiyi</a:t>
            </a:r>
            <a:r>
              <a:rPr lang="en-US" dirty="0"/>
              <a:t> </a:t>
            </a:r>
            <a:r>
              <a:rPr lang="en-US" dirty="0" err="1"/>
              <a:t>uygulamaya</a:t>
            </a:r>
            <a:r>
              <a:rPr lang="en-US" dirty="0"/>
              <a:t> </a:t>
            </a:r>
            <a:r>
              <a:rPr lang="en-US" dirty="0" err="1"/>
              <a:t>başlamıştır</a:t>
            </a:r>
            <a:r>
              <a:rPr lang="en-US" dirty="0"/>
              <a:t>. </a:t>
            </a:r>
            <a:r>
              <a:rPr lang="en-US" dirty="0" err="1"/>
              <a:t>Avrupa</a:t>
            </a:r>
            <a:r>
              <a:rPr lang="en-US" dirty="0"/>
              <a:t> </a:t>
            </a:r>
            <a:r>
              <a:rPr lang="en-US" dirty="0" err="1"/>
              <a:t>ülkelerinde</a:t>
            </a:r>
            <a:r>
              <a:rPr lang="en-US" dirty="0"/>
              <a:t> </a:t>
            </a:r>
            <a:r>
              <a:rPr lang="en-US" dirty="0" err="1"/>
              <a:t>görev</a:t>
            </a:r>
            <a:r>
              <a:rPr lang="en-US" dirty="0"/>
              <a:t> </a:t>
            </a:r>
            <a:r>
              <a:rPr lang="en-US" dirty="0" err="1"/>
              <a:t>yapan</a:t>
            </a:r>
            <a:r>
              <a:rPr lang="en-US" dirty="0"/>
              <a:t> </a:t>
            </a:r>
            <a:r>
              <a:rPr lang="en-US" dirty="0" err="1"/>
              <a:t>Osmanlı</a:t>
            </a:r>
            <a:r>
              <a:rPr lang="en-US" dirty="0"/>
              <a:t> </a:t>
            </a:r>
            <a:r>
              <a:rPr lang="en-US" dirty="0" err="1"/>
              <a:t>Büyükelçileri</a:t>
            </a:r>
            <a:r>
              <a:rPr lang="en-US" dirty="0"/>
              <a:t>, </a:t>
            </a:r>
            <a:r>
              <a:rPr lang="en-US" dirty="0" err="1"/>
              <a:t>ikili</a:t>
            </a:r>
            <a:r>
              <a:rPr lang="en-US" dirty="0"/>
              <a:t> </a:t>
            </a:r>
            <a:r>
              <a:rPr lang="en-US" dirty="0" err="1"/>
              <a:t>ilişkilerin</a:t>
            </a:r>
            <a:r>
              <a:rPr lang="en-US" dirty="0"/>
              <a:t> </a:t>
            </a:r>
            <a:r>
              <a:rPr lang="en-US" dirty="0" err="1"/>
              <a:t>yürütülmesine</a:t>
            </a:r>
            <a:r>
              <a:rPr lang="en-US" dirty="0"/>
              <a:t> </a:t>
            </a:r>
            <a:r>
              <a:rPr lang="en-US" dirty="0" err="1"/>
              <a:t>ek</a:t>
            </a:r>
            <a:r>
              <a:rPr lang="en-US" dirty="0"/>
              <a:t> </a:t>
            </a:r>
            <a:r>
              <a:rPr lang="en-US" dirty="0" err="1"/>
              <a:t>olarak</a:t>
            </a:r>
            <a:r>
              <a:rPr lang="en-US" dirty="0"/>
              <a:t> </a:t>
            </a:r>
            <a:r>
              <a:rPr lang="en-US" dirty="0" err="1"/>
              <a:t>atandıkları</a:t>
            </a:r>
            <a:r>
              <a:rPr lang="en-US" dirty="0"/>
              <a:t> </a:t>
            </a:r>
            <a:r>
              <a:rPr lang="en-US" dirty="0" err="1"/>
              <a:t>ülkelerle</a:t>
            </a:r>
            <a:r>
              <a:rPr lang="en-US" dirty="0"/>
              <a:t> </a:t>
            </a:r>
            <a:r>
              <a:rPr lang="en-US" dirty="0" err="1"/>
              <a:t>ilgili</a:t>
            </a:r>
            <a:r>
              <a:rPr lang="en-US" dirty="0"/>
              <a:t> </a:t>
            </a:r>
            <a:r>
              <a:rPr lang="en-US" dirty="0" err="1"/>
              <a:t>bilgiler</a:t>
            </a:r>
            <a:r>
              <a:rPr lang="en-US" dirty="0"/>
              <a:t> </a:t>
            </a:r>
            <a:r>
              <a:rPr lang="en-US" dirty="0" err="1"/>
              <a:t>aktarmak</a:t>
            </a:r>
            <a:r>
              <a:rPr lang="en-US" dirty="0"/>
              <a:t> </a:t>
            </a:r>
            <a:r>
              <a:rPr lang="en-US" dirty="0" err="1"/>
              <a:t>suretiyle</a:t>
            </a:r>
            <a:r>
              <a:rPr lang="en-US" dirty="0"/>
              <a:t> </a:t>
            </a:r>
            <a:r>
              <a:rPr lang="en-US" dirty="0" err="1"/>
              <a:t>İmparatorluğun</a:t>
            </a:r>
            <a:r>
              <a:rPr lang="en-US" dirty="0"/>
              <a:t> </a:t>
            </a:r>
            <a:r>
              <a:rPr lang="en-US" dirty="0" err="1"/>
              <a:t>Batılılaşma</a:t>
            </a:r>
            <a:r>
              <a:rPr lang="en-US" dirty="0"/>
              <a:t> </a:t>
            </a:r>
            <a:r>
              <a:rPr lang="en-US" dirty="0" err="1"/>
              <a:t>ve</a:t>
            </a:r>
            <a:r>
              <a:rPr lang="en-US" dirty="0"/>
              <a:t> reform </a:t>
            </a:r>
            <a:r>
              <a:rPr lang="en-US" dirty="0" err="1"/>
              <a:t>sürecini</a:t>
            </a:r>
            <a:r>
              <a:rPr lang="en-US" dirty="0"/>
              <a:t> </a:t>
            </a:r>
            <a:r>
              <a:rPr lang="en-US" dirty="0" err="1"/>
              <a:t>hızlandırıcı</a:t>
            </a:r>
            <a:r>
              <a:rPr lang="en-US" dirty="0"/>
              <a:t> </a:t>
            </a:r>
            <a:r>
              <a:rPr lang="en-US" dirty="0" err="1"/>
              <a:t>rol</a:t>
            </a:r>
            <a:r>
              <a:rPr lang="en-US" dirty="0"/>
              <a:t> </a:t>
            </a:r>
            <a:r>
              <a:rPr lang="en-US" dirty="0" err="1"/>
              <a:t>oynamış</a:t>
            </a:r>
            <a:r>
              <a:rPr lang="en-US" dirty="0"/>
              <a:t>, </a:t>
            </a:r>
            <a:r>
              <a:rPr lang="en-US" dirty="0" err="1"/>
              <a:t>devlette</a:t>
            </a:r>
            <a:r>
              <a:rPr lang="en-US" dirty="0"/>
              <a:t> </a:t>
            </a:r>
            <a:r>
              <a:rPr lang="en-US" dirty="0" err="1"/>
              <a:t>modernleşmenin</a:t>
            </a:r>
            <a:r>
              <a:rPr lang="en-US" dirty="0"/>
              <a:t> </a:t>
            </a:r>
            <a:r>
              <a:rPr lang="en-US" dirty="0" err="1"/>
              <a:t>öncüleri</a:t>
            </a:r>
            <a:r>
              <a:rPr lang="en-US" dirty="0"/>
              <a:t> </a:t>
            </a:r>
            <a:r>
              <a:rPr lang="en-US" dirty="0" err="1"/>
              <a:t>olmuşlardır</a:t>
            </a:r>
            <a:r>
              <a:rPr lang="en-US" dirty="0"/>
              <a:t>.</a:t>
            </a:r>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5</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en-US" dirty="0"/>
              <a:t>Reis-</a:t>
            </a:r>
            <a:r>
              <a:rPr lang="en-US" dirty="0" err="1"/>
              <a:t>ül</a:t>
            </a:r>
            <a:r>
              <a:rPr lang="en-US" dirty="0"/>
              <a:t> </a:t>
            </a:r>
            <a:r>
              <a:rPr lang="en-US" dirty="0" err="1"/>
              <a:t>Küttaplık</a:t>
            </a:r>
            <a:r>
              <a:rPr lang="en-US" dirty="0"/>
              <a:t> </a:t>
            </a:r>
            <a:r>
              <a:rPr lang="en-US" dirty="0" err="1"/>
              <a:t>sisteminin</a:t>
            </a:r>
            <a:r>
              <a:rPr lang="en-US" dirty="0"/>
              <a:t> </a:t>
            </a:r>
            <a:r>
              <a:rPr lang="en-US" dirty="0" err="1"/>
              <a:t>günün</a:t>
            </a:r>
            <a:r>
              <a:rPr lang="en-US" dirty="0"/>
              <a:t> </a:t>
            </a:r>
            <a:r>
              <a:rPr lang="en-US" dirty="0" err="1"/>
              <a:t>diplomatik</a:t>
            </a:r>
            <a:r>
              <a:rPr lang="en-US" dirty="0"/>
              <a:t> </a:t>
            </a:r>
            <a:r>
              <a:rPr lang="en-US" dirty="0" err="1"/>
              <a:t>ihtiyaçlarına</a:t>
            </a:r>
            <a:r>
              <a:rPr lang="en-US" dirty="0"/>
              <a:t> </a:t>
            </a:r>
            <a:r>
              <a:rPr lang="en-US" dirty="0" err="1"/>
              <a:t>ve</a:t>
            </a:r>
            <a:r>
              <a:rPr lang="en-US" dirty="0"/>
              <a:t> </a:t>
            </a:r>
            <a:r>
              <a:rPr lang="en-US" dirty="0" err="1"/>
              <a:t>koşullarına</a:t>
            </a:r>
            <a:r>
              <a:rPr lang="en-US" dirty="0"/>
              <a:t> </a:t>
            </a:r>
            <a:r>
              <a:rPr lang="en-US" dirty="0" err="1"/>
              <a:t>uygun</a:t>
            </a:r>
            <a:r>
              <a:rPr lang="en-US" dirty="0"/>
              <a:t> </a:t>
            </a:r>
            <a:r>
              <a:rPr lang="en-US" dirty="0" err="1"/>
              <a:t>olarak</a:t>
            </a:r>
            <a:r>
              <a:rPr lang="en-US" dirty="0"/>
              <a:t> </a:t>
            </a:r>
            <a:r>
              <a:rPr lang="en-US" dirty="0" err="1"/>
              <a:t>yapılandırılması</a:t>
            </a:r>
            <a:r>
              <a:rPr lang="en-US" dirty="0"/>
              <a:t> </a:t>
            </a:r>
            <a:r>
              <a:rPr lang="en-US" dirty="0" err="1"/>
              <a:t>çerçevesinde</a:t>
            </a:r>
            <a:r>
              <a:rPr lang="en-US" dirty="0"/>
              <a:t> II. </a:t>
            </a:r>
            <a:r>
              <a:rPr lang="en-US" dirty="0" err="1"/>
              <a:t>Mahmut</a:t>
            </a:r>
            <a:r>
              <a:rPr lang="en-US" dirty="0"/>
              <a:t> </a:t>
            </a:r>
            <a:r>
              <a:rPr lang="en-US" dirty="0" err="1"/>
              <a:t>döneminde</a:t>
            </a:r>
            <a:r>
              <a:rPr lang="en-US" dirty="0"/>
              <a:t> </a:t>
            </a:r>
            <a:r>
              <a:rPr lang="en-US" dirty="0" err="1"/>
              <a:t>önce</a:t>
            </a:r>
            <a:r>
              <a:rPr lang="en-US" dirty="0"/>
              <a:t> </a:t>
            </a:r>
            <a:r>
              <a:rPr lang="en-US" dirty="0" err="1"/>
              <a:t>Tercüme</a:t>
            </a:r>
            <a:r>
              <a:rPr lang="en-US" dirty="0"/>
              <a:t> </a:t>
            </a:r>
            <a:r>
              <a:rPr lang="en-US" dirty="0" err="1"/>
              <a:t>Odası</a:t>
            </a:r>
            <a:r>
              <a:rPr lang="en-US" dirty="0"/>
              <a:t> </a:t>
            </a:r>
            <a:r>
              <a:rPr lang="en-US" dirty="0" err="1"/>
              <a:t>kurulmuştur</a:t>
            </a:r>
            <a:r>
              <a:rPr lang="en-US" dirty="0"/>
              <a:t>.</a:t>
            </a:r>
            <a:r>
              <a:rPr lang="en-US" dirty="0" smtClean="0"/>
              <a:t> </a:t>
            </a:r>
          </a:p>
          <a:p>
            <a:r>
              <a:rPr lang="en-US" dirty="0" smtClean="0"/>
              <a:t>1836 </a:t>
            </a:r>
            <a:r>
              <a:rPr lang="en-US" dirty="0" err="1"/>
              <a:t>yılında</a:t>
            </a:r>
            <a:r>
              <a:rPr lang="en-US" dirty="0"/>
              <a:t> </a:t>
            </a:r>
            <a:r>
              <a:rPr lang="en-US" dirty="0" err="1"/>
              <a:t>ise</a:t>
            </a:r>
            <a:r>
              <a:rPr lang="en-US" dirty="0"/>
              <a:t> </a:t>
            </a:r>
            <a:r>
              <a:rPr lang="en-US" dirty="0" err="1"/>
              <a:t>Padişah</a:t>
            </a:r>
            <a:r>
              <a:rPr lang="en-US" dirty="0"/>
              <a:t>, </a:t>
            </a:r>
            <a:r>
              <a:rPr lang="en-US" dirty="0" err="1"/>
              <a:t>harici</a:t>
            </a:r>
            <a:r>
              <a:rPr lang="en-US" dirty="0"/>
              <a:t> </a:t>
            </a:r>
            <a:r>
              <a:rPr lang="en-US" dirty="0" err="1"/>
              <a:t>işlerin</a:t>
            </a:r>
            <a:r>
              <a:rPr lang="en-US" dirty="0"/>
              <a:t> </a:t>
            </a:r>
            <a:r>
              <a:rPr lang="en-US" dirty="0" err="1"/>
              <a:t>çok</a:t>
            </a:r>
            <a:r>
              <a:rPr lang="en-US" dirty="0"/>
              <a:t> </a:t>
            </a:r>
            <a:r>
              <a:rPr lang="en-US" dirty="0" err="1"/>
              <a:t>artmış</a:t>
            </a:r>
            <a:r>
              <a:rPr lang="en-US" dirty="0"/>
              <a:t> </a:t>
            </a:r>
            <a:r>
              <a:rPr lang="en-US" dirty="0" err="1"/>
              <a:t>ve</a:t>
            </a:r>
            <a:r>
              <a:rPr lang="en-US" dirty="0"/>
              <a:t> </a:t>
            </a:r>
            <a:r>
              <a:rPr lang="en-US" dirty="0" err="1"/>
              <a:t>önem</a:t>
            </a:r>
            <a:r>
              <a:rPr lang="en-US" dirty="0"/>
              <a:t> </a:t>
            </a:r>
            <a:r>
              <a:rPr lang="en-US" dirty="0" err="1"/>
              <a:t>kazanmış</a:t>
            </a:r>
            <a:r>
              <a:rPr lang="en-US" dirty="0"/>
              <a:t> </a:t>
            </a:r>
            <a:r>
              <a:rPr lang="en-US" dirty="0" err="1"/>
              <a:t>olması</a:t>
            </a:r>
            <a:r>
              <a:rPr lang="en-US" dirty="0"/>
              <a:t> </a:t>
            </a:r>
            <a:r>
              <a:rPr lang="en-US" dirty="0" err="1"/>
              <a:t>sebebiyle</a:t>
            </a:r>
            <a:r>
              <a:rPr lang="en-US" dirty="0"/>
              <a:t>, Reis-</a:t>
            </a:r>
            <a:r>
              <a:rPr lang="en-US" dirty="0" err="1"/>
              <a:t>ül</a:t>
            </a:r>
            <a:r>
              <a:rPr lang="en-US" dirty="0"/>
              <a:t> </a:t>
            </a:r>
            <a:r>
              <a:rPr lang="en-US" dirty="0" err="1"/>
              <a:t>Küttaplık</a:t>
            </a:r>
            <a:r>
              <a:rPr lang="en-US" dirty="0"/>
              <a:t> </a:t>
            </a:r>
            <a:r>
              <a:rPr lang="en-US" dirty="0" err="1"/>
              <a:t>makamını</a:t>
            </a:r>
            <a:r>
              <a:rPr lang="en-US" dirty="0"/>
              <a:t> </a:t>
            </a:r>
            <a:r>
              <a:rPr lang="en-US" dirty="0" err="1"/>
              <a:t>nezaret</a:t>
            </a:r>
            <a:r>
              <a:rPr lang="en-US" dirty="0"/>
              <a:t> </a:t>
            </a:r>
            <a:r>
              <a:rPr lang="en-US" dirty="0" err="1"/>
              <a:t>seviyesine</a:t>
            </a:r>
            <a:r>
              <a:rPr lang="en-US" dirty="0"/>
              <a:t> </a:t>
            </a:r>
            <a:r>
              <a:rPr lang="en-US" dirty="0" err="1"/>
              <a:t>yükseltmiştir</a:t>
            </a:r>
            <a:r>
              <a:rPr lang="en-US" dirty="0"/>
              <a:t>. Son Reis-</a:t>
            </a:r>
            <a:r>
              <a:rPr lang="en-US" dirty="0" err="1"/>
              <a:t>ül</a:t>
            </a:r>
            <a:r>
              <a:rPr lang="en-US" dirty="0"/>
              <a:t> </a:t>
            </a:r>
            <a:r>
              <a:rPr lang="en-US" dirty="0" err="1"/>
              <a:t>Küttap</a:t>
            </a:r>
            <a:r>
              <a:rPr lang="en-US" dirty="0"/>
              <a:t> </a:t>
            </a:r>
            <a:r>
              <a:rPr lang="en-US" dirty="0" err="1"/>
              <a:t>Yozgatlı</a:t>
            </a:r>
            <a:r>
              <a:rPr lang="en-US" dirty="0"/>
              <a:t> </a:t>
            </a:r>
            <a:r>
              <a:rPr lang="en-US" dirty="0" err="1"/>
              <a:t>Akif</a:t>
            </a:r>
            <a:r>
              <a:rPr lang="en-US" dirty="0"/>
              <a:t> </a:t>
            </a:r>
            <a:r>
              <a:rPr lang="en-US" dirty="0" err="1"/>
              <a:t>Efendi</a:t>
            </a:r>
            <a:r>
              <a:rPr lang="en-US" dirty="0"/>
              <a:t>, </a:t>
            </a:r>
            <a:r>
              <a:rPr lang="en-US" dirty="0" err="1"/>
              <a:t>müşirlik</a:t>
            </a:r>
            <a:r>
              <a:rPr lang="en-US" dirty="0"/>
              <a:t> </a:t>
            </a:r>
            <a:r>
              <a:rPr lang="en-US" dirty="0" err="1"/>
              <a:t>rütbesiyle</a:t>
            </a:r>
            <a:r>
              <a:rPr lang="en-US" dirty="0"/>
              <a:t> ilk </a:t>
            </a:r>
            <a:r>
              <a:rPr lang="en-US" dirty="0" err="1"/>
              <a:t>Umur-ı</a:t>
            </a:r>
            <a:r>
              <a:rPr lang="en-US" dirty="0"/>
              <a:t> </a:t>
            </a:r>
            <a:r>
              <a:rPr lang="en-US" dirty="0" err="1"/>
              <a:t>Hariciye</a:t>
            </a:r>
            <a:r>
              <a:rPr lang="en-US" dirty="0"/>
              <a:t> </a:t>
            </a:r>
            <a:r>
              <a:rPr lang="en-US" dirty="0" err="1"/>
              <a:t>Nazırı</a:t>
            </a:r>
            <a:r>
              <a:rPr lang="en-US" dirty="0"/>
              <a:t> </a:t>
            </a:r>
            <a:r>
              <a:rPr lang="en-US" dirty="0" err="1"/>
              <a:t>yapılmıştır</a:t>
            </a:r>
            <a:r>
              <a:rPr lang="en-US" dirty="0"/>
              <a:t>.</a:t>
            </a:r>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6</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fontScale="85000" lnSpcReduction="10000"/>
          </a:bodyPr>
          <a:lstStyle/>
          <a:p>
            <a:r>
              <a:rPr lang="en-US" dirty="0"/>
              <a:t>23 Nisan 1920’de </a:t>
            </a:r>
            <a:r>
              <a:rPr lang="en-US" dirty="0" err="1"/>
              <a:t>Türkiye</a:t>
            </a:r>
            <a:r>
              <a:rPr lang="en-US" dirty="0"/>
              <a:t> </a:t>
            </a:r>
            <a:r>
              <a:rPr lang="en-US" dirty="0" err="1"/>
              <a:t>Büyük</a:t>
            </a:r>
            <a:r>
              <a:rPr lang="en-US" dirty="0"/>
              <a:t> Millet </a:t>
            </a:r>
            <a:r>
              <a:rPr lang="en-US" dirty="0" err="1"/>
              <a:t>Meclisi’nin</a:t>
            </a:r>
            <a:r>
              <a:rPr lang="en-US" dirty="0"/>
              <a:t> </a:t>
            </a:r>
            <a:r>
              <a:rPr lang="en-US" dirty="0" err="1"/>
              <a:t>açılışının</a:t>
            </a:r>
            <a:r>
              <a:rPr lang="en-US" dirty="0"/>
              <a:t> </a:t>
            </a:r>
            <a:r>
              <a:rPr lang="en-US" dirty="0" err="1"/>
              <a:t>hemen</a:t>
            </a:r>
            <a:r>
              <a:rPr lang="en-US" dirty="0"/>
              <a:t> </a:t>
            </a:r>
            <a:r>
              <a:rPr lang="en-US" dirty="0" err="1"/>
              <a:t>ardından</a:t>
            </a:r>
            <a:r>
              <a:rPr lang="en-US" dirty="0"/>
              <a:t> </a:t>
            </a:r>
            <a:r>
              <a:rPr lang="en-US" dirty="0" err="1"/>
              <a:t>oluşturulan</a:t>
            </a:r>
            <a:r>
              <a:rPr lang="en-US" dirty="0"/>
              <a:t> ilk </a:t>
            </a:r>
            <a:r>
              <a:rPr lang="en-US" dirty="0" err="1"/>
              <a:t>Milli</a:t>
            </a:r>
            <a:r>
              <a:rPr lang="en-US" dirty="0"/>
              <a:t> </a:t>
            </a:r>
            <a:r>
              <a:rPr lang="en-US" dirty="0" err="1"/>
              <a:t>Hükümetle</a:t>
            </a:r>
            <a:r>
              <a:rPr lang="en-US" dirty="0"/>
              <a:t> </a:t>
            </a:r>
            <a:r>
              <a:rPr lang="en-US" dirty="0" err="1"/>
              <a:t>birlikte</a:t>
            </a:r>
            <a:r>
              <a:rPr lang="en-US" dirty="0"/>
              <a:t> “</a:t>
            </a:r>
            <a:r>
              <a:rPr lang="en-US" dirty="0" err="1"/>
              <a:t>Hariciye</a:t>
            </a:r>
            <a:r>
              <a:rPr lang="en-US" dirty="0"/>
              <a:t> </a:t>
            </a:r>
            <a:r>
              <a:rPr lang="en-US" dirty="0" err="1"/>
              <a:t>Vekaleti</a:t>
            </a:r>
            <a:r>
              <a:rPr lang="en-US" dirty="0"/>
              <a:t>” de 2 </a:t>
            </a:r>
            <a:r>
              <a:rPr lang="en-US" dirty="0" err="1"/>
              <a:t>Mayıs</a:t>
            </a:r>
            <a:r>
              <a:rPr lang="en-US" dirty="0"/>
              <a:t> 1920 </a:t>
            </a:r>
            <a:r>
              <a:rPr lang="en-US" dirty="0" err="1"/>
              <a:t>tarihinde</a:t>
            </a:r>
            <a:r>
              <a:rPr lang="en-US" dirty="0"/>
              <a:t> </a:t>
            </a:r>
            <a:r>
              <a:rPr lang="en-US" dirty="0" err="1"/>
              <a:t>resmen</a:t>
            </a:r>
            <a:r>
              <a:rPr lang="en-US" dirty="0"/>
              <a:t> </a:t>
            </a:r>
            <a:r>
              <a:rPr lang="en-US" dirty="0" err="1"/>
              <a:t>kurulmuş</a:t>
            </a:r>
            <a:r>
              <a:rPr lang="en-US" dirty="0"/>
              <a:t> </a:t>
            </a:r>
            <a:r>
              <a:rPr lang="en-US" dirty="0" err="1"/>
              <a:t>ve</a:t>
            </a:r>
            <a:r>
              <a:rPr lang="en-US" dirty="0"/>
              <a:t> </a:t>
            </a:r>
            <a:r>
              <a:rPr lang="en-US" dirty="0" err="1"/>
              <a:t>başına</a:t>
            </a:r>
            <a:r>
              <a:rPr lang="en-US" dirty="0"/>
              <a:t> </a:t>
            </a:r>
            <a:r>
              <a:rPr lang="en-US" dirty="0" err="1"/>
              <a:t>Bekir</a:t>
            </a:r>
            <a:r>
              <a:rPr lang="en-US" dirty="0"/>
              <a:t> Sami </a:t>
            </a:r>
            <a:r>
              <a:rPr lang="en-US" dirty="0" err="1"/>
              <a:t>Bey</a:t>
            </a:r>
            <a:r>
              <a:rPr lang="en-US" dirty="0"/>
              <a:t> </a:t>
            </a:r>
            <a:r>
              <a:rPr lang="en-US" dirty="0" err="1"/>
              <a:t>getirilmiştir</a:t>
            </a:r>
            <a:r>
              <a:rPr lang="en-US" dirty="0"/>
              <a:t>.</a:t>
            </a:r>
            <a:r>
              <a:rPr lang="en-US" dirty="0" smtClean="0"/>
              <a:t> </a:t>
            </a:r>
          </a:p>
          <a:p>
            <a:r>
              <a:rPr lang="en-US" dirty="0" err="1" smtClean="0"/>
              <a:t>Cumhuriyetin</a:t>
            </a:r>
            <a:r>
              <a:rPr lang="en-US" dirty="0" smtClean="0"/>
              <a:t> </a:t>
            </a:r>
            <a:r>
              <a:rPr lang="en-US" dirty="0" err="1"/>
              <a:t>kurulmasının</a:t>
            </a:r>
            <a:r>
              <a:rPr lang="en-US" dirty="0"/>
              <a:t> </a:t>
            </a:r>
            <a:r>
              <a:rPr lang="en-US" dirty="0" err="1"/>
              <a:t>ardından</a:t>
            </a:r>
            <a:r>
              <a:rPr lang="en-US" dirty="0"/>
              <a:t> </a:t>
            </a:r>
            <a:r>
              <a:rPr lang="en-US" dirty="0" err="1"/>
              <a:t>Hariciye</a:t>
            </a:r>
            <a:r>
              <a:rPr lang="en-US" dirty="0"/>
              <a:t> </a:t>
            </a:r>
            <a:r>
              <a:rPr lang="en-US" dirty="0" err="1"/>
              <a:t>Vekaleti</a:t>
            </a:r>
            <a:r>
              <a:rPr lang="en-US" dirty="0"/>
              <a:t>, hem </a:t>
            </a:r>
            <a:r>
              <a:rPr lang="en-US" dirty="0" err="1"/>
              <a:t>iç</a:t>
            </a:r>
            <a:r>
              <a:rPr lang="en-US" dirty="0"/>
              <a:t> hem de </a:t>
            </a:r>
            <a:r>
              <a:rPr lang="en-US" dirty="0" err="1"/>
              <a:t>dış</a:t>
            </a:r>
            <a:r>
              <a:rPr lang="en-US" dirty="0"/>
              <a:t> </a:t>
            </a:r>
            <a:r>
              <a:rPr lang="en-US" dirty="0" err="1"/>
              <a:t>teşkilatını</a:t>
            </a:r>
            <a:r>
              <a:rPr lang="en-US" dirty="0"/>
              <a:t> </a:t>
            </a:r>
            <a:r>
              <a:rPr lang="en-US" dirty="0" err="1"/>
              <a:t>geliştirmeye</a:t>
            </a:r>
            <a:r>
              <a:rPr lang="en-US" dirty="0"/>
              <a:t> </a:t>
            </a:r>
            <a:r>
              <a:rPr lang="en-US" dirty="0" err="1"/>
              <a:t>başlamıştır</a:t>
            </a:r>
            <a:r>
              <a:rPr lang="en-US" dirty="0"/>
              <a:t>. 1927 </a:t>
            </a:r>
            <a:r>
              <a:rPr lang="en-US" dirty="0" err="1"/>
              <a:t>yılında</a:t>
            </a:r>
            <a:r>
              <a:rPr lang="en-US" dirty="0"/>
              <a:t> </a:t>
            </a:r>
            <a:r>
              <a:rPr lang="en-US" dirty="0" err="1"/>
              <a:t>Hariciye</a:t>
            </a:r>
            <a:r>
              <a:rPr lang="en-US" dirty="0"/>
              <a:t> </a:t>
            </a:r>
            <a:r>
              <a:rPr lang="en-US" dirty="0" err="1"/>
              <a:t>Vekaleti</a:t>
            </a:r>
            <a:r>
              <a:rPr lang="en-US" dirty="0"/>
              <a:t> </a:t>
            </a:r>
            <a:r>
              <a:rPr lang="en-US" dirty="0" err="1"/>
              <a:t>teşkilatına</a:t>
            </a:r>
            <a:r>
              <a:rPr lang="en-US" dirty="0"/>
              <a:t> </a:t>
            </a:r>
            <a:r>
              <a:rPr lang="en-US" dirty="0" err="1"/>
              <a:t>dair</a:t>
            </a:r>
            <a:r>
              <a:rPr lang="en-US" dirty="0"/>
              <a:t> ilk </a:t>
            </a:r>
            <a:r>
              <a:rPr lang="en-US" dirty="0" err="1"/>
              <a:t>kapsamlı</a:t>
            </a:r>
            <a:r>
              <a:rPr lang="en-US" dirty="0"/>
              <a:t> </a:t>
            </a:r>
            <a:r>
              <a:rPr lang="en-US" dirty="0" err="1"/>
              <a:t>hukuki</a:t>
            </a:r>
            <a:r>
              <a:rPr lang="en-US" dirty="0"/>
              <a:t> </a:t>
            </a:r>
            <a:r>
              <a:rPr lang="en-US" dirty="0" err="1"/>
              <a:t>düzenleme</a:t>
            </a:r>
            <a:r>
              <a:rPr lang="en-US" dirty="0"/>
              <a:t> </a:t>
            </a:r>
            <a:r>
              <a:rPr lang="en-US" dirty="0" err="1"/>
              <a:t>yapılmış</a:t>
            </a:r>
            <a:r>
              <a:rPr lang="en-US" dirty="0"/>
              <a:t> </a:t>
            </a:r>
            <a:r>
              <a:rPr lang="en-US" dirty="0" err="1"/>
              <a:t>ve</a:t>
            </a:r>
            <a:r>
              <a:rPr lang="en-US" dirty="0"/>
              <a:t> 1154 </a:t>
            </a:r>
            <a:r>
              <a:rPr lang="en-US" dirty="0" err="1"/>
              <a:t>sayılı</a:t>
            </a:r>
            <a:r>
              <a:rPr lang="en-US" dirty="0"/>
              <a:t> </a:t>
            </a:r>
            <a:r>
              <a:rPr lang="en-US" dirty="0" err="1"/>
              <a:t>Kanun’la</a:t>
            </a:r>
            <a:r>
              <a:rPr lang="en-US" dirty="0"/>
              <a:t> </a:t>
            </a:r>
            <a:r>
              <a:rPr lang="en-US" dirty="0" err="1" smtClean="0"/>
              <a:t>Bakanlığın</a:t>
            </a:r>
            <a:r>
              <a:rPr lang="en-US" dirty="0" smtClean="0"/>
              <a:t> </a:t>
            </a:r>
            <a:r>
              <a:rPr lang="en-US" dirty="0" err="1"/>
              <a:t>günümüzdeki</a:t>
            </a:r>
            <a:r>
              <a:rPr lang="en-US" dirty="0"/>
              <a:t> </a:t>
            </a:r>
            <a:r>
              <a:rPr lang="en-US" dirty="0" err="1"/>
              <a:t>yapısının</a:t>
            </a:r>
            <a:r>
              <a:rPr lang="en-US" dirty="0"/>
              <a:t> </a:t>
            </a:r>
            <a:r>
              <a:rPr lang="en-US" dirty="0" err="1"/>
              <a:t>temelleri</a:t>
            </a:r>
            <a:r>
              <a:rPr lang="en-US" dirty="0"/>
              <a:t> </a:t>
            </a:r>
            <a:r>
              <a:rPr lang="en-US" dirty="0" err="1"/>
              <a:t>atılmıştır</a:t>
            </a:r>
            <a:r>
              <a:rPr lang="en-US" dirty="0"/>
              <a:t>.</a:t>
            </a:r>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7</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a:t>1924 </a:t>
            </a:r>
            <a:r>
              <a:rPr lang="en-US" dirty="0" err="1"/>
              <a:t>yılında</a:t>
            </a:r>
            <a:r>
              <a:rPr lang="en-US" dirty="0"/>
              <a:t> 39 </a:t>
            </a:r>
            <a:r>
              <a:rPr lang="en-US" dirty="0" err="1"/>
              <a:t>dış</a:t>
            </a:r>
            <a:r>
              <a:rPr lang="en-US" dirty="0"/>
              <a:t> </a:t>
            </a:r>
            <a:r>
              <a:rPr lang="en-US" dirty="0" err="1"/>
              <a:t>temsilciliğe</a:t>
            </a:r>
            <a:r>
              <a:rPr lang="en-US" dirty="0"/>
              <a:t> </a:t>
            </a:r>
            <a:r>
              <a:rPr lang="en-US" dirty="0" err="1"/>
              <a:t>sahip</a:t>
            </a:r>
            <a:r>
              <a:rPr lang="en-US" dirty="0"/>
              <a:t> </a:t>
            </a:r>
            <a:r>
              <a:rPr lang="en-US" dirty="0" err="1"/>
              <a:t>olan</a:t>
            </a:r>
            <a:r>
              <a:rPr lang="en-US" dirty="0"/>
              <a:t> </a:t>
            </a:r>
            <a:r>
              <a:rPr lang="en-US" dirty="0" err="1"/>
              <a:t>Türkiye</a:t>
            </a:r>
            <a:r>
              <a:rPr lang="en-US" dirty="0"/>
              <a:t> </a:t>
            </a:r>
            <a:r>
              <a:rPr lang="en-US" dirty="0" err="1"/>
              <a:t>Cumhuriyeti</a:t>
            </a:r>
            <a:r>
              <a:rPr lang="en-US" dirty="0"/>
              <a:t>, </a:t>
            </a:r>
            <a:r>
              <a:rPr lang="en-US" dirty="0" err="1"/>
              <a:t>bugün</a:t>
            </a:r>
            <a:r>
              <a:rPr lang="en-US" dirty="0"/>
              <a:t> </a:t>
            </a:r>
            <a:r>
              <a:rPr lang="en-US" dirty="0" err="1"/>
              <a:t>yurtdışında</a:t>
            </a:r>
            <a:r>
              <a:rPr lang="en-US" dirty="0"/>
              <a:t> 204 </a:t>
            </a:r>
            <a:r>
              <a:rPr lang="en-US" dirty="0" err="1"/>
              <a:t>misyonla</a:t>
            </a:r>
            <a:r>
              <a:rPr lang="en-US" dirty="0"/>
              <a:t> </a:t>
            </a:r>
            <a:r>
              <a:rPr lang="en-US" dirty="0" err="1"/>
              <a:t>temsil</a:t>
            </a:r>
            <a:r>
              <a:rPr lang="en-US" dirty="0"/>
              <a:t> </a:t>
            </a:r>
            <a:r>
              <a:rPr lang="en-US" dirty="0" err="1"/>
              <a:t>edilmektedir</a:t>
            </a:r>
            <a:r>
              <a:rPr lang="en-US" dirty="0"/>
              <a:t>. Bu </a:t>
            </a:r>
            <a:r>
              <a:rPr lang="en-US" dirty="0" err="1"/>
              <a:t>dış</a:t>
            </a:r>
            <a:r>
              <a:rPr lang="en-US" dirty="0"/>
              <a:t> </a:t>
            </a:r>
            <a:r>
              <a:rPr lang="en-US" dirty="0" err="1"/>
              <a:t>misyonlarımızın</a:t>
            </a:r>
            <a:r>
              <a:rPr lang="en-US" dirty="0"/>
              <a:t> 120’si </a:t>
            </a:r>
            <a:r>
              <a:rPr lang="en-US" dirty="0" err="1"/>
              <a:t>Büyükelçilik</a:t>
            </a:r>
            <a:r>
              <a:rPr lang="en-US" dirty="0"/>
              <a:t>, 11’i </a:t>
            </a:r>
            <a:r>
              <a:rPr lang="en-US" dirty="0" err="1"/>
              <a:t>Daimi</a:t>
            </a:r>
            <a:r>
              <a:rPr lang="en-US" dirty="0"/>
              <a:t> </a:t>
            </a:r>
            <a:r>
              <a:rPr lang="en-US" dirty="0" err="1"/>
              <a:t>Temsilcilik</a:t>
            </a:r>
            <a:r>
              <a:rPr lang="en-US" dirty="0"/>
              <a:t> </a:t>
            </a:r>
            <a:r>
              <a:rPr lang="en-US" dirty="0" err="1"/>
              <a:t>ve</a:t>
            </a:r>
            <a:r>
              <a:rPr lang="en-US" dirty="0"/>
              <a:t> 73 </a:t>
            </a:r>
            <a:r>
              <a:rPr lang="en-US" dirty="0" err="1"/>
              <a:t>tanesi</a:t>
            </a:r>
            <a:r>
              <a:rPr lang="en-US" dirty="0"/>
              <a:t> </a:t>
            </a:r>
            <a:r>
              <a:rPr lang="en-US" dirty="0" err="1"/>
              <a:t>Başkonsolosluk’tur</a:t>
            </a:r>
            <a:r>
              <a:rPr lang="en-US" dirty="0" smtClean="0"/>
              <a:t>.</a:t>
            </a:r>
          </a:p>
          <a:p>
            <a:endParaRPr lang="en-US" dirty="0"/>
          </a:p>
          <a:p>
            <a:endParaRPr lang="tr-TR" dirty="0"/>
          </a:p>
        </p:txBody>
      </p:sp>
      <p:sp>
        <p:nvSpPr>
          <p:cNvPr id="4" name="Slide Number Placeholder 3"/>
          <p:cNvSpPr>
            <a:spLocks noGrp="1"/>
          </p:cNvSpPr>
          <p:nvPr>
            <p:ph type="sldNum" sz="quarter" idx="12"/>
          </p:nvPr>
        </p:nvSpPr>
        <p:spPr/>
        <p:txBody>
          <a:bodyPr>
            <a:normAutofit/>
          </a:bodyPr>
          <a:lstStyle/>
          <a:p>
            <a:fld id="{C6AF4ABF-BC30-2547-ACD2-FEF27DF18D02}" type="slidenum">
              <a:rPr lang="tr-TR" smtClean="0"/>
              <a:pPr/>
              <a:t>8</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353</TotalTime>
  <Words>1732</Words>
  <Application>Microsoft Office PowerPoint</Application>
  <PresentationFormat>Ekran Gösterisi (4:3)</PresentationFormat>
  <Paragraphs>207</Paragraphs>
  <Slides>35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35</vt:i4>
      </vt:variant>
    </vt:vector>
  </HeadingPairs>
  <TitlesOfParts>
    <vt:vector size="41" baseType="lpstr">
      <vt:lpstr>Arial</vt:lpstr>
      <vt:lpstr>Calibri</vt:lpstr>
      <vt:lpstr>Franklin Gothic Medium</vt:lpstr>
      <vt:lpstr>Wingdings</vt:lpstr>
      <vt:lpstr>Wingdings 2</vt:lpstr>
      <vt:lpstr>Ofis Teması</vt:lpstr>
      <vt:lpstr>Siyasal Bilgilendirme</vt:lpstr>
      <vt:lpstr>Siyasal Bilgilendirmeyi Yapan Kurumlar</vt:lpstr>
      <vt:lpstr>Cumhurbaşkanlığı</vt:lpstr>
      <vt:lpstr>Proje himayeleri</vt:lpstr>
      <vt:lpstr>PowerPoint Sunusu</vt:lpstr>
      <vt:lpstr>Dışişleri Bakanlığı</vt:lpstr>
      <vt:lpstr>PowerPoint Sunusu</vt:lpstr>
      <vt:lpstr>PowerPoint Sunusu</vt:lpstr>
      <vt:lpstr>PowerPoint Sunusu</vt:lpstr>
      <vt:lpstr>Dışişleri Bakanlığının Görevleri</vt:lpstr>
      <vt:lpstr>PowerPoint Sunusu</vt:lpstr>
      <vt:lpstr>Dışişleri Bakanlığı Merkez Teşkilatı</vt:lpstr>
      <vt:lpstr>Kamu diplomasisi faaliyetleri</vt:lpstr>
      <vt:lpstr>PowerPoint Sunusu</vt:lpstr>
      <vt:lpstr>Hedef Kitle</vt:lpstr>
      <vt:lpstr>KD Görev Dağılımı</vt:lpstr>
      <vt:lpstr>Misyonlar için KD süreci: </vt:lpstr>
      <vt:lpstr>1. İkili İlişkiler</vt:lpstr>
      <vt:lpstr>2. İLETİŞİM HEDEFLERİ VE MESAJLAR</vt:lpstr>
      <vt:lpstr>MEDYA İLE İLİŞKİLER </vt:lpstr>
      <vt:lpstr>3. MESAJLARIN HEDEF GRUPLARA İLETİLMESİ</vt:lpstr>
      <vt:lpstr>4. İLETİŞİM YÖNTEMİNİN SEÇİLMESİ</vt:lpstr>
      <vt:lpstr>5. Zamanlama</vt:lpstr>
      <vt:lpstr>6. DEĞERLENDİRME</vt:lpstr>
      <vt:lpstr>7. MALİYETLERİN KARŞILANMASI </vt:lpstr>
      <vt:lpstr>MEDYA İLE İLİŞKİLER </vt:lpstr>
      <vt:lpstr>Kamu Diplomasi Koordinatörlüğü</vt:lpstr>
      <vt:lpstr>PowerPoint Sunusu</vt:lpstr>
      <vt:lpstr>Üniversite Programları</vt:lpstr>
      <vt:lpstr>Siyasal İletişim Faaliyetleri</vt:lpstr>
      <vt:lpstr>PowerPoint Sunusu</vt:lpstr>
      <vt:lpstr>Medya Tanıtım Çalışmaları</vt:lpstr>
      <vt:lpstr>TİKA</vt:lpstr>
      <vt:lpstr>TİKA</vt:lpstr>
      <vt:lpstr>TÜRKSOY</vt:lpstr>
    </vt:vector>
  </TitlesOfParts>
  <Company>TODAİE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Siyasal Bilgilendirme</dc:title>
  <dc:creator>Aslı  Yağmurlu</dc:creator>
  <cp:lastModifiedBy>aslı</cp:lastModifiedBy>
  <cp:revision>18</cp:revision>
  <cp:lastPrinted>2015-12-10T13:09:02Z</cp:lastPrinted>
  <dcterms:created xsi:type="dcterms:W3CDTF">2013-12-06T09:29:19Z</dcterms:created>
  <dcterms:modified xsi:type="dcterms:W3CDTF">2017-12-19T15:10:33Z</dcterms:modified>
</cp:coreProperties>
</file>