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20" r:id="rId3"/>
    <p:sldId id="260" r:id="rId4"/>
    <p:sldId id="263" r:id="rId5"/>
    <p:sldId id="265" r:id="rId6"/>
    <p:sldId id="266" r:id="rId7"/>
    <p:sldId id="268" r:id="rId8"/>
    <p:sldId id="270" r:id="rId9"/>
    <p:sldId id="273" r:id="rId10"/>
    <p:sldId id="322" r:id="rId11"/>
    <p:sldId id="274" r:id="rId12"/>
    <p:sldId id="275" r:id="rId13"/>
    <p:sldId id="277" r:id="rId14"/>
    <p:sldId id="280" r:id="rId15"/>
    <p:sldId id="284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0446" y="136525"/>
            <a:ext cx="8212281" cy="47653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İyonik ve Atomsal Dizilimlerde Kusurlar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446" y="713797"/>
            <a:ext cx="10515600" cy="5084330"/>
          </a:xfrm>
        </p:spPr>
        <p:txBody>
          <a:bodyPr>
            <a:noAutofit/>
          </a:bodyPr>
          <a:lstStyle/>
          <a:p>
            <a:r>
              <a:rPr lang="tr-TR" dirty="0" smtClean="0"/>
              <a:t>Şu ana kadar kristal malzemelerde</a:t>
            </a:r>
            <a:r>
              <a:rPr lang="tr-TR" dirty="0"/>
              <a:t>, atomsal ölçekte mükemmel bir </a:t>
            </a:r>
            <a:r>
              <a:rPr lang="tr-TR" dirty="0" smtClean="0"/>
              <a:t>düzenin</a:t>
            </a:r>
            <a:r>
              <a:rPr lang="tr-TR" b="1" dirty="0" smtClean="0"/>
              <a:t> </a:t>
            </a:r>
            <a:r>
              <a:rPr lang="tr-TR" dirty="0" smtClean="0"/>
              <a:t>bulunduğu </a:t>
            </a:r>
            <a:r>
              <a:rPr lang="tr-TR" dirty="0"/>
              <a:t>varsayımı </a:t>
            </a:r>
            <a:r>
              <a:rPr lang="tr-TR" dirty="0" smtClean="0"/>
              <a:t>yapılmıştır.</a:t>
            </a:r>
          </a:p>
          <a:p>
            <a:r>
              <a:rPr lang="tr-TR" dirty="0" smtClean="0"/>
              <a:t>Ancak </a:t>
            </a:r>
            <a:r>
              <a:rPr lang="tr-TR" dirty="0"/>
              <a:t>gerçekte </a:t>
            </a:r>
            <a:r>
              <a:rPr lang="tr-TR" dirty="0" smtClean="0"/>
              <a:t>mükemmel </a:t>
            </a:r>
            <a:r>
              <a:rPr lang="tr-TR" dirty="0"/>
              <a:t>bir kristal yoktur ve bütün kristallerde </a:t>
            </a:r>
            <a:r>
              <a:rPr lang="tr-TR" dirty="0" smtClean="0"/>
              <a:t>çeşitli türde ve çok </a:t>
            </a:r>
            <a:r>
              <a:rPr lang="tr-TR" dirty="0"/>
              <a:t>sayıda </a:t>
            </a:r>
            <a:r>
              <a:rPr lang="tr-TR" b="1" dirty="0"/>
              <a:t>kusur </a:t>
            </a:r>
            <a:r>
              <a:rPr lang="tr-TR" dirty="0" smtClean="0"/>
              <a:t>bulunur.</a:t>
            </a:r>
          </a:p>
          <a:p>
            <a:r>
              <a:rPr lang="tr-TR" dirty="0" smtClean="0"/>
              <a:t>Kristal kusur denilince atomik  boyutta kafes yapı bozuklukları akla gelir.</a:t>
            </a:r>
          </a:p>
          <a:p>
            <a:r>
              <a:rPr lang="tr-TR" dirty="0" smtClean="0"/>
              <a:t>Bu kristal kusurların sınıflandırılması hataların geometrisine ve boyutluluğuna göre yapılır.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164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1751" y="231013"/>
            <a:ext cx="7702765" cy="561467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Konsantrasyonun Belirlenmesi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752" y="972185"/>
            <a:ext cx="11275959" cy="4351338"/>
          </a:xfrm>
        </p:spPr>
        <p:txBody>
          <a:bodyPr>
            <a:noAutofit/>
          </a:bodyPr>
          <a:lstStyle/>
          <a:p>
            <a:r>
              <a:rPr lang="tr-TR" dirty="0"/>
              <a:t>Genellikle, bir alaşımın içerdiği elementlere göre </a:t>
            </a:r>
            <a:r>
              <a:rPr lang="tr-TR" dirty="0" smtClean="0"/>
              <a:t>konsantrasyonunun </a:t>
            </a:r>
            <a:r>
              <a:rPr lang="tr-TR" dirty="0"/>
              <a:t>belirtilmesi gerekir.</a:t>
            </a:r>
          </a:p>
          <a:p>
            <a:r>
              <a:rPr lang="tr-TR" dirty="0" smtClean="0"/>
              <a:t>Ağırlık </a:t>
            </a:r>
            <a:r>
              <a:rPr lang="tr-TR" dirty="0"/>
              <a:t>Oranı (yüzdesi) (ağ.%) bir alaşımın yapısında bulunan belirli </a:t>
            </a:r>
            <a:r>
              <a:rPr lang="tr-TR" dirty="0" smtClean="0"/>
              <a:t>bir elementin </a:t>
            </a:r>
            <a:r>
              <a:rPr lang="tr-TR" dirty="0"/>
              <a:t>ağırlığının, alaşımın toplam ağırlığı içindeki yüzde oranıdır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Atom yüzdesi (at.%) ise </a:t>
            </a:r>
            <a:r>
              <a:rPr lang="tr-TR" dirty="0"/>
              <a:t>i</a:t>
            </a:r>
            <a:r>
              <a:rPr lang="tr-TR" dirty="0" smtClean="0"/>
              <a:t>ki </a:t>
            </a:r>
            <a:r>
              <a:rPr lang="tr-TR" dirty="0"/>
              <a:t>elementten oluşan bir alaşımda atom </a:t>
            </a:r>
            <a:r>
              <a:rPr lang="tr-TR" dirty="0" smtClean="0"/>
              <a:t>yüzdesidir.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731" y="2780480"/>
            <a:ext cx="3600000" cy="11489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731" y="5083023"/>
            <a:ext cx="3600000" cy="108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9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5448" y="133477"/>
            <a:ext cx="6695518" cy="69557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Çizgisel Kusurlar - Dislokasyonlar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448" y="947801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Dislokasyonlar hatasız bir kristaldeki çizgisel kusurlardır.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Bu tip kusurlar, katılaşma ve kalıcı deformasyon sırasında kristal yapıya yerleşir.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Üç çeşit dislokasyon vardır. Vida dislokasyonu, kenar dislokasyonu ve karışık dislokayon</a:t>
            </a:r>
          </a:p>
          <a:p>
            <a:r>
              <a:rPr lang="tr-TR" dirty="0" smtClean="0"/>
              <a:t>Tüm malzemelerde bulunduğu halde metallerde güçlendirme deformasyon konularında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22355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448" y="862456"/>
            <a:ext cx="11720994" cy="5355463"/>
          </a:xfrm>
        </p:spPr>
        <p:txBody>
          <a:bodyPr>
            <a:noAutofit/>
          </a:bodyPr>
          <a:lstStyle/>
          <a:p>
            <a:r>
              <a:rPr lang="tr-TR" sz="2400" dirty="0" smtClean="0"/>
              <a:t>Kenar dislokasyonu: kristale ekstra yeni bir düzlem girmesi ile oluşur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Τ</a:t>
            </a:r>
            <a:r>
              <a:rPr lang="tr-TR" sz="2400" dirty="0" smtClean="0"/>
              <a:t> veya </a:t>
            </a:r>
            <a:r>
              <a:rPr lang="en-US" sz="2400" dirty="0" smtClean="0"/>
              <a:t>ꓕ</a:t>
            </a:r>
            <a:r>
              <a:rPr lang="tr-TR" sz="2400" dirty="0" smtClean="0"/>
              <a:t> işareti ile karakterize edilir. Bu işaret yukarı yönlü ise (</a:t>
            </a:r>
            <a:r>
              <a:rPr lang="en-US" sz="2400" dirty="0" smtClean="0"/>
              <a:t>ꓕ</a:t>
            </a:r>
            <a:r>
              <a:rPr lang="tr-TR" sz="2400" dirty="0" smtClean="0"/>
              <a:t>) ekstra atom düzleminin kayma düzlemininde olduğu anlaşılır ve dislokasyon pozitiftir.</a:t>
            </a:r>
          </a:p>
          <a:p>
            <a:r>
              <a:rPr lang="tr-TR" sz="2400" dirty="0" smtClean="0"/>
              <a:t>Eğer işaret aşağı yönlü (</a:t>
            </a:r>
            <a:r>
              <a:rPr lang="en-US" sz="2400" dirty="0"/>
              <a:t>Τ</a:t>
            </a:r>
            <a:r>
              <a:rPr lang="tr-TR" sz="2400" dirty="0" smtClean="0"/>
              <a:t>) </a:t>
            </a:r>
            <a:r>
              <a:rPr lang="tr-TR" sz="2400" dirty="0"/>
              <a:t>ise ekstra atom düzleminin kayma </a:t>
            </a:r>
            <a:r>
              <a:rPr lang="tr-TR" sz="2400" dirty="0" smtClean="0"/>
              <a:t>düzlemininin altında olduğu </a:t>
            </a:r>
            <a:r>
              <a:rPr lang="tr-TR" sz="2400" dirty="0"/>
              <a:t>anlaşılır ve </a:t>
            </a:r>
            <a:r>
              <a:rPr lang="tr-TR" sz="2400" dirty="0" smtClean="0"/>
              <a:t>dislokasyon negatiftir.</a:t>
            </a:r>
          </a:p>
          <a:p>
            <a:r>
              <a:rPr lang="tr-TR" sz="2400" dirty="0" smtClean="0"/>
              <a:t>Kenar dislokasyonu etrafındaki atomların yer değiştirme mesafesi, kayma veya Burger vektörü olarak tanımlanır ve kenar dislokasyon çizgisine diktir. </a:t>
            </a:r>
            <a:endParaRPr lang="en-US" sz="2400" dirty="0" smtClean="0"/>
          </a:p>
          <a:p>
            <a:r>
              <a:rPr lang="tr-TR" sz="2400" dirty="0"/>
              <a:t>Bir başka </a:t>
            </a:r>
            <a:r>
              <a:rPr lang="tr-TR" sz="2400" dirty="0" err="1"/>
              <a:t>dislokasyon</a:t>
            </a:r>
            <a:r>
              <a:rPr lang="tr-TR" sz="2400" dirty="0"/>
              <a:t> çeşidi de vida </a:t>
            </a:r>
            <a:r>
              <a:rPr lang="tr-TR" sz="2400" dirty="0" err="1"/>
              <a:t>dislokasyonlarıdır</a:t>
            </a:r>
            <a:r>
              <a:rPr lang="tr-TR" sz="2400" dirty="0"/>
              <a:t> ve kayma gerilimi etkisi ile oluşur.</a:t>
            </a:r>
          </a:p>
          <a:p>
            <a:r>
              <a:rPr lang="tr-TR" sz="2400" dirty="0"/>
              <a:t>Vida </a:t>
            </a:r>
            <a:r>
              <a:rPr lang="tr-TR" sz="2400" dirty="0" err="1"/>
              <a:t>dislokasyonun</a:t>
            </a:r>
            <a:r>
              <a:rPr lang="tr-TR" sz="2400" dirty="0"/>
              <a:t> oluşturduğu kusurun büyüklüğünü ve yönünü saptamak için </a:t>
            </a:r>
            <a:r>
              <a:rPr lang="tr-TR" sz="2400" dirty="0" err="1"/>
              <a:t>Burger</a:t>
            </a:r>
            <a:r>
              <a:rPr lang="tr-TR" sz="2400" dirty="0"/>
              <a:t> çemberi uygulanır.</a:t>
            </a:r>
          </a:p>
          <a:p>
            <a:r>
              <a:rPr lang="tr-TR" sz="2400" dirty="0"/>
              <a:t>360 derece dönme tamamlanınca çemberin açık kaldığı görülmektedir. Açık kalan kısım </a:t>
            </a:r>
            <a:r>
              <a:rPr lang="tr-TR" sz="2400" dirty="0" err="1"/>
              <a:t>Burger</a:t>
            </a:r>
            <a:r>
              <a:rPr lang="tr-TR" sz="2400" dirty="0"/>
              <a:t> vektörüdür ve </a:t>
            </a:r>
            <a:r>
              <a:rPr lang="tr-TR" sz="2400" dirty="0" err="1"/>
              <a:t>dislokasyon</a:t>
            </a:r>
            <a:r>
              <a:rPr lang="tr-TR" sz="2400" dirty="0"/>
              <a:t> çizgisine paraleldir.</a:t>
            </a:r>
          </a:p>
          <a:p>
            <a:endParaRPr lang="tr-TR" sz="2400" dirty="0" smtClean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5448" y="133477"/>
            <a:ext cx="7258226" cy="695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latin typeface="+mn-lt"/>
              </a:rPr>
              <a:t>Çizgisel Kusurlar - Dislokasyonlar</a:t>
            </a:r>
          </a:p>
        </p:txBody>
      </p:sp>
    </p:spTree>
    <p:extLst>
      <p:ext uri="{BB962C8B-B14F-4D97-AF65-F5344CB8AC3E}">
        <p14:creationId xmlns:p14="http://schemas.microsoft.com/office/powerpoint/2010/main" val="103986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19" y="758414"/>
            <a:ext cx="11081274" cy="5981252"/>
          </a:xfrm>
        </p:spPr>
        <p:txBody>
          <a:bodyPr>
            <a:normAutofit fontScale="92500" lnSpcReduction="10000"/>
          </a:bodyPr>
          <a:lstStyle/>
          <a:p>
            <a:r>
              <a:rPr lang="tr-TR" sz="2600" dirty="0" smtClean="0"/>
              <a:t>Çoğu kristal malzemede hem kenar hem de vida dislokasyonları bulunur. Bu tip dislokasyonlar karışık dislokasyon olarak adlandırılır</a:t>
            </a:r>
            <a:r>
              <a:rPr lang="tr-TR" sz="2600" dirty="0" smtClean="0"/>
              <a:t>.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b="1" dirty="0" err="1" smtClean="0"/>
              <a:t>Kayma</a:t>
            </a:r>
            <a:endParaRPr lang="en-US" sz="2600" b="1" dirty="0" smtClean="0"/>
          </a:p>
          <a:p>
            <a:r>
              <a:rPr lang="tr-TR" sz="2600" dirty="0"/>
              <a:t>Kayma, </a:t>
            </a:r>
            <a:r>
              <a:rPr lang="tr-TR" sz="2600" dirty="0" err="1"/>
              <a:t>dislokasyonların</a:t>
            </a:r>
            <a:r>
              <a:rPr lang="tr-TR" sz="2600" dirty="0"/>
              <a:t> hareketi ile atom düzlemlerinin birbiri üzerinden kayması ve ötelenmesi manasına gelir.</a:t>
            </a:r>
          </a:p>
          <a:p>
            <a:r>
              <a:rPr lang="tr-TR" sz="2600" dirty="0" err="1"/>
              <a:t>Dislokasyon</a:t>
            </a:r>
            <a:r>
              <a:rPr lang="tr-TR" sz="2600" dirty="0"/>
              <a:t> çizgisinin hareket ettiği yöne kayma doğrultusu denir.</a:t>
            </a:r>
          </a:p>
          <a:p>
            <a:r>
              <a:rPr lang="tr-TR" sz="2600" dirty="0"/>
              <a:t>Kayma esnasında kenar </a:t>
            </a:r>
            <a:r>
              <a:rPr lang="tr-TR" sz="2600" dirty="0" err="1"/>
              <a:t>dislokasyonu</a:t>
            </a:r>
            <a:r>
              <a:rPr lang="tr-TR" sz="2600" dirty="0"/>
              <a:t> düzlemi ve  </a:t>
            </a:r>
            <a:r>
              <a:rPr lang="tr-TR" sz="2600" dirty="0" err="1"/>
              <a:t>dislokasyonu</a:t>
            </a:r>
            <a:r>
              <a:rPr lang="tr-TR" sz="2600" dirty="0"/>
              <a:t> dışarı götürür, bu düzlem kayma düzlemidir.</a:t>
            </a:r>
          </a:p>
          <a:p>
            <a:r>
              <a:rPr lang="tr-TR" sz="2600" dirty="0"/>
              <a:t>Kayma düzlemi ve kayma doğrultusunun bütünü kayma sistemi olarak adlandırılır.</a:t>
            </a:r>
          </a:p>
          <a:p>
            <a:pPr marL="0" indent="0">
              <a:buNone/>
            </a:pPr>
            <a:r>
              <a:rPr lang="tr-TR" sz="2600" b="1" dirty="0" err="1" smtClean="0"/>
              <a:t>Di</a:t>
            </a:r>
            <a:r>
              <a:rPr lang="en-US" sz="2600" b="1" dirty="0" smtClean="0"/>
              <a:t>s</a:t>
            </a:r>
            <a:r>
              <a:rPr lang="tr-TR" sz="2600" b="1" dirty="0" err="1" smtClean="0"/>
              <a:t>lokasyonların</a:t>
            </a:r>
            <a:r>
              <a:rPr lang="tr-TR" sz="2600" b="1" dirty="0" smtClean="0"/>
              <a:t> Önemi</a:t>
            </a:r>
            <a:endParaRPr lang="en-US" sz="2600" b="1" dirty="0" smtClean="0"/>
          </a:p>
          <a:p>
            <a:r>
              <a:rPr lang="tr-TR" sz="2600" dirty="0" err="1"/>
              <a:t>Dislokasyonlar</a:t>
            </a:r>
            <a:r>
              <a:rPr lang="tr-TR" sz="2600" dirty="0"/>
              <a:t> en çok metal ve alaşımlarda görülür. Plastik deformasyon mekanizmaları için önemlidir.</a:t>
            </a:r>
          </a:p>
          <a:p>
            <a:r>
              <a:rPr lang="tr-TR" sz="2600" dirty="0"/>
              <a:t>Kayma seramik ve polimerlerde de görülür fakat malzemenin mekanik davranışlarını diğer faktörler kadar etkilemez.</a:t>
            </a:r>
          </a:p>
          <a:p>
            <a:r>
              <a:rPr lang="tr-TR" sz="2600" dirty="0"/>
              <a:t>Amorf malzemelerde </a:t>
            </a:r>
            <a:r>
              <a:rPr lang="tr-TR" sz="2600" dirty="0" err="1"/>
              <a:t>dislokasyon</a:t>
            </a:r>
            <a:r>
              <a:rPr lang="tr-TR" sz="2600" dirty="0"/>
              <a:t> bulunmaz.</a:t>
            </a:r>
          </a:p>
          <a:p>
            <a:endParaRPr lang="en-US" dirty="0"/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55448" y="153807"/>
            <a:ext cx="7258226" cy="695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>
                <a:latin typeface="+mn-lt"/>
              </a:rPr>
              <a:t>Çizgisel Kusurlar - Dislokasyonlar</a:t>
            </a:r>
          </a:p>
        </p:txBody>
      </p:sp>
    </p:spTree>
    <p:extLst>
      <p:ext uri="{BB962C8B-B14F-4D97-AF65-F5344CB8AC3E}">
        <p14:creationId xmlns:p14="http://schemas.microsoft.com/office/powerpoint/2010/main" val="295813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8600" y="231013"/>
            <a:ext cx="5013960" cy="610235"/>
          </a:xfrm>
        </p:spPr>
        <p:txBody>
          <a:bodyPr>
            <a:normAutofit/>
          </a:bodyPr>
          <a:lstStyle/>
          <a:p>
            <a:r>
              <a:rPr lang="tr-TR" sz="2800" b="1" dirty="0" err="1" smtClean="0">
                <a:latin typeface="+mn-lt"/>
              </a:rPr>
              <a:t>Di</a:t>
            </a:r>
            <a:r>
              <a:rPr lang="en-US" sz="2800" b="1" dirty="0" smtClean="0">
                <a:latin typeface="+mn-lt"/>
              </a:rPr>
              <a:t>s</a:t>
            </a:r>
            <a:r>
              <a:rPr lang="tr-TR" sz="2800" b="1" dirty="0" err="1" smtClean="0">
                <a:latin typeface="+mn-lt"/>
              </a:rPr>
              <a:t>lokasyonların</a:t>
            </a:r>
            <a:r>
              <a:rPr lang="tr-TR" sz="2800" b="1" dirty="0" smtClean="0">
                <a:latin typeface="+mn-lt"/>
              </a:rPr>
              <a:t> </a:t>
            </a:r>
            <a:r>
              <a:rPr lang="tr-TR" sz="2800" b="1" dirty="0" smtClean="0">
                <a:latin typeface="+mn-lt"/>
              </a:rPr>
              <a:t>Önemi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1069720"/>
            <a:ext cx="10515600" cy="5355464"/>
          </a:xfrm>
        </p:spPr>
        <p:txBody>
          <a:bodyPr>
            <a:noAutofit/>
          </a:bodyPr>
          <a:lstStyle/>
          <a:p>
            <a:r>
              <a:rPr lang="tr-TR" sz="2400" dirty="0" smtClean="0"/>
              <a:t>Bunlardan </a:t>
            </a:r>
            <a:r>
              <a:rPr lang="tr-TR" sz="2400" dirty="0" smtClean="0"/>
              <a:t>dolayı, kayma olayı metallerin mekanik davranışlarını anlamak için önemlidir.</a:t>
            </a:r>
          </a:p>
          <a:p>
            <a:r>
              <a:rPr lang="tr-TR" sz="2400" dirty="0" smtClean="0"/>
              <a:t>Kayma, metallerin mukavmetinin metalik bağ hesaplamalarından elde edilen sonuca göre neden daha düşük olduğunu açıklar.</a:t>
            </a:r>
          </a:p>
          <a:p>
            <a:r>
              <a:rPr lang="tr-TR" sz="2400" dirty="0" smtClean="0"/>
              <a:t>Kayma, malzemeye süneklik sağlar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r>
              <a:rPr lang="tr-TR" sz="2400" dirty="0" err="1"/>
              <a:t>Dislokasyon</a:t>
            </a:r>
            <a:r>
              <a:rPr lang="tr-TR" sz="2400" dirty="0"/>
              <a:t> hareketine müdahale ederek metallerin mekanik özelliklerini </a:t>
            </a:r>
            <a:r>
              <a:rPr lang="tr-TR" sz="2400" dirty="0" err="1"/>
              <a:t>kontroledebiliriz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Dislokasyon</a:t>
            </a:r>
            <a:r>
              <a:rPr lang="tr-TR" sz="2400" dirty="0"/>
              <a:t> önüne koyulan bir engel, </a:t>
            </a:r>
            <a:r>
              <a:rPr lang="tr-TR" sz="2400" dirty="0" err="1"/>
              <a:t>dislokasyon</a:t>
            </a:r>
            <a:r>
              <a:rPr lang="tr-TR" sz="2400" dirty="0"/>
              <a:t> harekini kısıtlayacaktır ve </a:t>
            </a:r>
            <a:r>
              <a:rPr lang="tr-TR" sz="2400" dirty="0" err="1"/>
              <a:t>dislokasyon</a:t>
            </a:r>
            <a:r>
              <a:rPr lang="tr-TR" sz="2400" dirty="0"/>
              <a:t> hareketi için daha büyük enerjiye ihtiyaç duyacaktır.</a:t>
            </a:r>
          </a:p>
          <a:p>
            <a:r>
              <a:rPr lang="tr-TR" sz="2400" dirty="0" err="1"/>
              <a:t>Dislokasyonlar</a:t>
            </a:r>
            <a:r>
              <a:rPr lang="tr-TR" sz="2400" dirty="0"/>
              <a:t> ayrıca malzemenin elektronik ve optik özelliklerini de etkiler.</a:t>
            </a:r>
          </a:p>
          <a:p>
            <a:r>
              <a:rPr lang="tr-TR" sz="2400" dirty="0"/>
              <a:t>Örneğin saf bakırın direncini </a:t>
            </a:r>
            <a:r>
              <a:rPr lang="tr-TR" sz="2400" dirty="0" err="1"/>
              <a:t>dislokasyon</a:t>
            </a:r>
            <a:r>
              <a:rPr lang="tr-TR" sz="2400" dirty="0"/>
              <a:t> yoğunluğunu yükselterek artırabiliriz.</a:t>
            </a:r>
            <a:r>
              <a:rPr lang="en-US" sz="2400" dirty="0"/>
              <a:t> </a:t>
            </a:r>
            <a:endParaRPr lang="tr-TR" sz="2400" dirty="0"/>
          </a:p>
          <a:p>
            <a:endParaRPr lang="tr-TR" sz="2400" dirty="0" smtClean="0"/>
          </a:p>
          <a:p>
            <a:endParaRPr lang="tr-TR" dirty="0" smtClean="0"/>
          </a:p>
          <a:p>
            <a:endParaRPr lang="en-US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452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474" y="411352"/>
            <a:ext cx="11929403" cy="60138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/>
              <a:t>Arayüz Kusurları – Yüzey Kusurları</a:t>
            </a:r>
            <a:endParaRPr lang="tr-TR" b="1" dirty="0"/>
          </a:p>
          <a:p>
            <a:r>
              <a:rPr lang="tr-TR" dirty="0" smtClean="0"/>
              <a:t>Yüzey hataları, malzemeyi bölgelere bölen sınırlardır. Bu bölgelerde aynı kristal yapı vardır fakat farklı yönelimlere sahiptir.</a:t>
            </a:r>
          </a:p>
          <a:p>
            <a:r>
              <a:rPr lang="tr-TR" dirty="0" smtClean="0"/>
              <a:t>Bu tip hatalar, dış yüzey, tane sınırları, faz sınırları ve ikiz sınırlar olarak çeşitlendirilebilir. </a:t>
            </a:r>
          </a:p>
          <a:p>
            <a:pPr marL="0" indent="0">
              <a:buNone/>
            </a:pPr>
            <a:r>
              <a:rPr lang="tr-TR" b="1" dirty="0" smtClean="0"/>
              <a:t>Malzeme Yüzeyi – Dış Yüzey</a:t>
            </a:r>
          </a:p>
          <a:p>
            <a:r>
              <a:rPr lang="tr-TR" dirty="0" smtClean="0"/>
              <a:t>Dış yüzey kristal yapının yok olduğu bölgedir.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Yüzey atomları bağlı olmaları gereken atom sayısından daha az atoma bağlı olduklarından, iç atomlardan daha yüksek enerjiye sahiptir.</a:t>
            </a:r>
            <a:endParaRPr lang="en-US" dirty="0"/>
          </a:p>
          <a:p>
            <a:r>
              <a:rPr lang="tr-TR" dirty="0" smtClean="0"/>
              <a:t>Bu durum da yüzey enerjisini oluşturur ve enerji/alan </a:t>
            </a:r>
            <a:r>
              <a:rPr lang="en-US" dirty="0"/>
              <a:t>(</a:t>
            </a:r>
            <a:r>
              <a:rPr lang="en-US" dirty="0" smtClean="0"/>
              <a:t>J/m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r>
              <a:rPr lang="tr-TR" dirty="0" smtClean="0"/>
              <a:t> şeklinde tanımlanır. </a:t>
            </a:r>
          </a:p>
          <a:p>
            <a:r>
              <a:rPr lang="tr-TR" dirty="0" smtClean="0"/>
              <a:t>Bu enerjiyi düşürmek için malzemenin yüzey alanını minimum seviyeye getirmek gerekir.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Örneğin, minimum yüzey alanına sahip olan damla şeklinde bulunur.</a:t>
            </a:r>
            <a:r>
              <a:rPr lang="en-US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51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964" y="789304"/>
            <a:ext cx="6353140" cy="561149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Noktasal </a:t>
            </a:r>
            <a:r>
              <a:rPr lang="tr-TR" dirty="0"/>
              <a:t>kusurları, bir kristal yapıdaki mükemmel atomik veya iyonik düzenlemelerde lokalize </a:t>
            </a:r>
            <a:r>
              <a:rPr lang="tr-TR" dirty="0" smtClean="0"/>
              <a:t>bozulmalardır.</a:t>
            </a:r>
            <a:endParaRPr lang="tr-TR" dirty="0"/>
          </a:p>
          <a:p>
            <a:r>
              <a:rPr lang="tr-TR" dirty="0"/>
              <a:t>Bu kusurlar, </a:t>
            </a:r>
            <a:r>
              <a:rPr lang="tr-TR" dirty="0" smtClean="0"/>
              <a:t>malzemenin </a:t>
            </a:r>
            <a:r>
              <a:rPr lang="tr-TR" dirty="0"/>
              <a:t>işlenmesi </a:t>
            </a:r>
            <a:r>
              <a:rPr lang="tr-TR" dirty="0" smtClean="0"/>
              <a:t>sırasında ısıyla </a:t>
            </a:r>
            <a:r>
              <a:rPr lang="tr-TR" dirty="0"/>
              <a:t>veya diğer atomların </a:t>
            </a:r>
            <a:r>
              <a:rPr lang="tr-TR" dirty="0" smtClean="0"/>
              <a:t>eklenmesiyle </a:t>
            </a:r>
            <a:r>
              <a:rPr lang="tr-TR" dirty="0"/>
              <a:t>enerji kazandıklarında atomların veya iyonların hareketi ile </a:t>
            </a:r>
            <a:r>
              <a:rPr lang="tr-TR" dirty="0" smtClean="0"/>
              <a:t>oluşabilir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Noktasal kusurların en önemli özelliği, kusurun bulunduğu yerden çok uzak noktalarda da etkisini göstermesidir.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Tüm </a:t>
            </a:r>
            <a:r>
              <a:rPr lang="tr-TR" dirty="0"/>
              <a:t>bu kusurlar, çevredeki atomların mükemmel düzenlenmesini bozar ve kristal yapıda bir </a:t>
            </a:r>
            <a:r>
              <a:rPr lang="tr-TR" dirty="0" smtClean="0"/>
              <a:t>gerilim </a:t>
            </a:r>
            <a:r>
              <a:rPr lang="tr-TR" dirty="0"/>
              <a:t>oluşturur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>
          <a:xfrm>
            <a:off x="193964" y="115743"/>
            <a:ext cx="2809009" cy="528493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Noktasal Kusurlar</a:t>
            </a:r>
            <a:endParaRPr lang="tr-TR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414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3944" y="170053"/>
            <a:ext cx="2148840" cy="585851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Boşluk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944" y="802552"/>
            <a:ext cx="8399318" cy="5466743"/>
          </a:xfrm>
        </p:spPr>
        <p:txBody>
          <a:bodyPr>
            <a:normAutofit/>
          </a:bodyPr>
          <a:lstStyle/>
          <a:p>
            <a:r>
              <a:rPr lang="tr-TR" dirty="0"/>
              <a:t>Bir atomun bulunması gerekirken boş kalan atomsal boşluk (boşyer) veya diğer </a:t>
            </a:r>
            <a:r>
              <a:rPr lang="tr-TR" dirty="0" smtClean="0"/>
              <a:t>bir ifadeyle </a:t>
            </a:r>
            <a:r>
              <a:rPr lang="tr-TR" dirty="0"/>
              <a:t>boş kafes noktaları en basit noktasal kusurlardır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Boşluklar, metallerde yüksek sıcaklıklarda, katılaşma sırasında ve radrasyon hasarları etkisiyle oluşabilir.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Boşluklar, </a:t>
            </a:r>
            <a:r>
              <a:rPr lang="tr-TR" dirty="0"/>
              <a:t>atomların veya iyonların katı bir malzemede hareket etme veya yayılma hızını belirlemede önemli bir rol </a:t>
            </a:r>
            <a:r>
              <a:rPr lang="tr-TR" dirty="0" smtClean="0"/>
              <a:t>oynar.</a:t>
            </a:r>
          </a:p>
          <a:p>
            <a:r>
              <a:rPr lang="tr-TR" dirty="0" smtClean="0"/>
              <a:t>Belirli bir miktardaki malzeme için denge halinde boşluk sayısı,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v</a:t>
            </a:r>
            <a:r>
              <a:rPr lang="tr-TR" dirty="0" smtClean="0"/>
              <a:t>, sıcaklığa bağlıdır ve sıcaklıkla artar.</a:t>
            </a:r>
            <a:endParaRPr lang="tr-TR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3603" y="5184774"/>
            <a:ext cx="2160000" cy="7384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0556" y="5184774"/>
            <a:ext cx="47156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N: </a:t>
            </a:r>
            <a:r>
              <a:rPr lang="tr-TR" dirty="0"/>
              <a:t>Birim hacimdeki kafes noktalarının toplam sayısı,</a:t>
            </a:r>
          </a:p>
          <a:p>
            <a:r>
              <a:rPr lang="tr-TR" b="1" dirty="0" smtClean="0"/>
              <a:t>Qv: </a:t>
            </a:r>
            <a:r>
              <a:rPr lang="tr-TR" dirty="0"/>
              <a:t>Bir boşluğun oluşması için gerekli enerji,</a:t>
            </a:r>
          </a:p>
          <a:p>
            <a:r>
              <a:rPr lang="tr-TR" b="1" dirty="0" smtClean="0"/>
              <a:t>T</a:t>
            </a:r>
            <a:r>
              <a:rPr lang="tr-TR" b="1" dirty="0"/>
              <a:t>: </a:t>
            </a:r>
            <a:r>
              <a:rPr lang="tr-TR" dirty="0"/>
              <a:t>Sıcaklık (K),</a:t>
            </a:r>
          </a:p>
          <a:p>
            <a:r>
              <a:rPr lang="tr-TR" b="1" dirty="0" smtClean="0"/>
              <a:t>k</a:t>
            </a:r>
            <a:r>
              <a:rPr lang="tr-TR" b="1" dirty="0"/>
              <a:t>: </a:t>
            </a:r>
            <a:r>
              <a:rPr lang="tr-TR" dirty="0"/>
              <a:t>Boltzmann sabiti (1.38x10</a:t>
            </a:r>
            <a:r>
              <a:rPr lang="tr-TR" baseline="30000" dirty="0"/>
              <a:t>-23</a:t>
            </a:r>
            <a:r>
              <a:rPr lang="tr-TR" dirty="0"/>
              <a:t> J/K)</a:t>
            </a:r>
          </a:p>
        </p:txBody>
      </p:sp>
    </p:spTree>
    <p:extLst>
      <p:ext uri="{BB962C8B-B14F-4D97-AF65-F5344CB8AC3E}">
        <p14:creationId xmlns:p14="http://schemas.microsoft.com/office/powerpoint/2010/main" val="17831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8600" y="157861"/>
            <a:ext cx="3258312" cy="63461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Arayer Kusurları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912230"/>
            <a:ext cx="8148960" cy="5710639"/>
          </a:xfrm>
        </p:spPr>
        <p:txBody>
          <a:bodyPr>
            <a:noAutofit/>
          </a:bodyPr>
          <a:lstStyle/>
          <a:p>
            <a:r>
              <a:rPr lang="tr-TR" dirty="0"/>
              <a:t>Kristal yapıya normalde boş bir pozisyonda fazladan bir atom veya iyon eklendiğinde bir </a:t>
            </a:r>
            <a:r>
              <a:rPr lang="tr-TR" dirty="0" smtClean="0"/>
              <a:t>arayer kusuru oluşur.</a:t>
            </a:r>
          </a:p>
          <a:p>
            <a:r>
              <a:rPr lang="tr-TR" dirty="0" smtClean="0"/>
              <a:t>Kendine arayer, kristal yapının kendi atomunun arayere yerleşmesi ile olur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Arayer atomları, ana malzeme atomlarından çok küçük olsa bile, yerleştikleri arayere göre hala çok büyüktür.</a:t>
            </a:r>
            <a:r>
              <a:rPr lang="en-US" dirty="0" smtClean="0"/>
              <a:t> </a:t>
            </a:r>
            <a:endParaRPr lang="en-US" dirty="0"/>
          </a:p>
          <a:p>
            <a:r>
              <a:rPr lang="tr-TR" dirty="0" smtClean="0"/>
              <a:t>Sonuç olarak,  çevresindeki kristal yapıda gerilime ve şekil bozukluğuna sebep olur.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Karbon gibi arayer atomları çelik üretmek için demir içine istiyerek yerleştirilir.</a:t>
            </a:r>
          </a:p>
        </p:txBody>
      </p:sp>
    </p:spTree>
    <p:extLst>
      <p:ext uri="{BB962C8B-B14F-4D97-AF65-F5344CB8AC3E}">
        <p14:creationId xmlns:p14="http://schemas.microsoft.com/office/powerpoint/2010/main" val="338255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4353" y="126134"/>
            <a:ext cx="4511337" cy="70513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Yer Değişimli Atom Hatası</a:t>
            </a:r>
            <a:r>
              <a:rPr lang="en-US" sz="2800" b="1" dirty="0" smtClean="0">
                <a:latin typeface="+mn-lt"/>
              </a:rPr>
              <a:t> 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7873" y="921615"/>
            <a:ext cx="6923567" cy="5400807"/>
          </a:xfrm>
        </p:spPr>
        <p:txBody>
          <a:bodyPr>
            <a:normAutofit/>
          </a:bodyPr>
          <a:lstStyle/>
          <a:p>
            <a:r>
              <a:rPr lang="tr-TR" dirty="0" smtClean="0"/>
              <a:t>Yer değşimli atomlar kafes yapısında bulunan tanımlı noktalarda bulunur.</a:t>
            </a:r>
          </a:p>
          <a:p>
            <a:r>
              <a:rPr lang="tr-TR" dirty="0" smtClean="0"/>
              <a:t>Yer değişimli atomlar, kristal yapıdaki atomlardan büyük veya küçük olabilir. Bu durumunda çevre atomlar arasındaki mesafe büyür ve küçülür.</a:t>
            </a:r>
          </a:p>
          <a:p>
            <a:r>
              <a:rPr lang="tr-TR" dirty="0" smtClean="0"/>
              <a:t>Yer değişimli atom hatası safsızlık olarak ve isteyerek alaşım oluşturmak için malzemeye eklenebilir.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9358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5528" y="136526"/>
            <a:ext cx="3629891" cy="580448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Katılarda Safsızlık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5528" y="716973"/>
            <a:ext cx="10515600" cy="5892833"/>
          </a:xfrm>
        </p:spPr>
        <p:txBody>
          <a:bodyPr>
            <a:noAutofit/>
          </a:bodyPr>
          <a:lstStyle/>
          <a:p>
            <a:r>
              <a:rPr lang="tr-TR" dirty="0" smtClean="0"/>
              <a:t>Saf malzeme elde etmek imkansıza yakındır. Safsızlık ve yabancı atomlar her zaman bulunur. Bunlaron bazıları noktasal kusurlarda yer edinir.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Normalde, alaşımlama, mazemenin mekanik özelliklerini ve korozyon dirençlerini artırmak için kullanılır.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Örneğin, som gümüş %</a:t>
            </a:r>
            <a:r>
              <a:rPr lang="en-US" dirty="0" smtClean="0"/>
              <a:t>92.5</a:t>
            </a:r>
            <a:r>
              <a:rPr lang="tr-TR" dirty="0" smtClean="0"/>
              <a:t> gümüş</a:t>
            </a:r>
            <a:r>
              <a:rPr lang="en-US" dirty="0" smtClean="0"/>
              <a:t>/</a:t>
            </a:r>
            <a:r>
              <a:rPr lang="tr-TR" dirty="0" smtClean="0"/>
              <a:t>%</a:t>
            </a:r>
            <a:r>
              <a:rPr lang="en-US" dirty="0" smtClean="0"/>
              <a:t>7.5</a:t>
            </a:r>
            <a:r>
              <a:rPr lang="tr-TR" dirty="0" smtClean="0"/>
              <a:t> bakır alşımıdır.</a:t>
            </a:r>
            <a:endParaRPr lang="en-US" dirty="0"/>
          </a:p>
          <a:p>
            <a:r>
              <a:rPr lang="tr-TR" dirty="0" smtClean="0"/>
              <a:t>Normal koşullarda, saf gümüş aşırı derecede korozyana dayanıklı ama oldukça da yumuşaktı.</a:t>
            </a:r>
          </a:p>
          <a:p>
            <a:r>
              <a:rPr lang="tr-TR" dirty="0" smtClean="0"/>
              <a:t>Bakır ile alaşım oluşturmak, gümüşe mekanik güç katar ve korozyon direncinde herhangi bir düşüş gözlemlenmez.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Bir metale safsızlık atomu eklemek, katı çözelti ve/veya ikinci bir yeni faz oluşmasına sebep olur. Bu durum, safsızlık atomunun çeşidine, konsantrasyonuna ve sıcaklığa bağlıdır</a:t>
            </a:r>
            <a:r>
              <a:rPr lang="en-US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2911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57308"/>
            <a:ext cx="2757055" cy="632402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Katı Çözelti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5526" y="789710"/>
            <a:ext cx="7928759" cy="6068290"/>
          </a:xfrm>
        </p:spPr>
        <p:txBody>
          <a:bodyPr>
            <a:noAutofit/>
          </a:bodyPr>
          <a:lstStyle/>
          <a:p>
            <a:r>
              <a:rPr lang="tr-TR" dirty="0"/>
              <a:t>Alaşımları oluşturan elementlerin anlatımında </a:t>
            </a:r>
            <a:r>
              <a:rPr lang="tr-TR" dirty="0" smtClean="0"/>
              <a:t>daha çok </a:t>
            </a:r>
            <a:r>
              <a:rPr lang="tr-TR" dirty="0"/>
              <a:t>çözen ve çözünen terimleri kullanılır.</a:t>
            </a:r>
          </a:p>
          <a:p>
            <a:r>
              <a:rPr lang="es-ES" dirty="0" err="1" smtClean="0"/>
              <a:t>Çözen</a:t>
            </a:r>
            <a:r>
              <a:rPr lang="es-ES" dirty="0"/>
              <a:t>, </a:t>
            </a:r>
            <a:r>
              <a:rPr lang="es-ES" dirty="0" err="1"/>
              <a:t>alaşımın</a:t>
            </a:r>
            <a:r>
              <a:rPr lang="es-ES" dirty="0"/>
              <a:t> </a:t>
            </a:r>
            <a:r>
              <a:rPr lang="es-ES" dirty="0" err="1"/>
              <a:t>ana</a:t>
            </a:r>
            <a:r>
              <a:rPr lang="es-ES" dirty="0"/>
              <a:t> </a:t>
            </a:r>
            <a:r>
              <a:rPr lang="es-ES" dirty="0" err="1"/>
              <a:t>yapısını</a:t>
            </a:r>
            <a:r>
              <a:rPr lang="es-ES" dirty="0"/>
              <a:t> </a:t>
            </a:r>
            <a:r>
              <a:rPr lang="es-ES" dirty="0" err="1"/>
              <a:t>oluşturan</a:t>
            </a:r>
            <a:r>
              <a:rPr lang="es-ES" dirty="0"/>
              <a:t> ve </a:t>
            </a:r>
            <a:r>
              <a:rPr lang="es-ES" dirty="0" smtClean="0"/>
              <a:t>en</a:t>
            </a:r>
            <a:r>
              <a:rPr lang="tr-TR" dirty="0" smtClean="0"/>
              <a:t> yüksek </a:t>
            </a:r>
            <a:r>
              <a:rPr lang="tr-TR" dirty="0"/>
              <a:t>miktarda bulunan element atomları </a:t>
            </a:r>
            <a:r>
              <a:rPr lang="tr-TR" dirty="0" smtClean="0"/>
              <a:t>için kullanılır</a:t>
            </a:r>
            <a:r>
              <a:rPr lang="tr-TR" dirty="0"/>
              <a:t>.</a:t>
            </a:r>
          </a:p>
          <a:p>
            <a:r>
              <a:rPr lang="tr-TR" dirty="0" smtClean="0"/>
              <a:t>Daha </a:t>
            </a:r>
            <a:r>
              <a:rPr lang="tr-TR" dirty="0"/>
              <a:t>az miktarda bulunan element için ise </a:t>
            </a:r>
            <a:r>
              <a:rPr lang="tr-TR" dirty="0" smtClean="0"/>
              <a:t>çözünen ifadesi </a:t>
            </a:r>
            <a:r>
              <a:rPr lang="tr-TR" dirty="0"/>
              <a:t>kullanılır</a:t>
            </a:r>
            <a:r>
              <a:rPr lang="tr-TR" dirty="0" smtClean="0"/>
              <a:t>.</a:t>
            </a:r>
            <a:endParaRPr lang="en-US" dirty="0"/>
          </a:p>
          <a:p>
            <a:r>
              <a:rPr lang="tr-TR" dirty="0" smtClean="0"/>
              <a:t>Katı çözeltilerde  noktasal safsızlık hataları iki şekilde olur. Yer değişimli (yeralan) ve arayer.</a:t>
            </a:r>
          </a:p>
          <a:p>
            <a:r>
              <a:rPr lang="tr-TR" dirty="0" smtClean="0"/>
              <a:t>Yer değişimlide çözünen atom çözen atomun yerini alır.</a:t>
            </a:r>
          </a:p>
          <a:p>
            <a:r>
              <a:rPr lang="tr-TR" dirty="0" smtClean="0"/>
              <a:t>Yer </a:t>
            </a:r>
            <a:r>
              <a:rPr lang="tr-TR" dirty="0"/>
              <a:t>değişimli </a:t>
            </a:r>
            <a:r>
              <a:rPr lang="tr-TR" dirty="0" smtClean="0"/>
              <a:t>atom yerleşimi, Atomsal boyut faktörü, elektronegativite, kristal yapı ve valansa bağlıdır. </a:t>
            </a:r>
          </a:p>
        </p:txBody>
      </p:sp>
    </p:spTree>
    <p:extLst>
      <p:ext uri="{BB962C8B-B14F-4D97-AF65-F5344CB8AC3E}">
        <p14:creationId xmlns:p14="http://schemas.microsoft.com/office/powerpoint/2010/main" val="287824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89710"/>
            <a:ext cx="11356816" cy="5266845"/>
          </a:xfrm>
        </p:spPr>
        <p:txBody>
          <a:bodyPr>
            <a:noAutofit/>
          </a:bodyPr>
          <a:lstStyle/>
          <a:p>
            <a:r>
              <a:rPr lang="tr-TR" dirty="0" smtClean="0"/>
              <a:t>Arayer katı çözeltiler için, safsızlık atomlarının çözücü atomlar arasındaki boşluklara yerleştiği söylenebilir.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İki tip arayerdenbahsedilebilir: </a:t>
            </a:r>
            <a:r>
              <a:rPr lang="en-US" dirty="0" smtClean="0"/>
              <a:t>tetrahedral </a:t>
            </a:r>
            <a:r>
              <a:rPr lang="en-US" dirty="0"/>
              <a:t>and </a:t>
            </a:r>
            <a:r>
              <a:rPr lang="en-US" dirty="0" smtClean="0"/>
              <a:t>o</a:t>
            </a:r>
            <a:r>
              <a:rPr lang="tr-TR" dirty="0" smtClean="0"/>
              <a:t>k</a:t>
            </a:r>
            <a:r>
              <a:rPr lang="en-US" dirty="0" err="1" smtClean="0"/>
              <a:t>tahedral</a:t>
            </a:r>
            <a:endParaRPr lang="tr-TR" dirty="0" smtClean="0"/>
          </a:p>
          <a:p>
            <a:r>
              <a:rPr lang="en-US" dirty="0" smtClean="0"/>
              <a:t>Tetrahedral</a:t>
            </a:r>
            <a:r>
              <a:rPr lang="tr-TR" dirty="0" smtClean="0"/>
              <a:t> KS: </a:t>
            </a:r>
            <a:r>
              <a:rPr lang="en-US" dirty="0" smtClean="0"/>
              <a:t>4</a:t>
            </a:r>
            <a:r>
              <a:rPr lang="tr-TR" dirty="0" smtClean="0"/>
              <a:t>.</a:t>
            </a:r>
          </a:p>
          <a:p>
            <a:r>
              <a:rPr lang="tr-TR" dirty="0" smtClean="0"/>
              <a:t>Ok</a:t>
            </a:r>
            <a:r>
              <a:rPr lang="en-US" dirty="0" err="1" smtClean="0"/>
              <a:t>tahedral</a:t>
            </a:r>
            <a:r>
              <a:rPr lang="en-US" dirty="0" smtClean="0"/>
              <a:t> </a:t>
            </a:r>
            <a:r>
              <a:rPr lang="tr-TR" dirty="0" smtClean="0"/>
              <a:t>KS: </a:t>
            </a:r>
            <a:r>
              <a:rPr lang="en-US" dirty="0" smtClean="0"/>
              <a:t>6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dirty="0"/>
              <a:t>Metalik </a:t>
            </a:r>
            <a:r>
              <a:rPr lang="tr-TR" dirty="0" err="1"/>
              <a:t>mazlmeler</a:t>
            </a:r>
            <a:r>
              <a:rPr lang="tr-TR" dirty="0"/>
              <a:t> yüksek atomsal dolgu faktörüne sahip oldukları için </a:t>
            </a:r>
            <a:r>
              <a:rPr lang="tr-TR" dirty="0" err="1"/>
              <a:t>arayer</a:t>
            </a:r>
            <a:r>
              <a:rPr lang="tr-TR" dirty="0"/>
              <a:t> pozisyonları oldukça küçüktür.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/>
              <a:t>Normalde, </a:t>
            </a:r>
            <a:r>
              <a:rPr lang="tr-TR" dirty="0" err="1"/>
              <a:t>arayer</a:t>
            </a:r>
            <a:r>
              <a:rPr lang="tr-TR" dirty="0"/>
              <a:t> </a:t>
            </a:r>
            <a:r>
              <a:rPr lang="tr-TR" dirty="0" err="1"/>
              <a:t>safsızlık</a:t>
            </a:r>
            <a:r>
              <a:rPr lang="tr-TR" dirty="0"/>
              <a:t> atomları için izin verilen maksimum konsantrasyon %10 civarıdır. </a:t>
            </a:r>
          </a:p>
          <a:p>
            <a:r>
              <a:rPr lang="tr-TR" dirty="0"/>
              <a:t>Bunun yüzünden çok küçük atomlar bile komşu atomlarda gerilim oluşmasında sebep olur.</a:t>
            </a:r>
          </a:p>
          <a:p>
            <a:endParaRPr lang="en-US" dirty="0"/>
          </a:p>
        </p:txBody>
      </p:sp>
      <p:sp>
        <p:nvSpPr>
          <p:cNvPr id="7" name="Unvan 1"/>
          <p:cNvSpPr>
            <a:spLocks noGrp="1"/>
          </p:cNvSpPr>
          <p:nvPr>
            <p:ph type="title"/>
          </p:nvPr>
        </p:nvSpPr>
        <p:spPr>
          <a:xfrm>
            <a:off x="110836" y="157308"/>
            <a:ext cx="2757055" cy="632402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+mn-lt"/>
              </a:rPr>
              <a:t>Katı Çözelti</a:t>
            </a:r>
          </a:p>
        </p:txBody>
      </p:sp>
    </p:spTree>
    <p:extLst>
      <p:ext uri="{BB962C8B-B14F-4D97-AF65-F5344CB8AC3E}">
        <p14:creationId xmlns:p14="http://schemas.microsoft.com/office/powerpoint/2010/main" val="10134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1752" y="231013"/>
            <a:ext cx="4599432" cy="561467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+mn-lt"/>
              </a:rPr>
              <a:t>Diğer Noktasal Hatalar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752" y="972185"/>
            <a:ext cx="6830291" cy="4351338"/>
          </a:xfrm>
        </p:spPr>
        <p:txBody>
          <a:bodyPr>
            <a:noAutofit/>
          </a:bodyPr>
          <a:lstStyle/>
          <a:p>
            <a:r>
              <a:rPr lang="tr-TR" dirty="0" smtClean="0"/>
              <a:t>Frenkel kusuru: bir iyonun yer değiştirerek, arayere yerleşmesi ve ayrıldığı yerde boşluk bırakmasına denir (boşluk-arayer kusuru)</a:t>
            </a:r>
            <a:r>
              <a:rPr lang="en-US" dirty="0" smtClean="0"/>
              <a:t>.</a:t>
            </a:r>
            <a:endParaRPr lang="en-US" dirty="0"/>
          </a:p>
          <a:p>
            <a:endParaRPr lang="tr-TR" dirty="0" smtClean="0"/>
          </a:p>
          <a:p>
            <a:r>
              <a:rPr lang="en-US" dirty="0" err="1" smtClean="0"/>
              <a:t>Schottky</a:t>
            </a:r>
            <a:r>
              <a:rPr lang="en-US" dirty="0" smtClean="0"/>
              <a:t> </a:t>
            </a:r>
            <a:r>
              <a:rPr lang="tr-TR" dirty="0" smtClean="0"/>
              <a:t>kusuru: Bu tip kusurlar iyonik malzemlerde  ve birçok seremikte görülür. </a:t>
            </a:r>
            <a:r>
              <a:rPr lang="en-US" dirty="0" smtClean="0"/>
              <a:t>defect is </a:t>
            </a:r>
            <a:r>
              <a:rPr lang="en-US" dirty="0"/>
              <a:t>unique to </a:t>
            </a:r>
            <a:r>
              <a:rPr lang="en-US" dirty="0" smtClean="0"/>
              <a:t>ionic</a:t>
            </a:r>
            <a:r>
              <a:rPr lang="tr-TR" dirty="0" smtClean="0"/>
              <a:t> </a:t>
            </a:r>
            <a:r>
              <a:rPr lang="en-US" dirty="0" smtClean="0"/>
              <a:t>materials </a:t>
            </a:r>
            <a:r>
              <a:rPr lang="en-US" dirty="0"/>
              <a:t>and is commonly found in many ceramic materials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Ters elektriksel yükte iki iyonun olması beklenen yerde olmaması durumudur.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16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2593</TotalTime>
  <Words>1232</Words>
  <Application>Microsoft Office PowerPoint</Application>
  <PresentationFormat>Widescreen</PresentationFormat>
  <Paragraphs>107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İyonik ve Atomsal Dizilimlerde Kusurlar</vt:lpstr>
      <vt:lpstr>Noktasal Kusurlar</vt:lpstr>
      <vt:lpstr>Boşluk</vt:lpstr>
      <vt:lpstr>Arayer Kusurları</vt:lpstr>
      <vt:lpstr>Yer Değişimli Atom Hatası </vt:lpstr>
      <vt:lpstr>Katılarda Safsızlık</vt:lpstr>
      <vt:lpstr>Katı Çözelti</vt:lpstr>
      <vt:lpstr>Katı Çözelti</vt:lpstr>
      <vt:lpstr>Diğer Noktasal Hatalar</vt:lpstr>
      <vt:lpstr>Konsantrasyonun Belirlenmesi</vt:lpstr>
      <vt:lpstr>Çizgisel Kusurlar - Dislokasyonlar</vt:lpstr>
      <vt:lpstr>PowerPoint Presentation</vt:lpstr>
      <vt:lpstr>PowerPoint Presentation</vt:lpstr>
      <vt:lpstr>Dislokasyonların Önemi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354</cp:revision>
  <dcterms:created xsi:type="dcterms:W3CDTF">2016-07-27T06:35:54Z</dcterms:created>
  <dcterms:modified xsi:type="dcterms:W3CDTF">2020-05-10T16:48:27Z</dcterms:modified>
</cp:coreProperties>
</file>