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68"/>
  </p:normalViewPr>
  <p:slideViewPr>
    <p:cSldViewPr snapToGrid="0" snapToObjects="1" showGuides="1">
      <p:cViewPr varScale="1">
        <p:scale>
          <a:sx n="129" d="100"/>
          <a:sy n="129" d="100"/>
        </p:scale>
        <p:origin x="2208" y="20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ve Alt An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Başlık Metni</a:t>
            </a:r>
          </a:p>
        </p:txBody>
      </p:sp>
      <p:sp>
        <p:nvSpPr>
          <p:cNvPr id="1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Ali Utku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-Ali Utku</a:t>
            </a:r>
          </a:p>
        </p:txBody>
      </p:sp>
      <p:sp>
        <p:nvSpPr>
          <p:cNvPr id="94" name="“Buraya bir alıntı yazın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“Buraya bir alıntı yazın.” 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örüntü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Yat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örüntü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Başlık Metni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Başlık Metni</a:t>
            </a:r>
          </a:p>
        </p:txBody>
      </p:sp>
      <p:sp>
        <p:nvSpPr>
          <p:cNvPr id="2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O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Düş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örüntü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Ü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7" name="Gövde Düzeyi Bi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8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Maddeler ve 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örüntü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67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68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3 Yukar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örüntü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Görüntü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Görüntü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3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ara ve Çeşitleri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Yara ve Çeşitleri</a:t>
            </a:r>
          </a:p>
        </p:txBody>
      </p:sp>
      <p:sp>
        <p:nvSpPr>
          <p:cNvPr id="120" name="Prof. Dr. Savaş SEREL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816600"/>
            <a:ext cx="10464800" cy="1781572"/>
          </a:xfrm>
          <a:prstGeom prst="rect">
            <a:avLst/>
          </a:prstGeom>
        </p:spPr>
        <p:txBody>
          <a:bodyPr/>
          <a:lstStyle/>
          <a:p>
            <a:pPr defTabSz="525779">
              <a:defRPr sz="4319" b="1" i="1"/>
            </a:pPr>
            <a:r>
              <a:t>Prof. Dr. Savaş SEREL</a:t>
            </a:r>
          </a:p>
          <a:p>
            <a:pPr defTabSz="525779">
              <a:defRPr sz="3330"/>
            </a:pPr>
            <a:r>
              <a:t>Ankara Üniversitesi Tıp Fakültesi</a:t>
            </a:r>
          </a:p>
          <a:p>
            <a:pPr defTabSz="525779">
              <a:defRPr sz="3330"/>
            </a:pPr>
            <a:r>
              <a:t>Plastik, Rekonstrüktif ve Estetik Cerrahi AD</a:t>
            </a:r>
          </a:p>
        </p:txBody>
      </p:sp>
      <p:pic>
        <p:nvPicPr>
          <p:cNvPr id="121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40128" y="326095"/>
            <a:ext cx="1474280" cy="1498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Kronik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Kronik yaralar</a:t>
            </a:r>
          </a:p>
        </p:txBody>
      </p:sp>
      <p:sp>
        <p:nvSpPr>
          <p:cNvPr id="218" name="Makul bir süre içinde kapanmayan yara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Makul bir süre içinde kapanmayan yaralar</a:t>
            </a:r>
          </a:p>
          <a:p>
            <a:r>
              <a:t>Bu makul süre ne kadar ?</a:t>
            </a:r>
          </a:p>
          <a:p>
            <a:pPr>
              <a:defRPr i="1" u="sng"/>
            </a:pPr>
            <a:r>
              <a:t>1 ay, 4-6 hafta, 3 ay</a:t>
            </a:r>
          </a:p>
        </p:txBody>
      </p:sp>
      <p:pic>
        <p:nvPicPr>
          <p:cNvPr id="21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Kronik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Kronik yaralar</a:t>
            </a:r>
          </a:p>
        </p:txBody>
      </p:sp>
      <p:sp>
        <p:nvSpPr>
          <p:cNvPr id="222" name="Vasküler nedenli yara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Vasküler nedenli yaralar</a:t>
            </a:r>
          </a:p>
          <a:p>
            <a:r>
              <a:t>Diyabetik yaralar</a:t>
            </a:r>
          </a:p>
          <a:p>
            <a:r>
              <a:t>Bası yaraları</a:t>
            </a:r>
          </a:p>
          <a:p>
            <a:r>
              <a:t>Radyasyona maruziyet nedeni ile oluşan yaralar</a:t>
            </a:r>
          </a:p>
        </p:txBody>
      </p:sp>
      <p:pic>
        <p:nvPicPr>
          <p:cNvPr id="22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Kronik yaralar neden önemli 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defTabSz="525779">
              <a:defRPr sz="7200"/>
            </a:lvl1pPr>
          </a:lstStyle>
          <a:p>
            <a:r>
              <a:t>Kronik yaralar neden önemli ?</a:t>
            </a:r>
          </a:p>
        </p:txBody>
      </p:sp>
      <p:sp>
        <p:nvSpPr>
          <p:cNvPr id="226" name="ABD’de yıllık hasta sayısı 5.5 - 6.5 milyon, maliyeti 20-25 milyar do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ABD’de yıllık hasta sayısı 5.5 - 6.5 milyon, maliyeti 20-25 milyar dolar</a:t>
            </a:r>
          </a:p>
          <a:p>
            <a:r>
              <a:t>meme, kolon, akciğer kanseri ve lösemi hastalarının sayısının TOPLAMINDAN daha fazla</a:t>
            </a:r>
          </a:p>
          <a:p>
            <a:r>
              <a:t>yaşam süresi uzuyor</a:t>
            </a:r>
          </a:p>
          <a:p>
            <a:r>
              <a:t>titiz bir yara bakımı ile bir çoğunu kapatmak mümkündür</a:t>
            </a:r>
          </a:p>
        </p:txBody>
      </p:sp>
      <p:pic>
        <p:nvPicPr>
          <p:cNvPr id="227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9105" y="1384505"/>
            <a:ext cx="4555439" cy="215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kut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Akut yaralar</a:t>
            </a:r>
          </a:p>
        </p:txBody>
      </p:sp>
      <p:sp>
        <p:nvSpPr>
          <p:cNvPr id="231" name="Göv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32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8" name="Grup"/>
          <p:cNvGrpSpPr/>
          <p:nvPr/>
        </p:nvGrpSpPr>
        <p:grpSpPr>
          <a:xfrm>
            <a:off x="469900" y="4921250"/>
            <a:ext cx="11733015" cy="1270000"/>
            <a:chOff x="0" y="0"/>
            <a:chExt cx="11733014" cy="1270000"/>
          </a:xfrm>
        </p:grpSpPr>
        <p:sp>
          <p:nvSpPr>
            <p:cNvPr id="233" name="inflamasyon"/>
            <p:cNvSpPr/>
            <p:nvPr/>
          </p:nvSpPr>
          <p:spPr>
            <a:xfrm>
              <a:off x="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inflamasyon</a:t>
              </a:r>
            </a:p>
          </p:txBody>
        </p:sp>
        <p:sp>
          <p:nvSpPr>
            <p:cNvPr id="234" name="proliferasyon"/>
            <p:cNvSpPr/>
            <p:nvPr/>
          </p:nvSpPr>
          <p:spPr>
            <a:xfrm>
              <a:off x="420370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proliferasyon</a:t>
              </a:r>
            </a:p>
          </p:txBody>
        </p:sp>
        <p:sp>
          <p:nvSpPr>
            <p:cNvPr id="235" name="maturasyon"/>
            <p:cNvSpPr/>
            <p:nvPr/>
          </p:nvSpPr>
          <p:spPr>
            <a:xfrm>
              <a:off x="840740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maturasyon</a:t>
              </a:r>
            </a:p>
          </p:txBody>
        </p:sp>
        <p:sp>
          <p:nvSpPr>
            <p:cNvPr id="236" name="Ok"/>
            <p:cNvSpPr/>
            <p:nvPr/>
          </p:nvSpPr>
          <p:spPr>
            <a:xfrm>
              <a:off x="3339634" y="306610"/>
              <a:ext cx="868649" cy="656780"/>
            </a:xfrm>
            <a:prstGeom prst="rightArrow">
              <a:avLst>
                <a:gd name="adj1" fmla="val 32000"/>
                <a:gd name="adj2" fmla="val 8243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Ok"/>
            <p:cNvSpPr/>
            <p:nvPr/>
          </p:nvSpPr>
          <p:spPr>
            <a:xfrm>
              <a:off x="7568734" y="306610"/>
              <a:ext cx="868649" cy="656780"/>
            </a:xfrm>
            <a:prstGeom prst="rightArrow">
              <a:avLst>
                <a:gd name="adj1" fmla="val 32000"/>
                <a:gd name="adj2" fmla="val 8243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9" name="Kaliteli skar"/>
          <p:cNvSpPr/>
          <p:nvPr/>
        </p:nvSpPr>
        <p:spPr>
          <a:xfrm>
            <a:off x="4011835" y="6762750"/>
            <a:ext cx="4981130" cy="1270000"/>
          </a:xfrm>
          <a:prstGeom prst="roundRect">
            <a:avLst>
              <a:gd name="adj" fmla="val 15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4800" b="0">
                <a:solidFill>
                  <a:srgbClr val="FFFFFF"/>
                </a:solidFill>
              </a:defRPr>
            </a:lvl1pPr>
          </a:lstStyle>
          <a:p>
            <a:r>
              <a:t>Kaliteli skar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Kronik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Kronik yaralar</a:t>
            </a:r>
          </a:p>
        </p:txBody>
      </p:sp>
      <p:sp>
        <p:nvSpPr>
          <p:cNvPr id="242" name="Göv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4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9" name="Grup"/>
          <p:cNvGrpSpPr/>
          <p:nvPr/>
        </p:nvGrpSpPr>
        <p:grpSpPr>
          <a:xfrm>
            <a:off x="469900" y="4921250"/>
            <a:ext cx="11733015" cy="1270000"/>
            <a:chOff x="0" y="0"/>
            <a:chExt cx="11733014" cy="1270000"/>
          </a:xfrm>
        </p:grpSpPr>
        <p:sp>
          <p:nvSpPr>
            <p:cNvPr id="244" name="inflamasyon"/>
            <p:cNvSpPr/>
            <p:nvPr/>
          </p:nvSpPr>
          <p:spPr>
            <a:xfrm>
              <a:off x="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inflamasyon</a:t>
              </a:r>
            </a:p>
          </p:txBody>
        </p:sp>
        <p:sp>
          <p:nvSpPr>
            <p:cNvPr id="245" name="proliferasyon"/>
            <p:cNvSpPr/>
            <p:nvPr/>
          </p:nvSpPr>
          <p:spPr>
            <a:xfrm>
              <a:off x="420370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proliferasyon</a:t>
              </a:r>
            </a:p>
          </p:txBody>
        </p:sp>
        <p:sp>
          <p:nvSpPr>
            <p:cNvPr id="246" name="maturasyon"/>
            <p:cNvSpPr/>
            <p:nvPr/>
          </p:nvSpPr>
          <p:spPr>
            <a:xfrm>
              <a:off x="8407400" y="0"/>
              <a:ext cx="3325615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600" b="0"/>
              </a:lvl1pPr>
            </a:lstStyle>
            <a:p>
              <a:r>
                <a:t>maturasyon</a:t>
              </a:r>
            </a:p>
          </p:txBody>
        </p:sp>
        <p:sp>
          <p:nvSpPr>
            <p:cNvPr id="247" name="Ok"/>
            <p:cNvSpPr/>
            <p:nvPr/>
          </p:nvSpPr>
          <p:spPr>
            <a:xfrm>
              <a:off x="3339634" y="306610"/>
              <a:ext cx="868649" cy="656780"/>
            </a:xfrm>
            <a:prstGeom prst="rightArrow">
              <a:avLst>
                <a:gd name="adj1" fmla="val 32000"/>
                <a:gd name="adj2" fmla="val 8243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Ok"/>
            <p:cNvSpPr/>
            <p:nvPr/>
          </p:nvSpPr>
          <p:spPr>
            <a:xfrm>
              <a:off x="7568734" y="306610"/>
              <a:ext cx="868649" cy="656780"/>
            </a:xfrm>
            <a:prstGeom prst="rightArrow">
              <a:avLst>
                <a:gd name="adj1" fmla="val 32000"/>
                <a:gd name="adj2" fmla="val 8243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50" name="Demiryolu Geçidi"/>
          <p:cNvSpPr/>
          <p:nvPr/>
        </p:nvSpPr>
        <p:spPr>
          <a:xfrm>
            <a:off x="3352800" y="4723655"/>
            <a:ext cx="1665189" cy="1665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Demiryolu Geçidi"/>
          <p:cNvSpPr/>
          <p:nvPr/>
        </p:nvSpPr>
        <p:spPr>
          <a:xfrm>
            <a:off x="7683500" y="4723655"/>
            <a:ext cx="1665189" cy="1665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Yara iyileşme sürecini olumsuz etkileyen faktö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defTabSz="525779">
              <a:defRPr sz="7200"/>
            </a:lvl1pPr>
          </a:lstStyle>
          <a:p>
            <a:r>
              <a:t>Yara iyileşme sürecini olumsuz etkileyen faktörler</a:t>
            </a:r>
          </a:p>
        </p:txBody>
      </p:sp>
      <p:sp>
        <p:nvSpPr>
          <p:cNvPr id="254" name="ileri yaş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35584" indent="-235584" defTabSz="309625">
              <a:spcBef>
                <a:spcPts val="2200"/>
              </a:spcBef>
              <a:defRPr sz="1695"/>
            </a:pPr>
            <a:r>
              <a:t>ileri yaş,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hipoksi, anemi, hipoperfüzyon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steroidler, kemoterapötikler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metabolik bozukluklar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malnütrisyon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obezite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enfeksiyonlar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yabancı cisimler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immünsupresyon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bağ doku hastalıkları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iyonize radyasyon</a:t>
            </a:r>
          </a:p>
          <a:p>
            <a:pPr marL="235584" indent="-235584" defTabSz="309625">
              <a:spcBef>
                <a:spcPts val="2200"/>
              </a:spcBef>
              <a:defRPr sz="1695"/>
            </a:pPr>
            <a:r>
              <a:t>maligniteler</a:t>
            </a:r>
          </a:p>
        </p:txBody>
      </p:sp>
      <p:pic>
        <p:nvPicPr>
          <p:cNvPr id="255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atofizyoloj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Patofizyoloji </a:t>
            </a:r>
          </a:p>
        </p:txBody>
      </p:sp>
      <p:sp>
        <p:nvSpPr>
          <p:cNvPr id="258" name="tekrarlayan travm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tekrarlayan travma</a:t>
            </a:r>
          </a:p>
          <a:p>
            <a:r>
              <a:t>kötü perfüzyon/oksijenizasyon</a:t>
            </a:r>
          </a:p>
          <a:p>
            <a:r>
              <a:t>aşırı inflamasyon</a:t>
            </a:r>
          </a:p>
          <a:p>
            <a:r>
              <a:t>normal düzenleyici sinyallerde yanıtsızlık</a:t>
            </a:r>
          </a:p>
          <a:p>
            <a:pPr lvl="1"/>
            <a:r>
              <a:t>büyüme faktörü sentezinde bozukluk</a:t>
            </a:r>
          </a:p>
          <a:p>
            <a:pPr lvl="1"/>
            <a:r>
              <a:t>fibroblastların çoğalma potansiyellerinin azalması</a:t>
            </a:r>
          </a:p>
        </p:txBody>
      </p:sp>
      <p:pic>
        <p:nvPicPr>
          <p:cNvPr id="25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davide temel prensip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t>Tedavide temel prensipler</a:t>
            </a:r>
          </a:p>
        </p:txBody>
      </p:sp>
      <p:sp>
        <p:nvSpPr>
          <p:cNvPr id="262" name="hastalığa özgü sorun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hastalığa özgü sorunlar</a:t>
            </a:r>
          </a:p>
          <a:p>
            <a:r>
              <a:t>ortak fizyopatolojik mekanizmalar</a:t>
            </a:r>
          </a:p>
        </p:txBody>
      </p:sp>
      <p:pic>
        <p:nvPicPr>
          <p:cNvPr id="26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yara yatağının hazırlanması"/>
          <p:cNvSpPr/>
          <p:nvPr/>
        </p:nvSpPr>
        <p:spPr>
          <a:xfrm>
            <a:off x="2132235" y="7080250"/>
            <a:ext cx="8498335" cy="1270000"/>
          </a:xfrm>
          <a:prstGeom prst="roundRect">
            <a:avLst>
              <a:gd name="adj" fmla="val 15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4800" b="0">
                <a:solidFill>
                  <a:srgbClr val="FFFFFF"/>
                </a:solidFill>
              </a:defRPr>
            </a:lvl1pPr>
          </a:lstStyle>
          <a:p>
            <a:r>
              <a:t>yara yatağının hazırlanması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25779">
              <a:defRPr sz="7200"/>
            </a:pPr>
            <a:endParaRPr/>
          </a:p>
        </p:txBody>
      </p:sp>
      <p:sp>
        <p:nvSpPr>
          <p:cNvPr id="267" name="Göv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8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yara yatağının hazırlanması"/>
          <p:cNvSpPr/>
          <p:nvPr/>
        </p:nvSpPr>
        <p:spPr>
          <a:xfrm>
            <a:off x="2106835" y="971550"/>
            <a:ext cx="8498335" cy="1270000"/>
          </a:xfrm>
          <a:prstGeom prst="roundRect">
            <a:avLst>
              <a:gd name="adj" fmla="val 15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4800" b="0">
                <a:solidFill>
                  <a:srgbClr val="FFFFFF"/>
                </a:solidFill>
              </a:defRPr>
            </a:lvl1pPr>
          </a:lstStyle>
          <a:p>
            <a:r>
              <a:t>yara yatağının hazırlanması</a:t>
            </a:r>
          </a:p>
        </p:txBody>
      </p:sp>
      <p:sp>
        <p:nvSpPr>
          <p:cNvPr id="270" name="hastanın genel durumunun…"/>
          <p:cNvSpPr/>
          <p:nvPr/>
        </p:nvSpPr>
        <p:spPr>
          <a:xfrm>
            <a:off x="303435" y="3968750"/>
            <a:ext cx="5736780" cy="2391321"/>
          </a:xfrm>
          <a:prstGeom prst="roundRect">
            <a:avLst>
              <a:gd name="adj" fmla="val 7966"/>
            </a:avLst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800" b="0">
                <a:solidFill>
                  <a:srgbClr val="FFFFFF"/>
                </a:solidFill>
              </a:defRPr>
            </a:pPr>
            <a:r>
              <a:t>hastanın genel durumunun</a:t>
            </a:r>
          </a:p>
          <a:p>
            <a:pPr>
              <a:defRPr sz="4800" b="0">
                <a:solidFill>
                  <a:srgbClr val="FFFFFF"/>
                </a:solidFill>
              </a:defRPr>
            </a:pPr>
            <a:r>
              <a:t>değerlendirilmesi</a:t>
            </a:r>
          </a:p>
        </p:txBody>
      </p:sp>
      <p:sp>
        <p:nvSpPr>
          <p:cNvPr id="271" name="yaraya yönelik algoritmik yaklaşım…"/>
          <p:cNvSpPr/>
          <p:nvPr/>
        </p:nvSpPr>
        <p:spPr>
          <a:xfrm>
            <a:off x="6332859" y="3968750"/>
            <a:ext cx="5736780" cy="2391321"/>
          </a:xfrm>
          <a:prstGeom prst="roundRect">
            <a:avLst>
              <a:gd name="adj" fmla="val 7822"/>
            </a:avLst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800" b="0">
                <a:solidFill>
                  <a:srgbClr val="FFFFFF"/>
                </a:solidFill>
              </a:defRPr>
            </a:pPr>
            <a:r>
              <a:t>yaraya yönelik algoritmik yaklaşım</a:t>
            </a:r>
          </a:p>
          <a:p>
            <a:pPr>
              <a:defRPr sz="4800" b="0">
                <a:solidFill>
                  <a:srgbClr val="FFFFFF"/>
                </a:solidFill>
              </a:defRPr>
            </a:pPr>
            <a:r>
              <a:t>(TIME kavramı)</a:t>
            </a:r>
          </a:p>
        </p:txBody>
      </p:sp>
      <p:pic>
        <p:nvPicPr>
          <p:cNvPr id="272" name="Çizgi" descr="Çizgi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8100000">
            <a:off x="2849511" y="2974754"/>
            <a:ext cx="1930761" cy="352235"/>
          </a:xfrm>
          <a:prstGeom prst="rect">
            <a:avLst/>
          </a:prstGeom>
        </p:spPr>
      </p:pic>
      <p:pic>
        <p:nvPicPr>
          <p:cNvPr id="274" name="Çizgi" descr="Çizgi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409791">
            <a:off x="8179027" y="2978560"/>
            <a:ext cx="2122383" cy="3522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“TIME” kavram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“TIME” kavramı</a:t>
            </a:r>
          </a:p>
        </p:txBody>
      </p:sp>
      <p:sp>
        <p:nvSpPr>
          <p:cNvPr id="278" name="T tissue (doku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b="1"/>
              <a:t>T</a:t>
            </a:r>
            <a:r>
              <a:t> tissue (doku)</a:t>
            </a:r>
          </a:p>
          <a:p>
            <a:r>
              <a:t> </a:t>
            </a:r>
            <a:r>
              <a:rPr b="1"/>
              <a:t>I</a:t>
            </a:r>
            <a:r>
              <a:t> infection/inflammation (enfeksiyon/infilamasyon)</a:t>
            </a:r>
          </a:p>
          <a:p>
            <a:r>
              <a:rPr b="1"/>
              <a:t>M</a:t>
            </a:r>
            <a:r>
              <a:t> moisture (nem)</a:t>
            </a:r>
          </a:p>
          <a:p>
            <a:r>
              <a:rPr b="1"/>
              <a:t>E</a:t>
            </a:r>
            <a:r>
              <a:t> edge, epidermal margin (yara kenarı)</a:t>
            </a:r>
          </a:p>
        </p:txBody>
      </p:sp>
      <p:pic>
        <p:nvPicPr>
          <p:cNvPr id="27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Yara nedir 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Yara nedir ?</a:t>
            </a:r>
          </a:p>
        </p:txBody>
      </p:sp>
      <p:sp>
        <p:nvSpPr>
          <p:cNvPr id="133" name="derinin sıyrılmas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derinin sıyrılması</a:t>
            </a:r>
          </a:p>
          <a:p>
            <a:r>
              <a:t>kası yırtılması</a:t>
            </a:r>
          </a:p>
          <a:p>
            <a:r>
              <a:t>kırık</a:t>
            </a:r>
          </a:p>
          <a:p>
            <a:r>
              <a:t>yanık</a:t>
            </a:r>
          </a:p>
          <a:p>
            <a:r>
              <a:t>tümör infiltrasyonu</a:t>
            </a:r>
          </a:p>
        </p:txBody>
      </p:sp>
      <p:pic>
        <p:nvPicPr>
          <p:cNvPr id="134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DOKU BÜTÜNLÜĞÜNÜN…"/>
          <p:cNvSpPr txBox="1"/>
          <p:nvPr/>
        </p:nvSpPr>
        <p:spPr>
          <a:xfrm>
            <a:off x="5035351" y="4645471"/>
            <a:ext cx="7328298" cy="217715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800" b="0">
                <a:solidFill>
                  <a:srgbClr val="FFFFFF"/>
                </a:solidFill>
              </a:defRPr>
            </a:pPr>
            <a:r>
              <a:t>DOKU BÜTÜNLÜĞÜNÜN</a:t>
            </a:r>
          </a:p>
          <a:p>
            <a:pPr>
              <a:defRPr sz="4800" b="0">
                <a:solidFill>
                  <a:srgbClr val="FFFFFF"/>
                </a:solidFill>
              </a:defRPr>
            </a:pPr>
            <a:r>
              <a:t> </a:t>
            </a:r>
          </a:p>
          <a:p>
            <a:pPr>
              <a:defRPr sz="4800" b="0">
                <a:solidFill>
                  <a:srgbClr val="FFFFFF"/>
                </a:solidFill>
              </a:defRPr>
            </a:pPr>
            <a:r>
              <a:t>BOZULMASI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rteriyel ülse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Arteriyel ülserler</a:t>
            </a:r>
          </a:p>
        </p:txBody>
      </p:sp>
      <p:sp>
        <p:nvSpPr>
          <p:cNvPr id="282" name="yetersiz oksijenizasy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yetersiz oksijenizasyon</a:t>
            </a:r>
          </a:p>
          <a:p>
            <a:r>
              <a:t>yavaş iyileşme ve artmış enfeksiyon riski</a:t>
            </a:r>
          </a:p>
          <a:p>
            <a:r>
              <a:t>palpe edilebilir nabız</a:t>
            </a:r>
          </a:p>
          <a:p>
            <a:r>
              <a:t>transkutanöz oksijen basıncı (&gt; 30 mmHg)</a:t>
            </a:r>
          </a:p>
        </p:txBody>
      </p:sp>
      <p:pic>
        <p:nvPicPr>
          <p:cNvPr id="28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Arteriyel ülse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Arteriyel ülserler</a:t>
            </a:r>
          </a:p>
        </p:txBody>
      </p:sp>
      <p:sp>
        <p:nvSpPr>
          <p:cNvPr id="286" name="ağr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ağrı</a:t>
            </a:r>
          </a:p>
          <a:p>
            <a:pPr lvl="1"/>
            <a:r>
              <a:t>kladikasyo intermitans, istirahat ağrısı, gece ağrısı</a:t>
            </a:r>
          </a:p>
          <a:p>
            <a:r>
              <a:t>ekstremite distalinde</a:t>
            </a:r>
          </a:p>
          <a:p>
            <a:r>
              <a:t>azalmış, alınamayan nabızlar</a:t>
            </a:r>
          </a:p>
          <a:p>
            <a:r>
              <a:t>ayak bileği/kol indeksinde azalma</a:t>
            </a:r>
          </a:p>
          <a:p>
            <a:r>
              <a:t>kuru cilt, tüylenmede azalma, soğukluk</a:t>
            </a:r>
          </a:p>
        </p:txBody>
      </p:sp>
      <p:pic>
        <p:nvPicPr>
          <p:cNvPr id="287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Arteriyel ülse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Arteriyel ülserler</a:t>
            </a:r>
          </a:p>
        </p:txBody>
      </p:sp>
      <p:sp>
        <p:nvSpPr>
          <p:cNvPr id="293" name="sığ ve düzgün sınırl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sığ ve düzgün sınırlı</a:t>
            </a:r>
          </a:p>
          <a:p>
            <a:r>
              <a:t>tabanında ve çevresinde solukluk</a:t>
            </a:r>
          </a:p>
          <a:p>
            <a:r>
              <a:t>tedavi</a:t>
            </a:r>
          </a:p>
          <a:p>
            <a:pPr lvl="2">
              <a:defRPr u="sng"/>
            </a:pPr>
            <a:r>
              <a:t>revaskülarizasyon</a:t>
            </a:r>
          </a:p>
          <a:p>
            <a:pPr lvl="2"/>
            <a:r>
              <a:t>yara bakımı</a:t>
            </a:r>
          </a:p>
        </p:txBody>
      </p:sp>
      <p:pic>
        <p:nvPicPr>
          <p:cNvPr id="294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Venöz ülse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Venöz ülserler</a:t>
            </a:r>
          </a:p>
        </p:txBody>
      </p:sp>
      <p:sp>
        <p:nvSpPr>
          <p:cNvPr id="300" name="venöz staz ve basınç artış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venöz staz ve basınç artışı</a:t>
            </a:r>
          </a:p>
          <a:p>
            <a:r>
              <a:t>dokular arası fibrinojen kaçağı ve perivasküler birikim</a:t>
            </a:r>
          </a:p>
          <a:p>
            <a:r>
              <a:t>nötrofillerin kapiller tıkanıklığa yol açması</a:t>
            </a:r>
          </a:p>
        </p:txBody>
      </p:sp>
      <p:pic>
        <p:nvPicPr>
          <p:cNvPr id="301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Hemoglobinin damar dışına çıkışı ve yıkım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t>Hemoglobinin damar dışına çıkışı ve yıkımı</a:t>
            </a:r>
          </a:p>
        </p:txBody>
      </p:sp>
      <p:sp>
        <p:nvSpPr>
          <p:cNvPr id="304" name="kaşıntı ve deri hasarı…"/>
          <p:cNvSpPr txBox="1">
            <a:spLocks noGrp="1"/>
          </p:cNvSpPr>
          <p:nvPr>
            <p:ph type="body" idx="1"/>
          </p:nvPr>
        </p:nvSpPr>
        <p:spPr>
          <a:xfrm>
            <a:off x="952500" y="12954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kaşıntı ve deri hasarı</a:t>
            </a:r>
          </a:p>
          <a:p>
            <a:r>
              <a:t>kahverengi deri pigmentasyonu, deri altı yağ dokusu kaybı</a:t>
            </a:r>
          </a:p>
          <a:p>
            <a:r>
              <a:t>lipodermoskleroz</a:t>
            </a:r>
          </a:p>
        </p:txBody>
      </p:sp>
      <p:pic>
        <p:nvPicPr>
          <p:cNvPr id="305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Venöz ülser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Venöz ülserler</a:t>
            </a:r>
          </a:p>
        </p:txBody>
      </p:sp>
      <p:sp>
        <p:nvSpPr>
          <p:cNvPr id="310" name="yeterli granülasyon dokusuna rağmen epitelizasyonun olmaması…"/>
          <p:cNvSpPr txBox="1">
            <a:spLocks noGrp="1"/>
          </p:cNvSpPr>
          <p:nvPr>
            <p:ph type="body" idx="1"/>
          </p:nvPr>
        </p:nvSpPr>
        <p:spPr>
          <a:xfrm>
            <a:off x="952500" y="10287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yeterli granülasyon dokusuna rağmen epitelizasyonun olmaması</a:t>
            </a:r>
          </a:p>
          <a:p>
            <a:r>
              <a:t>medial malleol üzeri ve yukarı yerleşimli</a:t>
            </a:r>
          </a:p>
          <a:p>
            <a:r>
              <a:t>yara sığ, düzensiz kenarlı ve çevre doku pigmente</a:t>
            </a:r>
          </a:p>
        </p:txBody>
      </p:sp>
      <p:pic>
        <p:nvPicPr>
          <p:cNvPr id="311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Venöz ülserlerde tedav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Venöz ülserlerde tedavi</a:t>
            </a:r>
          </a:p>
        </p:txBody>
      </p:sp>
      <p:sp>
        <p:nvSpPr>
          <p:cNvPr id="317" name="kompresyon tedavis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kompresyon tedavisi</a:t>
            </a:r>
          </a:p>
          <a:p>
            <a:pPr lvl="2"/>
            <a:r>
              <a:t>çoraplar, elastik sargılar, çok katlı sargılar</a:t>
            </a:r>
          </a:p>
          <a:p>
            <a:pPr lvl="2"/>
            <a:r>
              <a:t>30-40 mmHg</a:t>
            </a:r>
          </a:p>
          <a:p>
            <a:r>
              <a:t>nemli yara ortamı</a:t>
            </a:r>
          </a:p>
          <a:p>
            <a:r>
              <a:t>büyüme faktörleri</a:t>
            </a:r>
          </a:p>
          <a:p>
            <a:r>
              <a:t>deri eşdeğerleri</a:t>
            </a:r>
          </a:p>
        </p:txBody>
      </p:sp>
      <p:pic>
        <p:nvPicPr>
          <p:cNvPr id="318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35700" y="4851400"/>
            <a:ext cx="5359400" cy="1968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69100" y="6635750"/>
            <a:ext cx="4292600" cy="3200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Diyabetik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Diyabetik yaralar</a:t>
            </a:r>
          </a:p>
        </p:txBody>
      </p:sp>
      <p:sp>
        <p:nvSpPr>
          <p:cNvPr id="323" name="diyabetik hastaların % 10-15’inde…"/>
          <p:cNvSpPr txBox="1">
            <a:spLocks noGrp="1"/>
          </p:cNvSpPr>
          <p:nvPr>
            <p:ph type="body" idx="1"/>
          </p:nvPr>
        </p:nvSpPr>
        <p:spPr>
          <a:xfrm>
            <a:off x="952500" y="12954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diyabetik hastaların % 10-15’inde </a:t>
            </a:r>
          </a:p>
          <a:p>
            <a:r>
              <a:t>normal populasyona göre 35-40 kat artmış amputasyon riski</a:t>
            </a:r>
          </a:p>
          <a:p>
            <a:r>
              <a:t>major amputasyon sonrası 5 yıllık sağ kalım % 50</a:t>
            </a:r>
          </a:p>
        </p:txBody>
      </p:sp>
      <p:pic>
        <p:nvPicPr>
          <p:cNvPr id="324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Diyabetik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Diyabetik yaralar</a:t>
            </a:r>
          </a:p>
        </p:txBody>
      </p:sp>
      <p:sp>
        <p:nvSpPr>
          <p:cNvPr id="328" name="nöropati, iskemi, ayak deformites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nöropati, iskemi, ayak deformitesi</a:t>
            </a:r>
          </a:p>
          <a:p>
            <a:r>
              <a:t>% 60-70 nöropatik</a:t>
            </a:r>
          </a:p>
          <a:p>
            <a:r>
              <a:t>% 15-20 iskemik</a:t>
            </a:r>
          </a:p>
          <a:p>
            <a:r>
              <a:t>% 15-20 kombine</a:t>
            </a:r>
          </a:p>
        </p:txBody>
      </p:sp>
      <p:pic>
        <p:nvPicPr>
          <p:cNvPr id="32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Nöropatik Yar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Nöropatik Yara</a:t>
            </a:r>
          </a:p>
        </p:txBody>
      </p:sp>
      <p:sp>
        <p:nvSpPr>
          <p:cNvPr id="332" name="kanlanma iyi, ayak sıca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kanlanma iyi, ayak sıcak</a:t>
            </a:r>
          </a:p>
          <a:p>
            <a:r>
              <a:t>kuru ve fissürlü</a:t>
            </a:r>
          </a:p>
          <a:p>
            <a:r>
              <a:t>plantar yüzde, metatars başlarında, parmak aralarında</a:t>
            </a:r>
          </a:p>
          <a:p>
            <a:r>
              <a:t>kallus formasyonu</a:t>
            </a:r>
          </a:p>
        </p:txBody>
      </p:sp>
      <p:pic>
        <p:nvPicPr>
          <p:cNvPr id="33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Yara iyileşmes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Yara iyileşmesi</a:t>
            </a:r>
          </a:p>
        </p:txBody>
      </p:sp>
      <p:sp>
        <p:nvSpPr>
          <p:cNvPr id="138" name="inflamasyon faz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inflamasyon fazı</a:t>
            </a:r>
          </a:p>
          <a:p>
            <a:r>
              <a:t>proliferasyon fazı</a:t>
            </a:r>
          </a:p>
          <a:p>
            <a:r>
              <a:t>maturasyon (olgunlaşma) fazı</a:t>
            </a:r>
          </a:p>
        </p:txBody>
      </p:sp>
      <p:pic>
        <p:nvPicPr>
          <p:cNvPr id="13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6023" y="4619718"/>
            <a:ext cx="5632427" cy="6111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İskemik yar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İskemik yara</a:t>
            </a:r>
          </a:p>
        </p:txBody>
      </p:sp>
      <p:sp>
        <p:nvSpPr>
          <p:cNvPr id="338" name="ekstremite soğu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ekstremite soğuk</a:t>
            </a:r>
          </a:p>
          <a:p>
            <a:r>
              <a:t>pedal nabızlar alınamaz</a:t>
            </a:r>
          </a:p>
          <a:p>
            <a:r>
              <a:t>deri ince ve soluk</a:t>
            </a:r>
          </a:p>
          <a:p>
            <a:r>
              <a:t>kıllanma azalmış</a:t>
            </a:r>
          </a:p>
          <a:p>
            <a:r>
              <a:t>ayak kenarlarında, parmak uçlarında</a:t>
            </a:r>
          </a:p>
          <a:p>
            <a:r>
              <a:t>AKİ&lt;1</a:t>
            </a:r>
          </a:p>
        </p:txBody>
      </p:sp>
      <p:pic>
        <p:nvPicPr>
          <p:cNvPr id="339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Diyabetik yaralarda tedav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t>Diyabetik yaralarda tedavi</a:t>
            </a:r>
          </a:p>
        </p:txBody>
      </p:sp>
      <p:sp>
        <p:nvSpPr>
          <p:cNvPr id="344" name="kan şekeri regülasyonu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kan şekeri regülasyonu</a:t>
            </a:r>
          </a:p>
          <a:p>
            <a:r>
              <a:t>enfeksiyon tedavisi</a:t>
            </a:r>
          </a:p>
          <a:p>
            <a:r>
              <a:t>debridman</a:t>
            </a:r>
          </a:p>
          <a:p>
            <a:r>
              <a:t>vasküler hastalık ve nöropatinin kontrolü</a:t>
            </a:r>
          </a:p>
          <a:p>
            <a:r>
              <a:t>ayaktaki yükün azaltılması</a:t>
            </a:r>
          </a:p>
        </p:txBody>
      </p:sp>
      <p:pic>
        <p:nvPicPr>
          <p:cNvPr id="345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65900" y="2330953"/>
            <a:ext cx="2129235" cy="31018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28976" y="2278629"/>
            <a:ext cx="3197290" cy="3101849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33180" y="5871454"/>
            <a:ext cx="2633470" cy="3634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Diyabetik yaralarda tedav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t>Diyabetik yaralarda tedavi</a:t>
            </a:r>
          </a:p>
        </p:txBody>
      </p:sp>
      <p:sp>
        <p:nvSpPr>
          <p:cNvPr id="351" name="klasik yara bakımı…"/>
          <p:cNvSpPr txBox="1">
            <a:spLocks noGrp="1"/>
          </p:cNvSpPr>
          <p:nvPr>
            <p:ph type="body" idx="1"/>
          </p:nvPr>
        </p:nvSpPr>
        <p:spPr>
          <a:xfrm>
            <a:off x="952500" y="11430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klasik yara bakımı</a:t>
            </a:r>
          </a:p>
          <a:p>
            <a:r>
              <a:t>büyüme faktörlerinin uygulanması</a:t>
            </a:r>
          </a:p>
          <a:p>
            <a:r>
              <a:t>deri eşdeğerlerinin kullanılması</a:t>
            </a:r>
          </a:p>
          <a:p>
            <a:r>
              <a:t>rekonstrüksiyon</a:t>
            </a:r>
          </a:p>
        </p:txBody>
      </p:sp>
      <p:pic>
        <p:nvPicPr>
          <p:cNvPr id="352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adyasyona maruz kalmış deride gelişen yaral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t>Radyasyona maruz kalmış deride gelişen yaralar</a:t>
            </a:r>
          </a:p>
        </p:txBody>
      </p:sp>
      <p:sp>
        <p:nvSpPr>
          <p:cNvPr id="357" name="endüstriyel kaza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endüstriyel kazalar</a:t>
            </a:r>
          </a:p>
          <a:p>
            <a:r>
              <a:t>radyoterapi</a:t>
            </a:r>
          </a:p>
          <a:p>
            <a:r>
              <a:t>akut yaralar</a:t>
            </a:r>
          </a:p>
          <a:p>
            <a:r>
              <a:t>kronik yaralar</a:t>
            </a:r>
          </a:p>
        </p:txBody>
      </p:sp>
      <p:pic>
        <p:nvPicPr>
          <p:cNvPr id="358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atofizyoloj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Patofizyoloji</a:t>
            </a:r>
          </a:p>
        </p:txBody>
      </p:sp>
      <p:sp>
        <p:nvSpPr>
          <p:cNvPr id="361" name="endotel, fibroblast ve keratinosit hasar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endotel, fibroblast ve keratinosit hasarı</a:t>
            </a:r>
          </a:p>
          <a:p>
            <a:r>
              <a:t>kapiller ve arteriyollerin progresif kaybı</a:t>
            </a:r>
          </a:p>
          <a:p>
            <a:r>
              <a:t>kollajen sentezinde azalma</a:t>
            </a:r>
          </a:p>
          <a:p>
            <a:r>
              <a:t>lenf damarlarının hasarı</a:t>
            </a:r>
          </a:p>
          <a:p>
            <a:r>
              <a:t>tamir yeteneği azalmış, enfeksiyona yatkın bir deri</a:t>
            </a:r>
          </a:p>
        </p:txBody>
      </p:sp>
      <p:pic>
        <p:nvPicPr>
          <p:cNvPr id="362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dav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Tedavi</a:t>
            </a:r>
          </a:p>
        </p:txBody>
      </p:sp>
      <p:sp>
        <p:nvSpPr>
          <p:cNvPr id="366" name="çok dikkatli debridman (otolitik debridman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çok dikkatli debridman (otolitik debridman)</a:t>
            </a:r>
          </a:p>
          <a:p>
            <a:r>
              <a:t>hiperbarik oksijen tedavisi</a:t>
            </a:r>
          </a:p>
          <a:p>
            <a:r>
              <a:t>büyüme faktörlerinin uygulanması</a:t>
            </a:r>
          </a:p>
          <a:p>
            <a:r>
              <a:t>iyi kanlanan bir doku ile kapatılması</a:t>
            </a:r>
          </a:p>
        </p:txBody>
      </p:sp>
      <p:pic>
        <p:nvPicPr>
          <p:cNvPr id="367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Kronik yaralarda DİKKA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66674">
              <a:defRPr sz="7760"/>
            </a:lvl1pPr>
          </a:lstStyle>
          <a:p>
            <a:r>
              <a:t>Kronik yaralarda DİKKAT</a:t>
            </a:r>
          </a:p>
        </p:txBody>
      </p:sp>
      <p:sp>
        <p:nvSpPr>
          <p:cNvPr id="372" name="malign dönüşüm riski…"/>
          <p:cNvSpPr txBox="1">
            <a:spLocks noGrp="1"/>
          </p:cNvSpPr>
          <p:nvPr>
            <p:ph type="body" idx="1"/>
          </p:nvPr>
        </p:nvSpPr>
        <p:spPr>
          <a:xfrm>
            <a:off x="952500" y="1143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malign dönüşüm riski</a:t>
            </a:r>
          </a:p>
          <a:p>
            <a:r>
              <a:t>biyopsi</a:t>
            </a:r>
          </a:p>
        </p:txBody>
      </p:sp>
      <p:pic>
        <p:nvPicPr>
          <p:cNvPr id="373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orularınız…"/>
          <p:cNvSpPr txBox="1">
            <a:spLocks noGrp="1"/>
          </p:cNvSpPr>
          <p:nvPr>
            <p:ph type="title"/>
          </p:nvPr>
        </p:nvSpPr>
        <p:spPr>
          <a:xfrm>
            <a:off x="1054100" y="177452"/>
            <a:ext cx="11099800" cy="5270848"/>
          </a:xfrm>
          <a:prstGeom prst="rect">
            <a:avLst/>
          </a:prstGeom>
        </p:spPr>
        <p:txBody>
          <a:bodyPr/>
          <a:lstStyle/>
          <a:p>
            <a:r>
              <a:t>Sorularınız</a:t>
            </a:r>
          </a:p>
          <a:p>
            <a:endParaRPr/>
          </a:p>
          <a:p>
            <a:endParaRPr/>
          </a:p>
          <a:p>
            <a:pPr>
              <a:defRPr i="1"/>
            </a:pPr>
            <a:r>
              <a:t>savasserel@gmail.com</a:t>
            </a:r>
          </a:p>
        </p:txBody>
      </p:sp>
      <p:pic>
        <p:nvPicPr>
          <p:cNvPr id="378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İnflamasyon faz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İnflamasyon fazı</a:t>
            </a:r>
          </a:p>
        </p:txBody>
      </p:sp>
      <p:sp>
        <p:nvSpPr>
          <p:cNvPr id="143" name="1 - 6. günler aras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800" i="1"/>
            </a:pPr>
            <a:r>
              <a:t>1 - 6. günler arası</a:t>
            </a:r>
          </a:p>
          <a:p>
            <a:pPr lvl="1"/>
            <a:r>
              <a:t>nötrofil 24-48 saat</a:t>
            </a:r>
          </a:p>
          <a:p>
            <a:pPr lvl="1"/>
            <a:r>
              <a:rPr i="1" u="sng">
                <a:solidFill>
                  <a:srgbClr val="FF2600"/>
                </a:solidFill>
              </a:rPr>
              <a:t>makrofaj</a:t>
            </a:r>
            <a:r>
              <a:t> 48-96 saat</a:t>
            </a:r>
          </a:p>
          <a:p>
            <a:pPr lvl="1"/>
            <a:r>
              <a:t>lenfosit 5-7. günler</a:t>
            </a:r>
          </a:p>
        </p:txBody>
      </p:sp>
      <p:pic>
        <p:nvPicPr>
          <p:cNvPr id="144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oliferasyon faz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Proliferasyon fazı</a:t>
            </a:r>
          </a:p>
        </p:txBody>
      </p:sp>
      <p:sp>
        <p:nvSpPr>
          <p:cNvPr id="147" name="4 gün - 3 haft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800" i="1"/>
            </a:pPr>
            <a:r>
              <a:t>4 gün - 3 hafta</a:t>
            </a:r>
          </a:p>
          <a:p>
            <a:pPr lvl="1"/>
            <a:r>
              <a:t>kollajen sentezi (fibroblast)</a:t>
            </a:r>
          </a:p>
          <a:p>
            <a:pPr lvl="1"/>
            <a:r>
              <a:t>ekstrasellüler matriks sentezi</a:t>
            </a:r>
          </a:p>
          <a:p>
            <a:pPr lvl="1"/>
            <a:r>
              <a:t>anjiogenezis</a:t>
            </a:r>
          </a:p>
        </p:txBody>
      </p:sp>
      <p:pic>
        <p:nvPicPr>
          <p:cNvPr id="148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aturasyon faz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Maturasyon fazı</a:t>
            </a:r>
          </a:p>
        </p:txBody>
      </p:sp>
      <p:sp>
        <p:nvSpPr>
          <p:cNvPr id="151" name="3 hafta - 1 yı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08940" indent="-408940" defTabSz="537463">
              <a:spcBef>
                <a:spcPts val="3800"/>
              </a:spcBef>
              <a:defRPr sz="4416" i="1"/>
            </a:pPr>
            <a:r>
              <a:t>3 hafta - </a:t>
            </a:r>
            <a:r>
              <a:rPr u="sng"/>
              <a:t>1 yıl</a:t>
            </a:r>
          </a:p>
          <a:p>
            <a:pPr marL="817880" lvl="1" indent="-408940" defTabSz="537463">
              <a:spcBef>
                <a:spcPts val="3800"/>
              </a:spcBef>
              <a:defRPr sz="2944"/>
            </a:pPr>
            <a:r>
              <a:t>kollajen sentez/yıkımı</a:t>
            </a:r>
          </a:p>
          <a:p>
            <a:pPr marL="817880" lvl="1" indent="-408940" defTabSz="537463">
              <a:spcBef>
                <a:spcPts val="3800"/>
              </a:spcBef>
              <a:defRPr sz="2944"/>
            </a:pPr>
            <a:r>
              <a:t>yara gerim gücünde artış</a:t>
            </a:r>
          </a:p>
          <a:p>
            <a:pPr marL="1226819" lvl="2" indent="-408940" defTabSz="537463">
              <a:spcBef>
                <a:spcPts val="3800"/>
              </a:spcBef>
              <a:defRPr sz="2944" i="1"/>
            </a:pPr>
            <a:r>
              <a:t>3 hafta %3</a:t>
            </a:r>
          </a:p>
          <a:p>
            <a:pPr marL="1226819" lvl="2" indent="-408940" defTabSz="537463">
              <a:spcBef>
                <a:spcPts val="3800"/>
              </a:spcBef>
              <a:defRPr sz="2944" i="1"/>
            </a:pPr>
            <a:r>
              <a:t>3. ayda %20</a:t>
            </a:r>
          </a:p>
          <a:p>
            <a:pPr marL="1226819" lvl="2" indent="-408940" defTabSz="537463">
              <a:spcBef>
                <a:spcPts val="3800"/>
              </a:spcBef>
              <a:defRPr sz="2944" i="1"/>
            </a:pPr>
            <a:r>
              <a:t>6. ay %80</a:t>
            </a:r>
          </a:p>
          <a:p>
            <a:pPr marL="817880" lvl="1" indent="-408940" defTabSz="537463">
              <a:spcBef>
                <a:spcPts val="3800"/>
              </a:spcBef>
              <a:defRPr sz="2944"/>
            </a:pPr>
            <a:r>
              <a:t>skarın şekillenmesi</a:t>
            </a:r>
          </a:p>
        </p:txBody>
      </p:sp>
      <p:pic>
        <p:nvPicPr>
          <p:cNvPr id="152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Yaraların sınıflandırılması-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t>Yaraların sınıflandırılması-1</a:t>
            </a:r>
          </a:p>
        </p:txBody>
      </p:sp>
      <p:sp>
        <p:nvSpPr>
          <p:cNvPr id="155" name="Aku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 Akut</a:t>
            </a:r>
          </a:p>
          <a:p>
            <a:pPr>
              <a:defRPr sz="6400"/>
            </a:pPr>
            <a:r>
              <a:t> Kronik</a:t>
            </a:r>
          </a:p>
        </p:txBody>
      </p:sp>
      <p:pic>
        <p:nvPicPr>
          <p:cNvPr id="156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Yaraların sınıflandırılmas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Yaraların sınıflandırılması</a:t>
            </a:r>
          </a:p>
        </p:txBody>
      </p:sp>
      <p:sp>
        <p:nvSpPr>
          <p:cNvPr id="165" name="Akut yaral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592"/>
            </a:pPr>
            <a:r>
              <a:t>Akut yaralar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abrazyon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avülziyon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kontüzyon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ezilme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laserasyon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delinme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yüksek enerjili yaralar</a:t>
            </a:r>
          </a:p>
        </p:txBody>
      </p:sp>
      <p:pic>
        <p:nvPicPr>
          <p:cNvPr id="166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Yaraların sınıflandırılması-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t>Yaraların sınıflandırılması-2</a:t>
            </a:r>
          </a:p>
        </p:txBody>
      </p:sp>
      <p:sp>
        <p:nvSpPr>
          <p:cNvPr id="210" name="Açı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 Açık</a:t>
            </a:r>
          </a:p>
          <a:p>
            <a:pPr>
              <a:defRPr sz="6400"/>
            </a:pPr>
            <a:r>
              <a:t> Kapalı</a:t>
            </a:r>
          </a:p>
        </p:txBody>
      </p:sp>
      <p:pic>
        <p:nvPicPr>
          <p:cNvPr id="211" name="Görüntü" descr="Görüntü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72535" y="59395"/>
            <a:ext cx="1005373" cy="1021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Macintosh PowerPoint</Application>
  <PresentationFormat>Özel</PresentationFormat>
  <Paragraphs>199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4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Yara ve Çeşitleri</vt:lpstr>
      <vt:lpstr>Yara nedir ?</vt:lpstr>
      <vt:lpstr>Yara iyileşmesi</vt:lpstr>
      <vt:lpstr>İnflamasyon fazı</vt:lpstr>
      <vt:lpstr>Proliferasyon fazı</vt:lpstr>
      <vt:lpstr>Maturasyon fazı</vt:lpstr>
      <vt:lpstr>Yaraların sınıflandırılması-1</vt:lpstr>
      <vt:lpstr>Yaraların sınıflandırılması</vt:lpstr>
      <vt:lpstr>Yaraların sınıflandırılması-2</vt:lpstr>
      <vt:lpstr>Kronik yaralar</vt:lpstr>
      <vt:lpstr>Kronik yaralar</vt:lpstr>
      <vt:lpstr>Kronik yaralar neden önemli ?</vt:lpstr>
      <vt:lpstr>Akut yaralar</vt:lpstr>
      <vt:lpstr>Kronik yaralar</vt:lpstr>
      <vt:lpstr>Yara iyileşme sürecini olumsuz etkileyen faktörler</vt:lpstr>
      <vt:lpstr>Patofizyoloji </vt:lpstr>
      <vt:lpstr>Tedavide temel prensipler</vt:lpstr>
      <vt:lpstr>PowerPoint Sunusu</vt:lpstr>
      <vt:lpstr>“TIME” kavramı</vt:lpstr>
      <vt:lpstr>Arteriyel ülserler</vt:lpstr>
      <vt:lpstr>Arteriyel ülserler</vt:lpstr>
      <vt:lpstr>Arteriyel ülserler</vt:lpstr>
      <vt:lpstr>Venöz ülserler</vt:lpstr>
      <vt:lpstr>Hemoglobinin damar dışına çıkışı ve yıkımı</vt:lpstr>
      <vt:lpstr>Venöz ülserler</vt:lpstr>
      <vt:lpstr>Venöz ülserlerde tedavi</vt:lpstr>
      <vt:lpstr>Diyabetik yaralar</vt:lpstr>
      <vt:lpstr>Diyabetik yaralar</vt:lpstr>
      <vt:lpstr>Nöropatik Yara</vt:lpstr>
      <vt:lpstr>İskemik yara</vt:lpstr>
      <vt:lpstr>Diyabetik yaralarda tedavi</vt:lpstr>
      <vt:lpstr>Diyabetik yaralarda tedavi</vt:lpstr>
      <vt:lpstr>Radyasyona maruz kalmış deride gelişen yaralar</vt:lpstr>
      <vt:lpstr>Patofizyoloji</vt:lpstr>
      <vt:lpstr>Tedavi</vt:lpstr>
      <vt:lpstr>Kronik yaralarda DİKKAT</vt:lpstr>
      <vt:lpstr>Sorularınız   savasserel@gmail.com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 ve Çeşitleri</dc:title>
  <cp:lastModifiedBy>Microsoft Office Kullanıcısı</cp:lastModifiedBy>
  <cp:revision>1</cp:revision>
  <dcterms:modified xsi:type="dcterms:W3CDTF">2018-05-02T09:04:12Z</dcterms:modified>
</cp:coreProperties>
</file>