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89" r:id="rId27"/>
    <p:sldId id="290" r:id="rId28"/>
    <p:sldId id="291" r:id="rId29"/>
    <p:sldId id="292" r:id="rId30"/>
    <p:sldId id="293" r:id="rId31"/>
    <p:sldId id="294" r:id="rId32"/>
    <p:sldId id="295" r:id="rId33"/>
    <p:sldId id="296" r:id="rId34"/>
    <p:sldId id="297" r:id="rId35"/>
    <p:sldId id="298" r:id="rId36"/>
    <p:sldId id="299" r:id="rId37"/>
    <p:sldId id="300" r:id="rId3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4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/>
    <p:restoredTop sz="94668"/>
  </p:normalViewPr>
  <p:slideViewPr>
    <p:cSldViewPr snapToGrid="0" snapToObjects="1" showGuides="1">
      <p:cViewPr varScale="1">
        <p:scale>
          <a:sx n="129" d="100"/>
          <a:sy n="129" d="100"/>
        </p:scale>
        <p:origin x="2208" y="208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aşlık ve Alt An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aşlık Metni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Başlık Metni</a:t>
            </a:r>
          </a:p>
        </p:txBody>
      </p:sp>
      <p:sp>
        <p:nvSpPr>
          <p:cNvPr id="12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228600" algn="ctr">
              <a:spcBef>
                <a:spcPts val="0"/>
              </a:spcBef>
              <a:buSzTx/>
              <a:buNone/>
              <a:defRPr sz="3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457200" algn="ctr">
              <a:spcBef>
                <a:spcPts val="0"/>
              </a:spcBef>
              <a:buSzTx/>
              <a:buNone/>
              <a:defRPr sz="37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685800" algn="ctr">
              <a:spcBef>
                <a:spcPts val="0"/>
              </a:spcBef>
              <a:buSzTx/>
              <a:buNone/>
              <a:defRPr sz="37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914400" algn="ctr">
              <a:spcBef>
                <a:spcPts val="0"/>
              </a:spcBef>
              <a:buSzTx/>
              <a:buNone/>
              <a:defRPr sz="3700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3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-Ali Utku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 i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-Ali Utku</a:t>
            </a:r>
          </a:p>
        </p:txBody>
      </p:sp>
      <p:sp>
        <p:nvSpPr>
          <p:cNvPr id="94" name="“Buraya bir alıntı yazın.”"/>
          <p:cNvSpPr txBox="1">
            <a:spLocks noGrp="1"/>
          </p:cNvSpPr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“Buraya bir alıntı yazın.” </a:t>
            </a:r>
          </a:p>
        </p:txBody>
      </p:sp>
      <p:sp>
        <p:nvSpPr>
          <p:cNvPr id="95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ğ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örüntü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ğraf - Yat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örüntü"/>
          <p:cNvSpPr>
            <a:spLocks noGrp="1"/>
          </p:cNvSpPr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Başlık Metni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Başlık Metni</a:t>
            </a:r>
          </a:p>
        </p:txBody>
      </p:sp>
      <p:sp>
        <p:nvSpPr>
          <p:cNvPr id="22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228600" algn="ctr">
              <a:spcBef>
                <a:spcPts val="0"/>
              </a:spcBef>
              <a:buSzTx/>
              <a:buNone/>
              <a:defRPr sz="3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457200" algn="ctr">
              <a:spcBef>
                <a:spcPts val="0"/>
              </a:spcBef>
              <a:buSzTx/>
              <a:buNone/>
              <a:defRPr sz="37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685800" algn="ctr">
              <a:spcBef>
                <a:spcPts val="0"/>
              </a:spcBef>
              <a:buSzTx/>
              <a:buNone/>
              <a:defRPr sz="37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914400" algn="ctr">
              <a:spcBef>
                <a:spcPts val="0"/>
              </a:spcBef>
              <a:buSzTx/>
              <a:buNone/>
              <a:defRPr sz="3700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23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- Or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Başlık Metni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31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ğraf - Düş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örüntü"/>
          <p:cNvSpPr>
            <a:spLocks noGrp="1"/>
          </p:cNvSpPr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Başlık Metni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Başlık Metni</a:t>
            </a:r>
          </a:p>
        </p:txBody>
      </p:sp>
      <p:sp>
        <p:nvSpPr>
          <p:cNvPr id="40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228600" algn="ctr">
              <a:spcBef>
                <a:spcPts val="0"/>
              </a:spcBef>
              <a:buSzTx/>
              <a:buNone/>
              <a:defRPr sz="3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457200" algn="ctr">
              <a:spcBef>
                <a:spcPts val="0"/>
              </a:spcBef>
              <a:buSzTx/>
              <a:buNone/>
              <a:defRPr sz="37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685800" algn="ctr">
              <a:spcBef>
                <a:spcPts val="0"/>
              </a:spcBef>
              <a:buSzTx/>
              <a:buNone/>
              <a:defRPr sz="37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914400" algn="ctr">
              <a:spcBef>
                <a:spcPts val="0"/>
              </a:spcBef>
              <a:buSzTx/>
              <a:buNone/>
              <a:defRPr sz="3700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41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- Ü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aşlık Metni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49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ve Mad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Başlık Metni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57" name="Gövde Düzeyi Bir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8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, Maddeler ve Fotoğ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örüntü"/>
          <p:cNvSpPr>
            <a:spLocks noGrp="1"/>
          </p:cNvSpPr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Başlık Metni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67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685800" indent="-342900">
              <a:spcBef>
                <a:spcPts val="3200"/>
              </a:spcBef>
              <a:defRPr sz="2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028700" indent="-342900">
              <a:spcBef>
                <a:spcPts val="3200"/>
              </a:spcBef>
              <a:defRPr sz="2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371600" indent="-342900">
              <a:spcBef>
                <a:spcPts val="3200"/>
              </a:spcBef>
              <a:defRPr sz="2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1714500" indent="-342900">
              <a:spcBef>
                <a:spcPts val="3200"/>
              </a:spcBef>
              <a:defRPr sz="2800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68" name="Slayt Numarası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Mad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övde Düzeyi Bir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7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ğraf - 3 Yukar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örüntü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Görüntü"/>
          <p:cNvSpPr>
            <a:spLocks noGrp="1"/>
          </p:cNvSpPr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Görüntü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Metni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Başlık Metni</a:t>
            </a:r>
          </a:p>
        </p:txBody>
      </p:sp>
      <p:sp>
        <p:nvSpPr>
          <p:cNvPr id="3" name="Gövde Düzeyi Bir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4" name="Slayt Numarası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Yara ve Çeşitleri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Yara ve Çeşitleri</a:t>
            </a:r>
          </a:p>
        </p:txBody>
      </p:sp>
      <p:sp>
        <p:nvSpPr>
          <p:cNvPr id="120" name="Prof. Dr. Savaş SEREL…"/>
          <p:cNvSpPr txBox="1">
            <a:spLocks noGrp="1"/>
          </p:cNvSpPr>
          <p:nvPr>
            <p:ph type="subTitle" sz="quarter" idx="1"/>
          </p:nvPr>
        </p:nvSpPr>
        <p:spPr>
          <a:xfrm>
            <a:off x="1270000" y="5816600"/>
            <a:ext cx="10464800" cy="1781572"/>
          </a:xfrm>
          <a:prstGeom prst="rect">
            <a:avLst/>
          </a:prstGeom>
        </p:spPr>
        <p:txBody>
          <a:bodyPr/>
          <a:lstStyle/>
          <a:p>
            <a:pPr defTabSz="525779">
              <a:defRPr sz="4319" b="1" i="1"/>
            </a:pPr>
            <a:r>
              <a:t>Prof. Dr. Savaş SEREL</a:t>
            </a:r>
          </a:p>
          <a:p>
            <a:pPr defTabSz="525779">
              <a:defRPr sz="3330"/>
            </a:pPr>
            <a:r>
              <a:t>Ankara Üniversitesi Tıp Fakültesi</a:t>
            </a:r>
          </a:p>
          <a:p>
            <a:pPr defTabSz="525779">
              <a:defRPr sz="3330"/>
            </a:pPr>
            <a:r>
              <a:t>Plastik, Rekonstrüktif ve Estetik Cerrahi AD</a:t>
            </a:r>
          </a:p>
        </p:txBody>
      </p:sp>
      <p:pic>
        <p:nvPicPr>
          <p:cNvPr id="121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440128" y="326095"/>
            <a:ext cx="1474280" cy="149844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Kronik yarala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Kronik yaralar</a:t>
            </a:r>
          </a:p>
        </p:txBody>
      </p:sp>
      <p:sp>
        <p:nvSpPr>
          <p:cNvPr id="218" name="Makul bir süre içinde kapanmayan yaralar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Makul bir süre içinde kapanmayan yaralar</a:t>
            </a:r>
          </a:p>
          <a:p>
            <a:r>
              <a:t>Bu makul süre ne kadar ?</a:t>
            </a:r>
          </a:p>
          <a:p>
            <a:pPr>
              <a:defRPr i="1" u="sng"/>
            </a:pPr>
            <a:r>
              <a:t>1 ay, 4-6 hafta, 3 ay</a:t>
            </a:r>
          </a:p>
        </p:txBody>
      </p:sp>
      <p:pic>
        <p:nvPicPr>
          <p:cNvPr id="219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Kronik yarala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Kronik yaralar</a:t>
            </a:r>
          </a:p>
        </p:txBody>
      </p:sp>
      <p:sp>
        <p:nvSpPr>
          <p:cNvPr id="222" name="Vasküler nedenli yaralar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Vasküler nedenli yaralar</a:t>
            </a:r>
          </a:p>
          <a:p>
            <a:r>
              <a:t>Diyabetik yaralar</a:t>
            </a:r>
          </a:p>
          <a:p>
            <a:r>
              <a:t>Bası yaraları</a:t>
            </a:r>
          </a:p>
          <a:p>
            <a:r>
              <a:t>Radyasyona maruziyet nedeni ile oluşan yaralar</a:t>
            </a:r>
          </a:p>
        </p:txBody>
      </p:sp>
      <p:pic>
        <p:nvPicPr>
          <p:cNvPr id="223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Kronik yaralar neden önemli ?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algn="l" defTabSz="525779">
              <a:defRPr sz="7200"/>
            </a:lvl1pPr>
          </a:lstStyle>
          <a:p>
            <a:r>
              <a:t>Kronik yaralar neden önemli ?</a:t>
            </a:r>
          </a:p>
        </p:txBody>
      </p:sp>
      <p:sp>
        <p:nvSpPr>
          <p:cNvPr id="226" name="ABD’de yıllık hasta sayısı 5.5 - 6.5 milyon, maliyeti 20-25 milyar dolar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ABD’de yıllık hasta sayısı 5.5 - 6.5 milyon, maliyeti 20-25 milyar dolar</a:t>
            </a:r>
          </a:p>
          <a:p>
            <a:r>
              <a:t>meme, kolon, akciğer kanseri ve lösemi hastalarının sayısının TOPLAMINDAN daha fazla</a:t>
            </a:r>
          </a:p>
          <a:p>
            <a:r>
              <a:t>yaşam süresi uzuyor</a:t>
            </a:r>
          </a:p>
          <a:p>
            <a:r>
              <a:t>titiz bir yara bakımı ile bir çoğunu kapatmak mümkündür</a:t>
            </a:r>
          </a:p>
        </p:txBody>
      </p:sp>
      <p:pic>
        <p:nvPicPr>
          <p:cNvPr id="227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  <p:pic>
        <p:nvPicPr>
          <p:cNvPr id="228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399105" y="1384505"/>
            <a:ext cx="4555439" cy="21590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Akut yarala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Akut yaralar</a:t>
            </a:r>
          </a:p>
        </p:txBody>
      </p:sp>
      <p:sp>
        <p:nvSpPr>
          <p:cNvPr id="231" name="Gövde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pic>
        <p:nvPicPr>
          <p:cNvPr id="232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38" name="Grup"/>
          <p:cNvGrpSpPr/>
          <p:nvPr/>
        </p:nvGrpSpPr>
        <p:grpSpPr>
          <a:xfrm>
            <a:off x="469900" y="4921250"/>
            <a:ext cx="11733015" cy="1270000"/>
            <a:chOff x="0" y="0"/>
            <a:chExt cx="11733014" cy="1270000"/>
          </a:xfrm>
        </p:grpSpPr>
        <p:sp>
          <p:nvSpPr>
            <p:cNvPr id="233" name="inflamasyon"/>
            <p:cNvSpPr/>
            <p:nvPr/>
          </p:nvSpPr>
          <p:spPr>
            <a:xfrm>
              <a:off x="0" y="0"/>
              <a:ext cx="3325615" cy="1270000"/>
            </a:xfrm>
            <a:prstGeom prst="roundRect">
              <a:avLst>
                <a:gd name="adj" fmla="val 15000"/>
              </a:avLst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3600" b="0"/>
              </a:lvl1pPr>
            </a:lstStyle>
            <a:p>
              <a:r>
                <a:t>inflamasyon</a:t>
              </a:r>
            </a:p>
          </p:txBody>
        </p:sp>
        <p:sp>
          <p:nvSpPr>
            <p:cNvPr id="234" name="proliferasyon"/>
            <p:cNvSpPr/>
            <p:nvPr/>
          </p:nvSpPr>
          <p:spPr>
            <a:xfrm>
              <a:off x="4203700" y="0"/>
              <a:ext cx="3325615" cy="1270000"/>
            </a:xfrm>
            <a:prstGeom prst="roundRect">
              <a:avLst>
                <a:gd name="adj" fmla="val 15000"/>
              </a:avLst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3600" b="0"/>
              </a:lvl1pPr>
            </a:lstStyle>
            <a:p>
              <a:r>
                <a:t>proliferasyon</a:t>
              </a:r>
            </a:p>
          </p:txBody>
        </p:sp>
        <p:sp>
          <p:nvSpPr>
            <p:cNvPr id="235" name="maturasyon"/>
            <p:cNvSpPr/>
            <p:nvPr/>
          </p:nvSpPr>
          <p:spPr>
            <a:xfrm>
              <a:off x="8407400" y="0"/>
              <a:ext cx="3325615" cy="1270000"/>
            </a:xfrm>
            <a:prstGeom prst="roundRect">
              <a:avLst>
                <a:gd name="adj" fmla="val 15000"/>
              </a:avLst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3600" b="0"/>
              </a:lvl1pPr>
            </a:lstStyle>
            <a:p>
              <a:r>
                <a:t>maturasyon</a:t>
              </a:r>
            </a:p>
          </p:txBody>
        </p:sp>
        <p:sp>
          <p:nvSpPr>
            <p:cNvPr id="236" name="Ok"/>
            <p:cNvSpPr/>
            <p:nvPr/>
          </p:nvSpPr>
          <p:spPr>
            <a:xfrm>
              <a:off x="3339634" y="306610"/>
              <a:ext cx="868649" cy="656780"/>
            </a:xfrm>
            <a:prstGeom prst="rightArrow">
              <a:avLst>
                <a:gd name="adj1" fmla="val 32000"/>
                <a:gd name="adj2" fmla="val 82430"/>
              </a:avLst>
            </a:prstGeom>
            <a:solidFill>
              <a:srgbClr val="5E5E5E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200" b="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37" name="Ok"/>
            <p:cNvSpPr/>
            <p:nvPr/>
          </p:nvSpPr>
          <p:spPr>
            <a:xfrm>
              <a:off x="7568734" y="306610"/>
              <a:ext cx="868649" cy="656780"/>
            </a:xfrm>
            <a:prstGeom prst="rightArrow">
              <a:avLst>
                <a:gd name="adj1" fmla="val 32000"/>
                <a:gd name="adj2" fmla="val 82430"/>
              </a:avLst>
            </a:prstGeom>
            <a:solidFill>
              <a:srgbClr val="5E5E5E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200" b="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239" name="Kaliteli skar"/>
          <p:cNvSpPr/>
          <p:nvPr/>
        </p:nvSpPr>
        <p:spPr>
          <a:xfrm>
            <a:off x="4011835" y="6762750"/>
            <a:ext cx="4981130" cy="1270000"/>
          </a:xfrm>
          <a:prstGeom prst="roundRect">
            <a:avLst>
              <a:gd name="adj" fmla="val 15000"/>
            </a:avLst>
          </a:prstGeom>
          <a:solidFill>
            <a:schemeClr val="accent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4800" b="0">
                <a:solidFill>
                  <a:srgbClr val="FFFFFF"/>
                </a:solidFill>
              </a:defRPr>
            </a:lvl1pPr>
          </a:lstStyle>
          <a:p>
            <a:r>
              <a:t>Kaliteli skar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Kronik yarala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Kronik yaralar</a:t>
            </a:r>
          </a:p>
        </p:txBody>
      </p:sp>
      <p:sp>
        <p:nvSpPr>
          <p:cNvPr id="242" name="Gövde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pic>
        <p:nvPicPr>
          <p:cNvPr id="243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49" name="Grup"/>
          <p:cNvGrpSpPr/>
          <p:nvPr/>
        </p:nvGrpSpPr>
        <p:grpSpPr>
          <a:xfrm>
            <a:off x="469900" y="4921250"/>
            <a:ext cx="11733015" cy="1270000"/>
            <a:chOff x="0" y="0"/>
            <a:chExt cx="11733014" cy="1270000"/>
          </a:xfrm>
        </p:grpSpPr>
        <p:sp>
          <p:nvSpPr>
            <p:cNvPr id="244" name="inflamasyon"/>
            <p:cNvSpPr/>
            <p:nvPr/>
          </p:nvSpPr>
          <p:spPr>
            <a:xfrm>
              <a:off x="0" y="0"/>
              <a:ext cx="3325615" cy="1270000"/>
            </a:xfrm>
            <a:prstGeom prst="roundRect">
              <a:avLst>
                <a:gd name="adj" fmla="val 15000"/>
              </a:avLst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3600" b="0"/>
              </a:lvl1pPr>
            </a:lstStyle>
            <a:p>
              <a:r>
                <a:t>inflamasyon</a:t>
              </a:r>
            </a:p>
          </p:txBody>
        </p:sp>
        <p:sp>
          <p:nvSpPr>
            <p:cNvPr id="245" name="proliferasyon"/>
            <p:cNvSpPr/>
            <p:nvPr/>
          </p:nvSpPr>
          <p:spPr>
            <a:xfrm>
              <a:off x="4203700" y="0"/>
              <a:ext cx="3325615" cy="1270000"/>
            </a:xfrm>
            <a:prstGeom prst="roundRect">
              <a:avLst>
                <a:gd name="adj" fmla="val 15000"/>
              </a:avLst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3600" b="0"/>
              </a:lvl1pPr>
            </a:lstStyle>
            <a:p>
              <a:r>
                <a:t>proliferasyon</a:t>
              </a:r>
            </a:p>
          </p:txBody>
        </p:sp>
        <p:sp>
          <p:nvSpPr>
            <p:cNvPr id="246" name="maturasyon"/>
            <p:cNvSpPr/>
            <p:nvPr/>
          </p:nvSpPr>
          <p:spPr>
            <a:xfrm>
              <a:off x="8407400" y="0"/>
              <a:ext cx="3325615" cy="1270000"/>
            </a:xfrm>
            <a:prstGeom prst="roundRect">
              <a:avLst>
                <a:gd name="adj" fmla="val 15000"/>
              </a:avLst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3600" b="0"/>
              </a:lvl1pPr>
            </a:lstStyle>
            <a:p>
              <a:r>
                <a:t>maturasyon</a:t>
              </a:r>
            </a:p>
          </p:txBody>
        </p:sp>
        <p:sp>
          <p:nvSpPr>
            <p:cNvPr id="247" name="Ok"/>
            <p:cNvSpPr/>
            <p:nvPr/>
          </p:nvSpPr>
          <p:spPr>
            <a:xfrm>
              <a:off x="3339634" y="306610"/>
              <a:ext cx="868649" cy="656780"/>
            </a:xfrm>
            <a:prstGeom prst="rightArrow">
              <a:avLst>
                <a:gd name="adj1" fmla="val 32000"/>
                <a:gd name="adj2" fmla="val 82430"/>
              </a:avLst>
            </a:prstGeom>
            <a:solidFill>
              <a:srgbClr val="5E5E5E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200" b="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48" name="Ok"/>
            <p:cNvSpPr/>
            <p:nvPr/>
          </p:nvSpPr>
          <p:spPr>
            <a:xfrm>
              <a:off x="7568734" y="306610"/>
              <a:ext cx="868649" cy="656780"/>
            </a:xfrm>
            <a:prstGeom prst="rightArrow">
              <a:avLst>
                <a:gd name="adj1" fmla="val 32000"/>
                <a:gd name="adj2" fmla="val 82430"/>
              </a:avLst>
            </a:prstGeom>
            <a:solidFill>
              <a:srgbClr val="5E5E5E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200" b="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250" name="Demiryolu Geçidi"/>
          <p:cNvSpPr/>
          <p:nvPr/>
        </p:nvSpPr>
        <p:spPr>
          <a:xfrm>
            <a:off x="3352800" y="4723655"/>
            <a:ext cx="1665189" cy="16651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799" y="0"/>
                </a:moveTo>
                <a:cubicBezTo>
                  <a:pt x="4844" y="0"/>
                  <a:pt x="0" y="4844"/>
                  <a:pt x="0" y="10799"/>
                </a:cubicBezTo>
                <a:cubicBezTo>
                  <a:pt x="0" y="16754"/>
                  <a:pt x="4844" y="21600"/>
                  <a:pt x="10799" y="21600"/>
                </a:cubicBezTo>
                <a:cubicBezTo>
                  <a:pt x="16754" y="21600"/>
                  <a:pt x="21600" y="16754"/>
                  <a:pt x="21600" y="10799"/>
                </a:cubicBezTo>
                <a:cubicBezTo>
                  <a:pt x="21600" y="4844"/>
                  <a:pt x="16754" y="0"/>
                  <a:pt x="10799" y="0"/>
                </a:cubicBezTo>
                <a:close/>
                <a:moveTo>
                  <a:pt x="10799" y="792"/>
                </a:moveTo>
                <a:cubicBezTo>
                  <a:pt x="13009" y="792"/>
                  <a:pt x="15054" y="1511"/>
                  <a:pt x="16712" y="2729"/>
                </a:cubicBezTo>
                <a:lnTo>
                  <a:pt x="10799" y="8641"/>
                </a:lnTo>
                <a:lnTo>
                  <a:pt x="4888" y="2729"/>
                </a:lnTo>
                <a:cubicBezTo>
                  <a:pt x="6546" y="1511"/>
                  <a:pt x="8589" y="792"/>
                  <a:pt x="10799" y="792"/>
                </a:cubicBezTo>
                <a:close/>
                <a:moveTo>
                  <a:pt x="2729" y="4888"/>
                </a:moveTo>
                <a:lnTo>
                  <a:pt x="8641" y="10799"/>
                </a:lnTo>
                <a:lnTo>
                  <a:pt x="2729" y="16712"/>
                </a:lnTo>
                <a:cubicBezTo>
                  <a:pt x="1511" y="15054"/>
                  <a:pt x="792" y="13009"/>
                  <a:pt x="792" y="10799"/>
                </a:cubicBezTo>
                <a:cubicBezTo>
                  <a:pt x="792" y="8589"/>
                  <a:pt x="1511" y="6546"/>
                  <a:pt x="2729" y="4888"/>
                </a:cubicBezTo>
                <a:close/>
                <a:moveTo>
                  <a:pt x="18871" y="4888"/>
                </a:moveTo>
                <a:cubicBezTo>
                  <a:pt x="20089" y="6546"/>
                  <a:pt x="20808" y="8589"/>
                  <a:pt x="20808" y="10799"/>
                </a:cubicBezTo>
                <a:cubicBezTo>
                  <a:pt x="20808" y="13009"/>
                  <a:pt x="20089" y="15054"/>
                  <a:pt x="18871" y="16712"/>
                </a:cubicBezTo>
                <a:lnTo>
                  <a:pt x="12959" y="10799"/>
                </a:lnTo>
                <a:lnTo>
                  <a:pt x="18871" y="4888"/>
                </a:lnTo>
                <a:close/>
                <a:moveTo>
                  <a:pt x="10799" y="12959"/>
                </a:moveTo>
                <a:lnTo>
                  <a:pt x="16712" y="18871"/>
                </a:lnTo>
                <a:cubicBezTo>
                  <a:pt x="15054" y="20089"/>
                  <a:pt x="13009" y="20808"/>
                  <a:pt x="10799" y="20808"/>
                </a:cubicBezTo>
                <a:cubicBezTo>
                  <a:pt x="8589" y="20808"/>
                  <a:pt x="6546" y="20089"/>
                  <a:pt x="4888" y="18871"/>
                </a:cubicBezTo>
                <a:lnTo>
                  <a:pt x="10799" y="12959"/>
                </a:lnTo>
                <a:close/>
              </a:path>
            </a:pathLst>
          </a:custGeom>
          <a:solidFill>
            <a:schemeClr val="accent5">
              <a:hueOff val="-82419"/>
              <a:satOff val="-9513"/>
              <a:lumOff val="-16343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51" name="Demiryolu Geçidi"/>
          <p:cNvSpPr/>
          <p:nvPr/>
        </p:nvSpPr>
        <p:spPr>
          <a:xfrm>
            <a:off x="7683500" y="4723655"/>
            <a:ext cx="1665189" cy="16651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799" y="0"/>
                </a:moveTo>
                <a:cubicBezTo>
                  <a:pt x="4844" y="0"/>
                  <a:pt x="0" y="4844"/>
                  <a:pt x="0" y="10799"/>
                </a:cubicBezTo>
                <a:cubicBezTo>
                  <a:pt x="0" y="16754"/>
                  <a:pt x="4844" y="21600"/>
                  <a:pt x="10799" y="21600"/>
                </a:cubicBezTo>
                <a:cubicBezTo>
                  <a:pt x="16754" y="21600"/>
                  <a:pt x="21600" y="16754"/>
                  <a:pt x="21600" y="10799"/>
                </a:cubicBezTo>
                <a:cubicBezTo>
                  <a:pt x="21600" y="4844"/>
                  <a:pt x="16754" y="0"/>
                  <a:pt x="10799" y="0"/>
                </a:cubicBezTo>
                <a:close/>
                <a:moveTo>
                  <a:pt x="10799" y="792"/>
                </a:moveTo>
                <a:cubicBezTo>
                  <a:pt x="13009" y="792"/>
                  <a:pt x="15054" y="1511"/>
                  <a:pt x="16712" y="2729"/>
                </a:cubicBezTo>
                <a:lnTo>
                  <a:pt x="10799" y="8641"/>
                </a:lnTo>
                <a:lnTo>
                  <a:pt x="4888" y="2729"/>
                </a:lnTo>
                <a:cubicBezTo>
                  <a:pt x="6546" y="1511"/>
                  <a:pt x="8589" y="792"/>
                  <a:pt x="10799" y="792"/>
                </a:cubicBezTo>
                <a:close/>
                <a:moveTo>
                  <a:pt x="2729" y="4888"/>
                </a:moveTo>
                <a:lnTo>
                  <a:pt x="8641" y="10799"/>
                </a:lnTo>
                <a:lnTo>
                  <a:pt x="2729" y="16712"/>
                </a:lnTo>
                <a:cubicBezTo>
                  <a:pt x="1511" y="15054"/>
                  <a:pt x="792" y="13009"/>
                  <a:pt x="792" y="10799"/>
                </a:cubicBezTo>
                <a:cubicBezTo>
                  <a:pt x="792" y="8589"/>
                  <a:pt x="1511" y="6546"/>
                  <a:pt x="2729" y="4888"/>
                </a:cubicBezTo>
                <a:close/>
                <a:moveTo>
                  <a:pt x="18871" y="4888"/>
                </a:moveTo>
                <a:cubicBezTo>
                  <a:pt x="20089" y="6546"/>
                  <a:pt x="20808" y="8589"/>
                  <a:pt x="20808" y="10799"/>
                </a:cubicBezTo>
                <a:cubicBezTo>
                  <a:pt x="20808" y="13009"/>
                  <a:pt x="20089" y="15054"/>
                  <a:pt x="18871" y="16712"/>
                </a:cubicBezTo>
                <a:lnTo>
                  <a:pt x="12959" y="10799"/>
                </a:lnTo>
                <a:lnTo>
                  <a:pt x="18871" y="4888"/>
                </a:lnTo>
                <a:close/>
                <a:moveTo>
                  <a:pt x="10799" y="12959"/>
                </a:moveTo>
                <a:lnTo>
                  <a:pt x="16712" y="18871"/>
                </a:lnTo>
                <a:cubicBezTo>
                  <a:pt x="15054" y="20089"/>
                  <a:pt x="13009" y="20808"/>
                  <a:pt x="10799" y="20808"/>
                </a:cubicBezTo>
                <a:cubicBezTo>
                  <a:pt x="8589" y="20808"/>
                  <a:pt x="6546" y="20089"/>
                  <a:pt x="4888" y="18871"/>
                </a:cubicBezTo>
                <a:lnTo>
                  <a:pt x="10799" y="12959"/>
                </a:lnTo>
                <a:close/>
              </a:path>
            </a:pathLst>
          </a:custGeom>
          <a:solidFill>
            <a:schemeClr val="accent5">
              <a:hueOff val="-82419"/>
              <a:satOff val="-9513"/>
              <a:lumOff val="-16343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Yara iyileşme sürecini olumsuz etkileyen faktörl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algn="l" defTabSz="525779">
              <a:defRPr sz="7200"/>
            </a:lvl1pPr>
          </a:lstStyle>
          <a:p>
            <a:r>
              <a:t>Yara iyileşme sürecini olumsuz etkileyen faktörler</a:t>
            </a:r>
          </a:p>
        </p:txBody>
      </p:sp>
      <p:sp>
        <p:nvSpPr>
          <p:cNvPr id="254" name="ileri yaş,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35584" indent="-235584" defTabSz="309625">
              <a:spcBef>
                <a:spcPts val="2200"/>
              </a:spcBef>
              <a:defRPr sz="1695"/>
            </a:pPr>
            <a:r>
              <a:t>ileri yaş,</a:t>
            </a:r>
          </a:p>
          <a:p>
            <a:pPr marL="235584" indent="-235584" defTabSz="309625">
              <a:spcBef>
                <a:spcPts val="2200"/>
              </a:spcBef>
              <a:defRPr sz="1695"/>
            </a:pPr>
            <a:r>
              <a:t>hipoksi, anemi, hipoperfüzyon</a:t>
            </a:r>
          </a:p>
          <a:p>
            <a:pPr marL="235584" indent="-235584" defTabSz="309625">
              <a:spcBef>
                <a:spcPts val="2200"/>
              </a:spcBef>
              <a:defRPr sz="1695"/>
            </a:pPr>
            <a:r>
              <a:t>steroidler, kemoterapötikler</a:t>
            </a:r>
          </a:p>
          <a:p>
            <a:pPr marL="235584" indent="-235584" defTabSz="309625">
              <a:spcBef>
                <a:spcPts val="2200"/>
              </a:spcBef>
              <a:defRPr sz="1695"/>
            </a:pPr>
            <a:r>
              <a:t>metabolik bozukluklar</a:t>
            </a:r>
          </a:p>
          <a:p>
            <a:pPr marL="235584" indent="-235584" defTabSz="309625">
              <a:spcBef>
                <a:spcPts val="2200"/>
              </a:spcBef>
              <a:defRPr sz="1695"/>
            </a:pPr>
            <a:r>
              <a:t>malnütrisyon</a:t>
            </a:r>
          </a:p>
          <a:p>
            <a:pPr marL="235584" indent="-235584" defTabSz="309625">
              <a:spcBef>
                <a:spcPts val="2200"/>
              </a:spcBef>
              <a:defRPr sz="1695"/>
            </a:pPr>
            <a:r>
              <a:t>obezite</a:t>
            </a:r>
          </a:p>
          <a:p>
            <a:pPr marL="235584" indent="-235584" defTabSz="309625">
              <a:spcBef>
                <a:spcPts val="2200"/>
              </a:spcBef>
              <a:defRPr sz="1695"/>
            </a:pPr>
            <a:r>
              <a:t>enfeksiyonlar</a:t>
            </a:r>
          </a:p>
          <a:p>
            <a:pPr marL="235584" indent="-235584" defTabSz="309625">
              <a:spcBef>
                <a:spcPts val="2200"/>
              </a:spcBef>
              <a:defRPr sz="1695"/>
            </a:pPr>
            <a:r>
              <a:t>yabancı cisimler</a:t>
            </a:r>
          </a:p>
          <a:p>
            <a:pPr marL="235584" indent="-235584" defTabSz="309625">
              <a:spcBef>
                <a:spcPts val="2200"/>
              </a:spcBef>
              <a:defRPr sz="1695"/>
            </a:pPr>
            <a:r>
              <a:t>immünsupresyon</a:t>
            </a:r>
          </a:p>
          <a:p>
            <a:pPr marL="235584" indent="-235584" defTabSz="309625">
              <a:spcBef>
                <a:spcPts val="2200"/>
              </a:spcBef>
              <a:defRPr sz="1695"/>
            </a:pPr>
            <a:r>
              <a:t>bağ doku hastalıkları</a:t>
            </a:r>
          </a:p>
          <a:p>
            <a:pPr marL="235584" indent="-235584" defTabSz="309625">
              <a:spcBef>
                <a:spcPts val="2200"/>
              </a:spcBef>
              <a:defRPr sz="1695"/>
            </a:pPr>
            <a:r>
              <a:t>iyonize radyasyon</a:t>
            </a:r>
          </a:p>
          <a:p>
            <a:pPr marL="235584" indent="-235584" defTabSz="309625">
              <a:spcBef>
                <a:spcPts val="2200"/>
              </a:spcBef>
              <a:defRPr sz="1695"/>
            </a:pPr>
            <a:r>
              <a:t>maligniteler</a:t>
            </a:r>
          </a:p>
        </p:txBody>
      </p:sp>
      <p:pic>
        <p:nvPicPr>
          <p:cNvPr id="255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Patofizyoloji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Patofizyoloji </a:t>
            </a:r>
          </a:p>
        </p:txBody>
      </p:sp>
      <p:sp>
        <p:nvSpPr>
          <p:cNvPr id="258" name="tekrarlayan travma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tekrarlayan travma</a:t>
            </a:r>
          </a:p>
          <a:p>
            <a:r>
              <a:t>kötü perfüzyon/oksijenizasyon</a:t>
            </a:r>
          </a:p>
          <a:p>
            <a:r>
              <a:t>aşırı inflamasyon</a:t>
            </a:r>
          </a:p>
          <a:p>
            <a:r>
              <a:t>normal düzenleyici sinyallerde yanıtsızlık</a:t>
            </a:r>
          </a:p>
          <a:p>
            <a:pPr lvl="1"/>
            <a:r>
              <a:t>büyüme faktörü sentezinde bozukluk</a:t>
            </a:r>
          </a:p>
          <a:p>
            <a:pPr lvl="1"/>
            <a:r>
              <a:t>fibroblastların çoğalma potansiyellerinin azalması</a:t>
            </a:r>
          </a:p>
        </p:txBody>
      </p:sp>
      <p:pic>
        <p:nvPicPr>
          <p:cNvPr id="259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Tedavide temel prensipl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49148">
              <a:defRPr sz="7519"/>
            </a:lvl1pPr>
          </a:lstStyle>
          <a:p>
            <a:r>
              <a:t>Tedavide temel prensipler</a:t>
            </a:r>
          </a:p>
        </p:txBody>
      </p:sp>
      <p:sp>
        <p:nvSpPr>
          <p:cNvPr id="262" name="hastalığa özgü sorunlar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hastalığa özgü sorunlar</a:t>
            </a:r>
          </a:p>
          <a:p>
            <a:r>
              <a:t>ortak fizyopatolojik mekanizmalar</a:t>
            </a:r>
          </a:p>
        </p:txBody>
      </p:sp>
      <p:pic>
        <p:nvPicPr>
          <p:cNvPr id="263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  <p:sp>
        <p:nvSpPr>
          <p:cNvPr id="264" name="yara yatağının hazırlanması"/>
          <p:cNvSpPr/>
          <p:nvPr/>
        </p:nvSpPr>
        <p:spPr>
          <a:xfrm>
            <a:off x="2132235" y="7080250"/>
            <a:ext cx="8498335" cy="1270000"/>
          </a:xfrm>
          <a:prstGeom prst="roundRect">
            <a:avLst>
              <a:gd name="adj" fmla="val 15000"/>
            </a:avLst>
          </a:prstGeom>
          <a:solidFill>
            <a:schemeClr val="accent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4800" b="0">
                <a:solidFill>
                  <a:srgbClr val="FFFFFF"/>
                </a:solidFill>
              </a:defRPr>
            </a:lvl1pPr>
          </a:lstStyle>
          <a:p>
            <a:r>
              <a:t>yara yatağının hazırlanması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Başlı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525779">
              <a:defRPr sz="7200"/>
            </a:pPr>
            <a:endParaRPr/>
          </a:p>
        </p:txBody>
      </p:sp>
      <p:sp>
        <p:nvSpPr>
          <p:cNvPr id="267" name="Gövde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pic>
        <p:nvPicPr>
          <p:cNvPr id="268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  <p:sp>
        <p:nvSpPr>
          <p:cNvPr id="269" name="yara yatağının hazırlanması"/>
          <p:cNvSpPr/>
          <p:nvPr/>
        </p:nvSpPr>
        <p:spPr>
          <a:xfrm>
            <a:off x="2106835" y="971550"/>
            <a:ext cx="8498335" cy="1270000"/>
          </a:xfrm>
          <a:prstGeom prst="roundRect">
            <a:avLst>
              <a:gd name="adj" fmla="val 15000"/>
            </a:avLst>
          </a:prstGeom>
          <a:solidFill>
            <a:schemeClr val="accent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4800" b="0">
                <a:solidFill>
                  <a:srgbClr val="FFFFFF"/>
                </a:solidFill>
              </a:defRPr>
            </a:lvl1pPr>
          </a:lstStyle>
          <a:p>
            <a:r>
              <a:t>yara yatağının hazırlanması</a:t>
            </a:r>
          </a:p>
        </p:txBody>
      </p:sp>
      <p:sp>
        <p:nvSpPr>
          <p:cNvPr id="270" name="hastanın genel durumunun…"/>
          <p:cNvSpPr/>
          <p:nvPr/>
        </p:nvSpPr>
        <p:spPr>
          <a:xfrm>
            <a:off x="303435" y="3968750"/>
            <a:ext cx="5736780" cy="2391321"/>
          </a:xfrm>
          <a:prstGeom prst="roundRect">
            <a:avLst>
              <a:gd name="adj" fmla="val 7966"/>
            </a:avLst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>
              <a:defRPr sz="4800" b="0">
                <a:solidFill>
                  <a:srgbClr val="FFFFFF"/>
                </a:solidFill>
              </a:defRPr>
            </a:pPr>
            <a:r>
              <a:t>hastanın genel durumunun</a:t>
            </a:r>
          </a:p>
          <a:p>
            <a:pPr>
              <a:defRPr sz="4800" b="0">
                <a:solidFill>
                  <a:srgbClr val="FFFFFF"/>
                </a:solidFill>
              </a:defRPr>
            </a:pPr>
            <a:r>
              <a:t>değerlendirilmesi</a:t>
            </a:r>
          </a:p>
        </p:txBody>
      </p:sp>
      <p:sp>
        <p:nvSpPr>
          <p:cNvPr id="271" name="yaraya yönelik algoritmik yaklaşım…"/>
          <p:cNvSpPr/>
          <p:nvPr/>
        </p:nvSpPr>
        <p:spPr>
          <a:xfrm>
            <a:off x="6332859" y="3968750"/>
            <a:ext cx="5736780" cy="2391321"/>
          </a:xfrm>
          <a:prstGeom prst="roundRect">
            <a:avLst>
              <a:gd name="adj" fmla="val 7822"/>
            </a:avLst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/>
          <a:p>
            <a:pPr>
              <a:defRPr sz="4800" b="0">
                <a:solidFill>
                  <a:srgbClr val="FFFFFF"/>
                </a:solidFill>
              </a:defRPr>
            </a:pPr>
            <a:r>
              <a:t>yaraya yönelik algoritmik yaklaşım</a:t>
            </a:r>
          </a:p>
          <a:p>
            <a:pPr>
              <a:defRPr sz="4800" b="0">
                <a:solidFill>
                  <a:srgbClr val="FFFFFF"/>
                </a:solidFill>
              </a:defRPr>
            </a:pPr>
            <a:r>
              <a:t>(TIME kavramı)</a:t>
            </a:r>
          </a:p>
        </p:txBody>
      </p:sp>
      <p:pic>
        <p:nvPicPr>
          <p:cNvPr id="272" name="Çizgi" descr="Çizgi"/>
          <p:cNvPicPr>
            <a:picLocks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8100000">
            <a:off x="2849511" y="2974754"/>
            <a:ext cx="1930761" cy="352235"/>
          </a:xfrm>
          <a:prstGeom prst="rect">
            <a:avLst/>
          </a:prstGeom>
        </p:spPr>
      </p:pic>
      <p:pic>
        <p:nvPicPr>
          <p:cNvPr id="274" name="Çizgi" descr="Çizgi"/>
          <p:cNvPicPr>
            <a:picLocks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 rot="2409791">
            <a:off x="8179027" y="2978560"/>
            <a:ext cx="2122383" cy="352234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“TIME” kavramı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“TIME” kavramı</a:t>
            </a:r>
          </a:p>
        </p:txBody>
      </p:sp>
      <p:sp>
        <p:nvSpPr>
          <p:cNvPr id="278" name="T tissue (doku)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b="1"/>
              <a:t>T</a:t>
            </a:r>
            <a:r>
              <a:t> tissue (doku)</a:t>
            </a:r>
          </a:p>
          <a:p>
            <a:r>
              <a:t> </a:t>
            </a:r>
            <a:r>
              <a:rPr b="1"/>
              <a:t>I</a:t>
            </a:r>
            <a:r>
              <a:t> infection/inflammation (enfeksiyon/infilamasyon)</a:t>
            </a:r>
          </a:p>
          <a:p>
            <a:r>
              <a:rPr b="1"/>
              <a:t>M</a:t>
            </a:r>
            <a:r>
              <a:t> moisture (nem)</a:t>
            </a:r>
          </a:p>
          <a:p>
            <a:r>
              <a:rPr b="1"/>
              <a:t>E</a:t>
            </a:r>
            <a:r>
              <a:t> edge, epidermal margin (yara kenarı)</a:t>
            </a:r>
          </a:p>
        </p:txBody>
      </p:sp>
      <p:pic>
        <p:nvPicPr>
          <p:cNvPr id="279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Yara nedir ?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Yara nedir ?</a:t>
            </a:r>
          </a:p>
        </p:txBody>
      </p:sp>
      <p:sp>
        <p:nvSpPr>
          <p:cNvPr id="133" name="derinin sıyrılması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derinin sıyrılması</a:t>
            </a:r>
          </a:p>
          <a:p>
            <a:r>
              <a:t>kası yırtılması</a:t>
            </a:r>
          </a:p>
          <a:p>
            <a:r>
              <a:t>kırık</a:t>
            </a:r>
          </a:p>
          <a:p>
            <a:r>
              <a:t>yanık</a:t>
            </a:r>
          </a:p>
          <a:p>
            <a:r>
              <a:t>tümör infiltrasyonu</a:t>
            </a:r>
          </a:p>
        </p:txBody>
      </p:sp>
      <p:pic>
        <p:nvPicPr>
          <p:cNvPr id="134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  <p:sp>
        <p:nvSpPr>
          <p:cNvPr id="135" name="DOKU BÜTÜNLÜĞÜNÜN…"/>
          <p:cNvSpPr txBox="1"/>
          <p:nvPr/>
        </p:nvSpPr>
        <p:spPr>
          <a:xfrm>
            <a:off x="5035351" y="4645471"/>
            <a:ext cx="7328298" cy="217715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800" b="0">
                <a:solidFill>
                  <a:srgbClr val="FFFFFF"/>
                </a:solidFill>
              </a:defRPr>
            </a:pPr>
            <a:r>
              <a:t>DOKU BÜTÜNLÜĞÜNÜN</a:t>
            </a:r>
          </a:p>
          <a:p>
            <a:pPr>
              <a:defRPr sz="4800" b="0">
                <a:solidFill>
                  <a:srgbClr val="FFFFFF"/>
                </a:solidFill>
              </a:defRPr>
            </a:pPr>
            <a:r>
              <a:t> </a:t>
            </a:r>
          </a:p>
          <a:p>
            <a:pPr>
              <a:defRPr sz="4800" b="0">
                <a:solidFill>
                  <a:srgbClr val="FFFFFF"/>
                </a:solidFill>
              </a:defRPr>
            </a:pPr>
            <a:r>
              <a:t>BOZULMASI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1" animBg="1" advAuto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Arteriyel ülserl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Arteriyel ülserler</a:t>
            </a:r>
          </a:p>
        </p:txBody>
      </p:sp>
      <p:sp>
        <p:nvSpPr>
          <p:cNvPr id="282" name="yetersiz oksijenizasyon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yetersiz oksijenizasyon</a:t>
            </a:r>
          </a:p>
          <a:p>
            <a:r>
              <a:t>yavaş iyileşme ve artmış enfeksiyon riski</a:t>
            </a:r>
          </a:p>
          <a:p>
            <a:r>
              <a:t>palpe edilebilir nabız</a:t>
            </a:r>
          </a:p>
          <a:p>
            <a:r>
              <a:t>transkutanöz oksijen basıncı (&gt; 30 mmHg)</a:t>
            </a:r>
          </a:p>
        </p:txBody>
      </p:sp>
      <p:pic>
        <p:nvPicPr>
          <p:cNvPr id="283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Arteriyel ülserl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Arteriyel ülserler</a:t>
            </a:r>
          </a:p>
        </p:txBody>
      </p:sp>
      <p:sp>
        <p:nvSpPr>
          <p:cNvPr id="286" name="ağrı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ağrı</a:t>
            </a:r>
          </a:p>
          <a:p>
            <a:pPr lvl="1"/>
            <a:r>
              <a:t>kladikasyo intermitans, istirahat ağrısı, gece ağrısı</a:t>
            </a:r>
          </a:p>
          <a:p>
            <a:r>
              <a:t>ekstremite distalinde</a:t>
            </a:r>
          </a:p>
          <a:p>
            <a:r>
              <a:t>azalmış, alınamayan nabızlar</a:t>
            </a:r>
          </a:p>
          <a:p>
            <a:r>
              <a:t>ayak bileği/kol indeksinde azalma</a:t>
            </a:r>
          </a:p>
          <a:p>
            <a:r>
              <a:t>kuru cilt, tüylenmede azalma, soğukluk</a:t>
            </a:r>
          </a:p>
        </p:txBody>
      </p:sp>
      <p:pic>
        <p:nvPicPr>
          <p:cNvPr id="287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Arteriyel ülserl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Arteriyel ülserler</a:t>
            </a:r>
          </a:p>
        </p:txBody>
      </p:sp>
      <p:sp>
        <p:nvSpPr>
          <p:cNvPr id="293" name="sığ ve düzgün sınırlı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sığ ve düzgün sınırlı</a:t>
            </a:r>
          </a:p>
          <a:p>
            <a:r>
              <a:t>tabanında ve çevresinde solukluk</a:t>
            </a:r>
          </a:p>
          <a:p>
            <a:r>
              <a:t>tedavi</a:t>
            </a:r>
          </a:p>
          <a:p>
            <a:pPr lvl="2">
              <a:defRPr u="sng"/>
            </a:pPr>
            <a:r>
              <a:t>revaskülarizasyon</a:t>
            </a:r>
          </a:p>
          <a:p>
            <a:pPr lvl="2"/>
            <a:r>
              <a:t>yara bakımı</a:t>
            </a:r>
          </a:p>
        </p:txBody>
      </p:sp>
      <p:pic>
        <p:nvPicPr>
          <p:cNvPr id="294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Venöz ülserl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Venöz ülserler</a:t>
            </a:r>
          </a:p>
        </p:txBody>
      </p:sp>
      <p:sp>
        <p:nvSpPr>
          <p:cNvPr id="300" name="venöz staz ve basınç artışı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venöz staz ve basınç artışı</a:t>
            </a:r>
          </a:p>
          <a:p>
            <a:r>
              <a:t>dokular arası fibrinojen kaçağı ve perivasküler birikim</a:t>
            </a:r>
          </a:p>
          <a:p>
            <a:r>
              <a:t>nötrofillerin kapiller tıkanıklığa yol açması</a:t>
            </a:r>
          </a:p>
        </p:txBody>
      </p:sp>
      <p:pic>
        <p:nvPicPr>
          <p:cNvPr id="301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Hemoglobinin damar dışına çıkışı ve yıkımı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525779">
              <a:defRPr sz="7200"/>
            </a:lvl1pPr>
          </a:lstStyle>
          <a:p>
            <a:r>
              <a:t>Hemoglobinin damar dışına çıkışı ve yıkımı</a:t>
            </a:r>
          </a:p>
        </p:txBody>
      </p:sp>
      <p:sp>
        <p:nvSpPr>
          <p:cNvPr id="304" name="kaşıntı ve deri hasarı…"/>
          <p:cNvSpPr txBox="1">
            <a:spLocks noGrp="1"/>
          </p:cNvSpPr>
          <p:nvPr>
            <p:ph type="body" idx="1"/>
          </p:nvPr>
        </p:nvSpPr>
        <p:spPr>
          <a:xfrm>
            <a:off x="952500" y="1295400"/>
            <a:ext cx="11099800" cy="6286500"/>
          </a:xfrm>
          <a:prstGeom prst="rect">
            <a:avLst/>
          </a:prstGeom>
        </p:spPr>
        <p:txBody>
          <a:bodyPr/>
          <a:lstStyle/>
          <a:p>
            <a:r>
              <a:t>kaşıntı ve deri hasarı</a:t>
            </a:r>
          </a:p>
          <a:p>
            <a:r>
              <a:t>kahverengi deri pigmentasyonu, deri altı yağ dokusu kaybı</a:t>
            </a:r>
          </a:p>
          <a:p>
            <a:r>
              <a:t>lipodermoskleroz</a:t>
            </a:r>
          </a:p>
        </p:txBody>
      </p:sp>
      <p:pic>
        <p:nvPicPr>
          <p:cNvPr id="305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Venöz ülserl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Venöz ülserler</a:t>
            </a:r>
          </a:p>
        </p:txBody>
      </p:sp>
      <p:sp>
        <p:nvSpPr>
          <p:cNvPr id="310" name="yeterli granülasyon dokusuna rağmen epitelizasyonun olmaması…"/>
          <p:cNvSpPr txBox="1">
            <a:spLocks noGrp="1"/>
          </p:cNvSpPr>
          <p:nvPr>
            <p:ph type="body" idx="1"/>
          </p:nvPr>
        </p:nvSpPr>
        <p:spPr>
          <a:xfrm>
            <a:off x="952500" y="1028700"/>
            <a:ext cx="11099800" cy="6286500"/>
          </a:xfrm>
          <a:prstGeom prst="rect">
            <a:avLst/>
          </a:prstGeom>
        </p:spPr>
        <p:txBody>
          <a:bodyPr/>
          <a:lstStyle/>
          <a:p>
            <a:r>
              <a:t>yeterli granülasyon dokusuna rağmen epitelizasyonun olmaması</a:t>
            </a:r>
          </a:p>
          <a:p>
            <a:r>
              <a:t>medial malleol üzeri ve yukarı yerleşimli</a:t>
            </a:r>
          </a:p>
          <a:p>
            <a:r>
              <a:t>yara sığ, düzensiz kenarlı ve çevre doku pigmente</a:t>
            </a:r>
          </a:p>
        </p:txBody>
      </p:sp>
      <p:pic>
        <p:nvPicPr>
          <p:cNvPr id="311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Venöz ülserlerde tedavi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Venöz ülserlerde tedavi</a:t>
            </a:r>
          </a:p>
        </p:txBody>
      </p:sp>
      <p:sp>
        <p:nvSpPr>
          <p:cNvPr id="317" name="kompresyon tedavisi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kompresyon tedavisi</a:t>
            </a:r>
          </a:p>
          <a:p>
            <a:pPr lvl="2"/>
            <a:r>
              <a:t>çoraplar, elastik sargılar, çok katlı sargılar</a:t>
            </a:r>
          </a:p>
          <a:p>
            <a:pPr lvl="2"/>
            <a:r>
              <a:t>30-40 mmHg</a:t>
            </a:r>
          </a:p>
          <a:p>
            <a:r>
              <a:t>nemli yara ortamı</a:t>
            </a:r>
          </a:p>
          <a:p>
            <a:r>
              <a:t>büyüme faktörleri</a:t>
            </a:r>
          </a:p>
          <a:p>
            <a:r>
              <a:t>deri eşdeğerleri</a:t>
            </a:r>
          </a:p>
        </p:txBody>
      </p:sp>
      <p:pic>
        <p:nvPicPr>
          <p:cNvPr id="318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  <p:pic>
        <p:nvPicPr>
          <p:cNvPr id="319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235700" y="4851400"/>
            <a:ext cx="5359400" cy="1968500"/>
          </a:xfrm>
          <a:prstGeom prst="rect">
            <a:avLst/>
          </a:prstGeom>
          <a:ln w="12700">
            <a:miter lim="400000"/>
          </a:ln>
        </p:spPr>
      </p:pic>
      <p:pic>
        <p:nvPicPr>
          <p:cNvPr id="320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769100" y="6635750"/>
            <a:ext cx="4292600" cy="32004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Diyabetik yarala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Diyabetik yaralar</a:t>
            </a:r>
          </a:p>
        </p:txBody>
      </p:sp>
      <p:sp>
        <p:nvSpPr>
          <p:cNvPr id="323" name="diyabetik hastaların % 10-15’inde…"/>
          <p:cNvSpPr txBox="1">
            <a:spLocks noGrp="1"/>
          </p:cNvSpPr>
          <p:nvPr>
            <p:ph type="body" idx="1"/>
          </p:nvPr>
        </p:nvSpPr>
        <p:spPr>
          <a:xfrm>
            <a:off x="952500" y="1295400"/>
            <a:ext cx="11099800" cy="6286500"/>
          </a:xfrm>
          <a:prstGeom prst="rect">
            <a:avLst/>
          </a:prstGeom>
        </p:spPr>
        <p:txBody>
          <a:bodyPr/>
          <a:lstStyle/>
          <a:p>
            <a:r>
              <a:t>diyabetik hastaların % 10-15’inde </a:t>
            </a:r>
          </a:p>
          <a:p>
            <a:r>
              <a:t>normal populasyona göre 35-40 kat artmış amputasyon riski</a:t>
            </a:r>
          </a:p>
          <a:p>
            <a:r>
              <a:t>major amputasyon sonrası 5 yıllık sağ kalım % 50</a:t>
            </a:r>
          </a:p>
        </p:txBody>
      </p:sp>
      <p:pic>
        <p:nvPicPr>
          <p:cNvPr id="324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Diyabetik yarala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Diyabetik yaralar</a:t>
            </a:r>
          </a:p>
        </p:txBody>
      </p:sp>
      <p:sp>
        <p:nvSpPr>
          <p:cNvPr id="328" name="nöropati, iskemi, ayak deformitesi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nöropati, iskemi, ayak deformitesi</a:t>
            </a:r>
          </a:p>
          <a:p>
            <a:r>
              <a:t>% 60-70 nöropatik</a:t>
            </a:r>
          </a:p>
          <a:p>
            <a:r>
              <a:t>% 15-20 iskemik</a:t>
            </a:r>
          </a:p>
          <a:p>
            <a:r>
              <a:t>% 15-20 kombine</a:t>
            </a:r>
          </a:p>
        </p:txBody>
      </p:sp>
      <p:pic>
        <p:nvPicPr>
          <p:cNvPr id="329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Nöropatik Yara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Nöropatik Yara</a:t>
            </a:r>
          </a:p>
        </p:txBody>
      </p:sp>
      <p:sp>
        <p:nvSpPr>
          <p:cNvPr id="332" name="kanlanma iyi, ayak sıcak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kanlanma iyi, ayak sıcak</a:t>
            </a:r>
          </a:p>
          <a:p>
            <a:r>
              <a:t>kuru ve fissürlü</a:t>
            </a:r>
          </a:p>
          <a:p>
            <a:r>
              <a:t>plantar yüzde, metatars başlarında, parmak aralarında</a:t>
            </a:r>
          </a:p>
          <a:p>
            <a:r>
              <a:t>kallus formasyonu</a:t>
            </a:r>
          </a:p>
        </p:txBody>
      </p:sp>
      <p:pic>
        <p:nvPicPr>
          <p:cNvPr id="333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Yara iyileşmesi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Yara iyileşmesi</a:t>
            </a:r>
          </a:p>
        </p:txBody>
      </p:sp>
      <p:sp>
        <p:nvSpPr>
          <p:cNvPr id="138" name="inflamasyon fazı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inflamasyon fazı</a:t>
            </a:r>
          </a:p>
          <a:p>
            <a:r>
              <a:t>proliferasyon fazı</a:t>
            </a:r>
          </a:p>
          <a:p>
            <a:r>
              <a:t>maturasyon (olgunlaşma) fazı</a:t>
            </a:r>
          </a:p>
        </p:txBody>
      </p:sp>
      <p:pic>
        <p:nvPicPr>
          <p:cNvPr id="139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  <p:pic>
        <p:nvPicPr>
          <p:cNvPr id="140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366023" y="4619718"/>
            <a:ext cx="5632427" cy="611178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İskemik yara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İskemik yara</a:t>
            </a:r>
          </a:p>
        </p:txBody>
      </p:sp>
      <p:sp>
        <p:nvSpPr>
          <p:cNvPr id="338" name="ekstremite soğuk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ekstremite soğuk</a:t>
            </a:r>
          </a:p>
          <a:p>
            <a:r>
              <a:t>pedal nabızlar alınamaz</a:t>
            </a:r>
          </a:p>
          <a:p>
            <a:r>
              <a:t>deri ince ve soluk</a:t>
            </a:r>
          </a:p>
          <a:p>
            <a:r>
              <a:t>kıllanma azalmış</a:t>
            </a:r>
          </a:p>
          <a:p>
            <a:r>
              <a:t>ayak kenarlarında, parmak uçlarında</a:t>
            </a:r>
          </a:p>
          <a:p>
            <a:r>
              <a:t>AKİ&lt;1</a:t>
            </a:r>
          </a:p>
        </p:txBody>
      </p:sp>
      <p:pic>
        <p:nvPicPr>
          <p:cNvPr id="339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Diyabetik yaralarda tedavi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49148">
              <a:defRPr sz="7519"/>
            </a:lvl1pPr>
          </a:lstStyle>
          <a:p>
            <a:r>
              <a:t>Diyabetik yaralarda tedavi</a:t>
            </a:r>
          </a:p>
        </p:txBody>
      </p:sp>
      <p:sp>
        <p:nvSpPr>
          <p:cNvPr id="344" name="kan şekeri regülasyonu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kan şekeri regülasyonu</a:t>
            </a:r>
          </a:p>
          <a:p>
            <a:r>
              <a:t>enfeksiyon tedavisi</a:t>
            </a:r>
          </a:p>
          <a:p>
            <a:r>
              <a:t>debridman</a:t>
            </a:r>
          </a:p>
          <a:p>
            <a:r>
              <a:t>vasküler hastalık ve nöropatinin kontrolü</a:t>
            </a:r>
          </a:p>
          <a:p>
            <a:r>
              <a:t>ayaktaki yükün azaltılması</a:t>
            </a:r>
          </a:p>
        </p:txBody>
      </p:sp>
      <p:pic>
        <p:nvPicPr>
          <p:cNvPr id="345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  <p:pic>
        <p:nvPicPr>
          <p:cNvPr id="346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565900" y="2330953"/>
            <a:ext cx="2129235" cy="3101848"/>
          </a:xfrm>
          <a:prstGeom prst="rect">
            <a:avLst/>
          </a:prstGeom>
          <a:ln w="12700">
            <a:miter lim="400000"/>
          </a:ln>
        </p:spPr>
      </p:pic>
      <p:pic>
        <p:nvPicPr>
          <p:cNvPr id="347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9328976" y="2278629"/>
            <a:ext cx="3197290" cy="3101849"/>
          </a:xfrm>
          <a:prstGeom prst="rect">
            <a:avLst/>
          </a:prstGeom>
          <a:ln w="12700">
            <a:miter lim="400000"/>
          </a:ln>
        </p:spPr>
      </p:pic>
      <p:pic>
        <p:nvPicPr>
          <p:cNvPr id="348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933180" y="5871454"/>
            <a:ext cx="2633470" cy="363449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Diyabetik yaralarda tedavi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49148">
              <a:defRPr sz="7519"/>
            </a:lvl1pPr>
          </a:lstStyle>
          <a:p>
            <a:r>
              <a:t>Diyabetik yaralarda tedavi</a:t>
            </a:r>
          </a:p>
        </p:txBody>
      </p:sp>
      <p:sp>
        <p:nvSpPr>
          <p:cNvPr id="351" name="klasik yara bakımı…"/>
          <p:cNvSpPr txBox="1">
            <a:spLocks noGrp="1"/>
          </p:cNvSpPr>
          <p:nvPr>
            <p:ph type="body" idx="1"/>
          </p:nvPr>
        </p:nvSpPr>
        <p:spPr>
          <a:xfrm>
            <a:off x="952500" y="1143000"/>
            <a:ext cx="11099800" cy="6286500"/>
          </a:xfrm>
          <a:prstGeom prst="rect">
            <a:avLst/>
          </a:prstGeom>
        </p:spPr>
        <p:txBody>
          <a:bodyPr/>
          <a:lstStyle/>
          <a:p>
            <a:r>
              <a:t>klasik yara bakımı</a:t>
            </a:r>
          </a:p>
          <a:p>
            <a:r>
              <a:t>büyüme faktörlerinin uygulanması</a:t>
            </a:r>
          </a:p>
          <a:p>
            <a:r>
              <a:t>deri eşdeğerlerinin kullanılması</a:t>
            </a:r>
          </a:p>
          <a:p>
            <a:r>
              <a:t>rekonstrüksiyon</a:t>
            </a:r>
          </a:p>
        </p:txBody>
      </p:sp>
      <p:pic>
        <p:nvPicPr>
          <p:cNvPr id="352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Radyasyona maruz kalmış deride gelişen yarala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525779">
              <a:defRPr sz="7200"/>
            </a:lvl1pPr>
          </a:lstStyle>
          <a:p>
            <a:r>
              <a:t>Radyasyona maruz kalmış deride gelişen yaralar</a:t>
            </a:r>
          </a:p>
        </p:txBody>
      </p:sp>
      <p:sp>
        <p:nvSpPr>
          <p:cNvPr id="357" name="endüstriyel kazalar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endüstriyel kazalar</a:t>
            </a:r>
          </a:p>
          <a:p>
            <a:r>
              <a:t>radyoterapi</a:t>
            </a:r>
          </a:p>
          <a:p>
            <a:r>
              <a:t>akut yaralar</a:t>
            </a:r>
          </a:p>
          <a:p>
            <a:r>
              <a:t>kronik yaralar</a:t>
            </a:r>
          </a:p>
        </p:txBody>
      </p:sp>
      <p:pic>
        <p:nvPicPr>
          <p:cNvPr id="358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Patofizyoloji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Patofizyoloji</a:t>
            </a:r>
          </a:p>
        </p:txBody>
      </p:sp>
      <p:sp>
        <p:nvSpPr>
          <p:cNvPr id="361" name="endotel, fibroblast ve keratinosit hasarı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endotel, fibroblast ve keratinosit hasarı</a:t>
            </a:r>
          </a:p>
          <a:p>
            <a:r>
              <a:t>kapiller ve arteriyollerin progresif kaybı</a:t>
            </a:r>
          </a:p>
          <a:p>
            <a:r>
              <a:t>kollajen sentezinde azalma</a:t>
            </a:r>
          </a:p>
          <a:p>
            <a:r>
              <a:t>lenf damarlarının hasarı</a:t>
            </a:r>
          </a:p>
          <a:p>
            <a:r>
              <a:t>tamir yeteneği azalmış, enfeksiyona yatkın bir deri</a:t>
            </a:r>
          </a:p>
        </p:txBody>
      </p:sp>
      <p:pic>
        <p:nvPicPr>
          <p:cNvPr id="362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Tedavi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Tedavi</a:t>
            </a:r>
          </a:p>
        </p:txBody>
      </p:sp>
      <p:sp>
        <p:nvSpPr>
          <p:cNvPr id="366" name="çok dikkatli debridman (otolitik debridman)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çok dikkatli debridman (otolitik debridman)</a:t>
            </a:r>
          </a:p>
          <a:p>
            <a:r>
              <a:t>hiperbarik oksijen tedavisi</a:t>
            </a:r>
          </a:p>
          <a:p>
            <a:r>
              <a:t>büyüme faktörlerinin uygulanması</a:t>
            </a:r>
          </a:p>
          <a:p>
            <a:r>
              <a:t>iyi kanlanan bir doku ile kapatılması</a:t>
            </a:r>
          </a:p>
        </p:txBody>
      </p:sp>
      <p:pic>
        <p:nvPicPr>
          <p:cNvPr id="367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Kronik yaralarda DİKKA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566674">
              <a:defRPr sz="7760"/>
            </a:lvl1pPr>
          </a:lstStyle>
          <a:p>
            <a:r>
              <a:t>Kronik yaralarda DİKKAT</a:t>
            </a:r>
          </a:p>
        </p:txBody>
      </p:sp>
      <p:sp>
        <p:nvSpPr>
          <p:cNvPr id="372" name="malign dönüşüm riski…"/>
          <p:cNvSpPr txBox="1">
            <a:spLocks noGrp="1"/>
          </p:cNvSpPr>
          <p:nvPr>
            <p:ph type="body" idx="1"/>
          </p:nvPr>
        </p:nvSpPr>
        <p:spPr>
          <a:xfrm>
            <a:off x="952500" y="114300"/>
            <a:ext cx="11099800" cy="6286500"/>
          </a:xfrm>
          <a:prstGeom prst="rect">
            <a:avLst/>
          </a:prstGeom>
        </p:spPr>
        <p:txBody>
          <a:bodyPr/>
          <a:lstStyle/>
          <a:p>
            <a:r>
              <a:t>malign dönüşüm riski</a:t>
            </a:r>
          </a:p>
          <a:p>
            <a:r>
              <a:t>biyopsi</a:t>
            </a:r>
          </a:p>
        </p:txBody>
      </p:sp>
      <p:pic>
        <p:nvPicPr>
          <p:cNvPr id="373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Sorularınız…"/>
          <p:cNvSpPr txBox="1">
            <a:spLocks noGrp="1"/>
          </p:cNvSpPr>
          <p:nvPr>
            <p:ph type="title"/>
          </p:nvPr>
        </p:nvSpPr>
        <p:spPr>
          <a:xfrm>
            <a:off x="1054100" y="177452"/>
            <a:ext cx="11099800" cy="5270848"/>
          </a:xfrm>
          <a:prstGeom prst="rect">
            <a:avLst/>
          </a:prstGeom>
        </p:spPr>
        <p:txBody>
          <a:bodyPr/>
          <a:lstStyle/>
          <a:p>
            <a:r>
              <a:t>Sorularınız</a:t>
            </a:r>
          </a:p>
          <a:p>
            <a:endParaRPr/>
          </a:p>
          <a:p>
            <a:endParaRPr/>
          </a:p>
          <a:p>
            <a:pPr>
              <a:defRPr i="1"/>
            </a:pPr>
            <a:r>
              <a:t>savasserel@gmail.com</a:t>
            </a:r>
          </a:p>
        </p:txBody>
      </p:sp>
      <p:pic>
        <p:nvPicPr>
          <p:cNvPr id="378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İnflamasyon fazı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İnflamasyon fazı</a:t>
            </a:r>
          </a:p>
        </p:txBody>
      </p:sp>
      <p:sp>
        <p:nvSpPr>
          <p:cNvPr id="143" name="1 - 6. günler arası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4800" i="1"/>
            </a:pPr>
            <a:r>
              <a:t>1 - 6. günler arası</a:t>
            </a:r>
          </a:p>
          <a:p>
            <a:pPr lvl="1"/>
            <a:r>
              <a:t>nötrofil 24-48 saat</a:t>
            </a:r>
          </a:p>
          <a:p>
            <a:pPr lvl="1"/>
            <a:r>
              <a:rPr i="1" u="sng">
                <a:solidFill>
                  <a:srgbClr val="FF2600"/>
                </a:solidFill>
              </a:rPr>
              <a:t>makrofaj</a:t>
            </a:r>
            <a:r>
              <a:t> 48-96 saat</a:t>
            </a:r>
          </a:p>
          <a:p>
            <a:pPr lvl="1"/>
            <a:r>
              <a:t>lenfosit 5-7. günler</a:t>
            </a:r>
          </a:p>
        </p:txBody>
      </p:sp>
      <p:pic>
        <p:nvPicPr>
          <p:cNvPr id="144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roliferasyon fazı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Proliferasyon fazı</a:t>
            </a:r>
          </a:p>
        </p:txBody>
      </p:sp>
      <p:sp>
        <p:nvSpPr>
          <p:cNvPr id="147" name="4 gün - 3 hafta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4800" i="1"/>
            </a:pPr>
            <a:r>
              <a:t>4 gün - 3 hafta</a:t>
            </a:r>
          </a:p>
          <a:p>
            <a:pPr lvl="1"/>
            <a:r>
              <a:t>kollajen sentezi (fibroblast)</a:t>
            </a:r>
          </a:p>
          <a:p>
            <a:pPr lvl="1"/>
            <a:r>
              <a:t>ekstrasellüler matriks sentezi</a:t>
            </a:r>
          </a:p>
          <a:p>
            <a:pPr lvl="1"/>
            <a:r>
              <a:t>anjiogenezis</a:t>
            </a:r>
          </a:p>
        </p:txBody>
      </p:sp>
      <p:pic>
        <p:nvPicPr>
          <p:cNvPr id="148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Maturasyon fazı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Maturasyon fazı</a:t>
            </a:r>
          </a:p>
        </p:txBody>
      </p:sp>
      <p:sp>
        <p:nvSpPr>
          <p:cNvPr id="151" name="3 hafta - 1 yıl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408940" indent="-408940" defTabSz="537463">
              <a:spcBef>
                <a:spcPts val="3800"/>
              </a:spcBef>
              <a:defRPr sz="4416" i="1"/>
            </a:pPr>
            <a:r>
              <a:t>3 hafta - </a:t>
            </a:r>
            <a:r>
              <a:rPr u="sng"/>
              <a:t>1 yıl</a:t>
            </a:r>
          </a:p>
          <a:p>
            <a:pPr marL="817880" lvl="1" indent="-408940" defTabSz="537463">
              <a:spcBef>
                <a:spcPts val="3800"/>
              </a:spcBef>
              <a:defRPr sz="2944"/>
            </a:pPr>
            <a:r>
              <a:t>kollajen sentez/yıkımı</a:t>
            </a:r>
          </a:p>
          <a:p>
            <a:pPr marL="817880" lvl="1" indent="-408940" defTabSz="537463">
              <a:spcBef>
                <a:spcPts val="3800"/>
              </a:spcBef>
              <a:defRPr sz="2944"/>
            </a:pPr>
            <a:r>
              <a:t>yara gerim gücünde artış</a:t>
            </a:r>
          </a:p>
          <a:p>
            <a:pPr marL="1226819" lvl="2" indent="-408940" defTabSz="537463">
              <a:spcBef>
                <a:spcPts val="3800"/>
              </a:spcBef>
              <a:defRPr sz="2944" i="1"/>
            </a:pPr>
            <a:r>
              <a:t>3 hafta %3</a:t>
            </a:r>
          </a:p>
          <a:p>
            <a:pPr marL="1226819" lvl="2" indent="-408940" defTabSz="537463">
              <a:spcBef>
                <a:spcPts val="3800"/>
              </a:spcBef>
              <a:defRPr sz="2944" i="1"/>
            </a:pPr>
            <a:r>
              <a:t>3. ayda %20</a:t>
            </a:r>
          </a:p>
          <a:p>
            <a:pPr marL="1226819" lvl="2" indent="-408940" defTabSz="537463">
              <a:spcBef>
                <a:spcPts val="3800"/>
              </a:spcBef>
              <a:defRPr sz="2944" i="1"/>
            </a:pPr>
            <a:r>
              <a:t>6. ay %80</a:t>
            </a:r>
          </a:p>
          <a:p>
            <a:pPr marL="817880" lvl="1" indent="-408940" defTabSz="537463">
              <a:spcBef>
                <a:spcPts val="3800"/>
              </a:spcBef>
              <a:defRPr sz="2944"/>
            </a:pPr>
            <a:r>
              <a:t>skarın şekillenmesi</a:t>
            </a:r>
          </a:p>
        </p:txBody>
      </p:sp>
      <p:pic>
        <p:nvPicPr>
          <p:cNvPr id="152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Yaraların sınıflandırılması-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525779">
              <a:defRPr sz="7200"/>
            </a:lvl1pPr>
          </a:lstStyle>
          <a:p>
            <a:r>
              <a:t>Yaraların sınıflandırılması-1</a:t>
            </a:r>
          </a:p>
        </p:txBody>
      </p:sp>
      <p:sp>
        <p:nvSpPr>
          <p:cNvPr id="155" name="Akut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6400"/>
            </a:pPr>
            <a:r>
              <a:t> Akut</a:t>
            </a:r>
          </a:p>
          <a:p>
            <a:pPr>
              <a:defRPr sz="6400"/>
            </a:pPr>
            <a:r>
              <a:t> Kronik</a:t>
            </a:r>
          </a:p>
        </p:txBody>
      </p:sp>
      <p:pic>
        <p:nvPicPr>
          <p:cNvPr id="156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Yaraların sınıflandırılması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54990">
              <a:defRPr sz="7600"/>
            </a:lvl1pPr>
          </a:lstStyle>
          <a:p>
            <a:r>
              <a:t>Yaraların sınıflandırılması</a:t>
            </a:r>
          </a:p>
        </p:txBody>
      </p:sp>
      <p:sp>
        <p:nvSpPr>
          <p:cNvPr id="165" name="Akut yaralar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60045" indent="-360045" defTabSz="473201">
              <a:spcBef>
                <a:spcPts val="3400"/>
              </a:spcBef>
              <a:defRPr sz="2592"/>
            </a:pPr>
            <a:r>
              <a:t>Akut yaralar</a:t>
            </a:r>
          </a:p>
          <a:p>
            <a:pPr marL="720090" lvl="1" indent="-360045" defTabSz="473201">
              <a:spcBef>
                <a:spcPts val="3400"/>
              </a:spcBef>
              <a:defRPr sz="2592"/>
            </a:pPr>
            <a:r>
              <a:t>abrazyon</a:t>
            </a:r>
          </a:p>
          <a:p>
            <a:pPr marL="720090" lvl="1" indent="-360045" defTabSz="473201">
              <a:spcBef>
                <a:spcPts val="3400"/>
              </a:spcBef>
              <a:defRPr sz="2592"/>
            </a:pPr>
            <a:r>
              <a:t>avülziyon</a:t>
            </a:r>
          </a:p>
          <a:p>
            <a:pPr marL="720090" lvl="1" indent="-360045" defTabSz="473201">
              <a:spcBef>
                <a:spcPts val="3400"/>
              </a:spcBef>
              <a:defRPr sz="2592"/>
            </a:pPr>
            <a:r>
              <a:t>kontüzyon</a:t>
            </a:r>
          </a:p>
          <a:p>
            <a:pPr marL="720090" lvl="1" indent="-360045" defTabSz="473201">
              <a:spcBef>
                <a:spcPts val="3400"/>
              </a:spcBef>
              <a:defRPr sz="2592"/>
            </a:pPr>
            <a:r>
              <a:t>ezilme</a:t>
            </a:r>
          </a:p>
          <a:p>
            <a:pPr marL="720090" lvl="1" indent="-360045" defTabSz="473201">
              <a:spcBef>
                <a:spcPts val="3400"/>
              </a:spcBef>
              <a:defRPr sz="2592"/>
            </a:pPr>
            <a:r>
              <a:t>laserasyon</a:t>
            </a:r>
          </a:p>
          <a:p>
            <a:pPr marL="720090" lvl="1" indent="-360045" defTabSz="473201">
              <a:spcBef>
                <a:spcPts val="3400"/>
              </a:spcBef>
              <a:defRPr sz="2592"/>
            </a:pPr>
            <a:r>
              <a:t>delinme</a:t>
            </a:r>
          </a:p>
          <a:p>
            <a:pPr marL="720090" lvl="1" indent="-360045" defTabSz="473201">
              <a:spcBef>
                <a:spcPts val="3400"/>
              </a:spcBef>
              <a:defRPr sz="2592"/>
            </a:pPr>
            <a:r>
              <a:t>yüksek enerjili yaralar</a:t>
            </a:r>
          </a:p>
        </p:txBody>
      </p:sp>
      <p:pic>
        <p:nvPicPr>
          <p:cNvPr id="166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Yaraların sınıflandırılması-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525779">
              <a:defRPr sz="7200"/>
            </a:lvl1pPr>
          </a:lstStyle>
          <a:p>
            <a:r>
              <a:t>Yaraların sınıflandırılması-2</a:t>
            </a:r>
          </a:p>
        </p:txBody>
      </p:sp>
      <p:sp>
        <p:nvSpPr>
          <p:cNvPr id="210" name="Açık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6400"/>
            </a:pPr>
            <a:r>
              <a:t> Açık</a:t>
            </a:r>
          </a:p>
          <a:p>
            <a:pPr>
              <a:defRPr sz="6400"/>
            </a:pPr>
            <a:r>
              <a:t> Kapalı</a:t>
            </a:r>
          </a:p>
        </p:txBody>
      </p:sp>
      <p:pic>
        <p:nvPicPr>
          <p:cNvPr id="211" name="Görüntü" descr="Görüntü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72535" y="59395"/>
            <a:ext cx="1005373" cy="10218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Arial"/>
        <a:ea typeface="Arial"/>
        <a:cs typeface="Arial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Arial"/>
        <a:ea typeface="Arial"/>
        <a:cs typeface="Arial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671</Words>
  <Application>Microsoft Macintosh PowerPoint</Application>
  <PresentationFormat>Özel</PresentationFormat>
  <Paragraphs>199</Paragraphs>
  <Slides>37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37</vt:i4>
      </vt:variant>
    </vt:vector>
  </HeadingPairs>
  <TitlesOfParts>
    <vt:vector size="44" baseType="lpstr">
      <vt:lpstr>Arial</vt:lpstr>
      <vt:lpstr>Helvetica Light</vt:lpstr>
      <vt:lpstr>Helvetica Neue</vt:lpstr>
      <vt:lpstr>Helvetica Neue Light</vt:lpstr>
      <vt:lpstr>Helvetica Neue Medium</vt:lpstr>
      <vt:lpstr>Helvetica Neue Thin</vt:lpstr>
      <vt:lpstr>White</vt:lpstr>
      <vt:lpstr>Yara ve Çeşitleri</vt:lpstr>
      <vt:lpstr>Yara nedir ?</vt:lpstr>
      <vt:lpstr>Yara iyileşmesi</vt:lpstr>
      <vt:lpstr>İnflamasyon fazı</vt:lpstr>
      <vt:lpstr>Proliferasyon fazı</vt:lpstr>
      <vt:lpstr>Maturasyon fazı</vt:lpstr>
      <vt:lpstr>Yaraların sınıflandırılması-1</vt:lpstr>
      <vt:lpstr>Yaraların sınıflandırılması</vt:lpstr>
      <vt:lpstr>Yaraların sınıflandırılması-2</vt:lpstr>
      <vt:lpstr>Kronik yaralar</vt:lpstr>
      <vt:lpstr>Kronik yaralar</vt:lpstr>
      <vt:lpstr>Kronik yaralar neden önemli ?</vt:lpstr>
      <vt:lpstr>Akut yaralar</vt:lpstr>
      <vt:lpstr>Kronik yaralar</vt:lpstr>
      <vt:lpstr>Yara iyileşme sürecini olumsuz etkileyen faktörler</vt:lpstr>
      <vt:lpstr>Patofizyoloji </vt:lpstr>
      <vt:lpstr>Tedavide temel prensipler</vt:lpstr>
      <vt:lpstr>PowerPoint Sunusu</vt:lpstr>
      <vt:lpstr>“TIME” kavramı</vt:lpstr>
      <vt:lpstr>Arteriyel ülserler</vt:lpstr>
      <vt:lpstr>Arteriyel ülserler</vt:lpstr>
      <vt:lpstr>Arteriyel ülserler</vt:lpstr>
      <vt:lpstr>Venöz ülserler</vt:lpstr>
      <vt:lpstr>Hemoglobinin damar dışına çıkışı ve yıkımı</vt:lpstr>
      <vt:lpstr>Venöz ülserler</vt:lpstr>
      <vt:lpstr>Venöz ülserlerde tedavi</vt:lpstr>
      <vt:lpstr>Diyabetik yaralar</vt:lpstr>
      <vt:lpstr>Diyabetik yaralar</vt:lpstr>
      <vt:lpstr>Nöropatik Yara</vt:lpstr>
      <vt:lpstr>İskemik yara</vt:lpstr>
      <vt:lpstr>Diyabetik yaralarda tedavi</vt:lpstr>
      <vt:lpstr>Diyabetik yaralarda tedavi</vt:lpstr>
      <vt:lpstr>Radyasyona maruz kalmış deride gelişen yaralar</vt:lpstr>
      <vt:lpstr>Patofizyoloji</vt:lpstr>
      <vt:lpstr>Tedavi</vt:lpstr>
      <vt:lpstr>Kronik yaralarda DİKKAT</vt:lpstr>
      <vt:lpstr>Sorularınız   savasserel@gmail.com</vt:lpstr>
    </vt:vector>
  </TitlesOfParts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Yara ve Çeşitleri</dc:title>
  <cp:lastModifiedBy>Microsoft Office Kullanıcısı</cp:lastModifiedBy>
  <cp:revision>1</cp:revision>
  <dcterms:modified xsi:type="dcterms:W3CDTF">2018-05-02T09:04:12Z</dcterms:modified>
</cp:coreProperties>
</file>