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57" r:id="rId3"/>
    <p:sldId id="279" r:id="rId4"/>
    <p:sldId id="280" r:id="rId5"/>
    <p:sldId id="281" r:id="rId6"/>
    <p:sldId id="282" r:id="rId7"/>
    <p:sldId id="283" r:id="rId8"/>
    <p:sldId id="300" r:id="rId9"/>
    <p:sldId id="284" r:id="rId10"/>
    <p:sldId id="285" r:id="rId11"/>
    <p:sldId id="301" r:id="rId12"/>
    <p:sldId id="291" r:id="rId13"/>
    <p:sldId id="287" r:id="rId14"/>
    <p:sldId id="290" r:id="rId15"/>
    <p:sldId id="289" r:id="rId16"/>
    <p:sldId id="292" r:id="rId17"/>
    <p:sldId id="293" r:id="rId18"/>
    <p:sldId id="294" r:id="rId19"/>
    <p:sldId id="295" r:id="rId20"/>
    <p:sldId id="296" r:id="rId21"/>
    <p:sldId id="297" r:id="rId22"/>
    <p:sldId id="298" r:id="rId23"/>
    <p:sldId id="299" r:id="rId24"/>
    <p:sldId id="302" r:id="rId25"/>
    <p:sldId id="304" r:id="rId26"/>
    <p:sldId id="305" r:id="rId27"/>
    <p:sldId id="306" r:id="rId28"/>
    <p:sldId id="307" r:id="rId29"/>
    <p:sldId id="308" r:id="rId30"/>
    <p:sldId id="309" r:id="rId31"/>
    <p:sldId id="310" r:id="rId32"/>
    <p:sldId id="311" r:id="rId33"/>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6713"/>
    <a:srgbClr val="000000"/>
    <a:srgbClr val="FFFF00"/>
    <a:srgbClr val="B3D3EA"/>
    <a:srgbClr val="78AD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8" autoAdjust="0"/>
    <p:restoredTop sz="95596" autoAdjust="0"/>
  </p:normalViewPr>
  <p:slideViewPr>
    <p:cSldViewPr>
      <p:cViewPr varScale="1">
        <p:scale>
          <a:sx n="74" d="100"/>
          <a:sy n="74" d="100"/>
        </p:scale>
        <p:origin x="49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US" altLang="tr-TR"/>
          </a:p>
        </p:txBody>
      </p:sp>
      <p:sp>
        <p:nvSpPr>
          <p:cNvPr id="8192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tr-TR"/>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tr-TR" smtClean="0"/>
              <a:t>Click to edit Master text styles</a:t>
            </a:r>
          </a:p>
          <a:p>
            <a:pPr lvl="1"/>
            <a:r>
              <a:rPr lang="en-US" altLang="tr-TR" smtClean="0"/>
              <a:t>Second level</a:t>
            </a:r>
          </a:p>
          <a:p>
            <a:pPr lvl="2"/>
            <a:r>
              <a:rPr lang="en-US" altLang="tr-TR" smtClean="0"/>
              <a:t>Third level</a:t>
            </a:r>
          </a:p>
          <a:p>
            <a:pPr lvl="3"/>
            <a:r>
              <a:rPr lang="en-US" altLang="tr-TR" smtClean="0"/>
              <a:t>Fourth level</a:t>
            </a:r>
          </a:p>
          <a:p>
            <a:pPr lvl="4"/>
            <a:r>
              <a:rPr lang="en-US" altLang="tr-TR"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US" altLang="tr-TR"/>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E64FEC6B-8354-4AF8-BCB4-6B8B44F3E0E9}" type="slidenum">
              <a:rPr lang="en-US" altLang="tr-TR"/>
              <a:pPr/>
              <a:t>‹#›</a:t>
            </a:fld>
            <a:endParaRPr lang="en-US" altLang="tr-TR"/>
          </a:p>
        </p:txBody>
      </p:sp>
    </p:spTree>
    <p:extLst>
      <p:ext uri="{BB962C8B-B14F-4D97-AF65-F5344CB8AC3E}">
        <p14:creationId xmlns:p14="http://schemas.microsoft.com/office/powerpoint/2010/main" val="18489040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4CF3B8-390B-4097-B284-0F1A8580731D}" type="slidenum">
              <a:rPr lang="en-US" altLang="tr-TR"/>
              <a:pPr/>
              <a:t>1</a:t>
            </a:fld>
            <a:endParaRPr lang="en-US" altLang="tr-TR"/>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629730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D95258-286D-48B8-A7D5-DDE5B891D521}" type="slidenum">
              <a:rPr lang="en-US" altLang="tr-TR"/>
              <a:pPr/>
              <a:t>2</a:t>
            </a:fld>
            <a:endParaRPr lang="en-US" altLang="tr-TR"/>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4158625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3</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3276248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4</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3764840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5</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2544771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053799-A2F2-4065-B6AA-E802BCF21F10}" type="slidenum">
              <a:rPr lang="en-US" altLang="tr-TR"/>
              <a:pPr/>
              <a:t>9</a:t>
            </a:fld>
            <a:endParaRPr lang="en-US" altLang="tr-TR"/>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ru-RU" altLang="tr-TR"/>
          </a:p>
        </p:txBody>
      </p:sp>
    </p:spTree>
    <p:extLst>
      <p:ext uri="{BB962C8B-B14F-4D97-AF65-F5344CB8AC3E}">
        <p14:creationId xmlns:p14="http://schemas.microsoft.com/office/powerpoint/2010/main" val="1837017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A311CC-E3D3-483C-9E20-0D31DDB0C83F}" type="datetimeFigureOut">
              <a:rPr lang="tr-TR" smtClean="0"/>
              <a:t>7.12.2019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1BF6E54-4C0A-4A58-83BE-4CF402DDDD75}" type="slidenum">
              <a:rPr lang="tr-TR" smtClean="0"/>
              <a:t>‹#›</a:t>
            </a:fld>
            <a:endParaRPr lang="tr-TR"/>
          </a:p>
        </p:txBody>
      </p:sp>
    </p:spTree>
    <p:extLst>
      <p:ext uri="{BB962C8B-B14F-4D97-AF65-F5344CB8AC3E}">
        <p14:creationId xmlns:p14="http://schemas.microsoft.com/office/powerpoint/2010/main" val="495603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311CC-E3D3-483C-9E20-0D31DDB0C83F}" type="datetimeFigureOut">
              <a:rPr lang="tr-TR" smtClean="0"/>
              <a:t>7.12.2019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1BF6E54-4C0A-4A58-83BE-4CF402DDDD75}" type="slidenum">
              <a:rPr lang="tr-TR" smtClean="0"/>
              <a:t>‹#›</a:t>
            </a:fld>
            <a:endParaRPr lang="tr-TR"/>
          </a:p>
        </p:txBody>
      </p:sp>
    </p:spTree>
    <p:extLst>
      <p:ext uri="{BB962C8B-B14F-4D97-AF65-F5344CB8AC3E}">
        <p14:creationId xmlns:p14="http://schemas.microsoft.com/office/powerpoint/2010/main" val="3823641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311CC-E3D3-483C-9E20-0D31DDB0C83F}" type="datetimeFigureOut">
              <a:rPr lang="tr-TR" smtClean="0"/>
              <a:t>7.12.2019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1BF6E54-4C0A-4A58-83BE-4CF402DDDD75}" type="slidenum">
              <a:rPr lang="tr-TR" smtClean="0"/>
              <a:t>‹#›</a:t>
            </a:fld>
            <a:endParaRPr lang="tr-TR"/>
          </a:p>
        </p:txBody>
      </p:sp>
    </p:spTree>
    <p:extLst>
      <p:ext uri="{BB962C8B-B14F-4D97-AF65-F5344CB8AC3E}">
        <p14:creationId xmlns:p14="http://schemas.microsoft.com/office/powerpoint/2010/main" val="242433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A311CC-E3D3-483C-9E20-0D31DDB0C83F}" type="datetimeFigureOut">
              <a:rPr lang="tr-TR" smtClean="0"/>
              <a:t>7.12.2019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1BF6E54-4C0A-4A58-83BE-4CF402DDDD75}" type="slidenum">
              <a:rPr lang="tr-TR" smtClean="0"/>
              <a:t>‹#›</a:t>
            </a:fld>
            <a:endParaRPr lang="tr-TR"/>
          </a:p>
        </p:txBody>
      </p:sp>
    </p:spTree>
    <p:extLst>
      <p:ext uri="{BB962C8B-B14F-4D97-AF65-F5344CB8AC3E}">
        <p14:creationId xmlns:p14="http://schemas.microsoft.com/office/powerpoint/2010/main" val="2291967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A311CC-E3D3-483C-9E20-0D31DDB0C83F}" type="datetimeFigureOut">
              <a:rPr lang="tr-TR" smtClean="0"/>
              <a:t>7.12.2019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1BF6E54-4C0A-4A58-83BE-4CF402DDDD75}" type="slidenum">
              <a:rPr lang="tr-TR" smtClean="0"/>
              <a:t>‹#›</a:t>
            </a:fld>
            <a:endParaRPr lang="tr-TR"/>
          </a:p>
        </p:txBody>
      </p:sp>
    </p:spTree>
    <p:extLst>
      <p:ext uri="{BB962C8B-B14F-4D97-AF65-F5344CB8AC3E}">
        <p14:creationId xmlns:p14="http://schemas.microsoft.com/office/powerpoint/2010/main" val="1685502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A311CC-E3D3-483C-9E20-0D31DDB0C83F}" type="datetimeFigureOut">
              <a:rPr lang="tr-TR" smtClean="0"/>
              <a:t>7.12.2019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1BF6E54-4C0A-4A58-83BE-4CF402DDDD75}" type="slidenum">
              <a:rPr lang="tr-TR" smtClean="0"/>
              <a:t>‹#›</a:t>
            </a:fld>
            <a:endParaRPr lang="tr-TR"/>
          </a:p>
        </p:txBody>
      </p:sp>
    </p:spTree>
    <p:extLst>
      <p:ext uri="{BB962C8B-B14F-4D97-AF65-F5344CB8AC3E}">
        <p14:creationId xmlns:p14="http://schemas.microsoft.com/office/powerpoint/2010/main" val="2899402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A311CC-E3D3-483C-9E20-0D31DDB0C83F}" type="datetimeFigureOut">
              <a:rPr lang="tr-TR" smtClean="0"/>
              <a:t>7.12.2019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1BF6E54-4C0A-4A58-83BE-4CF402DDDD75}" type="slidenum">
              <a:rPr lang="tr-TR" smtClean="0"/>
              <a:t>‹#›</a:t>
            </a:fld>
            <a:endParaRPr lang="tr-TR"/>
          </a:p>
        </p:txBody>
      </p:sp>
    </p:spTree>
    <p:extLst>
      <p:ext uri="{BB962C8B-B14F-4D97-AF65-F5344CB8AC3E}">
        <p14:creationId xmlns:p14="http://schemas.microsoft.com/office/powerpoint/2010/main" val="411725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A311CC-E3D3-483C-9E20-0D31DDB0C83F}" type="datetimeFigureOut">
              <a:rPr lang="tr-TR" smtClean="0"/>
              <a:t>7.12.2019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1BF6E54-4C0A-4A58-83BE-4CF402DDDD75}" type="slidenum">
              <a:rPr lang="tr-TR" smtClean="0"/>
              <a:t>‹#›</a:t>
            </a:fld>
            <a:endParaRPr lang="tr-TR"/>
          </a:p>
        </p:txBody>
      </p:sp>
    </p:spTree>
    <p:extLst>
      <p:ext uri="{BB962C8B-B14F-4D97-AF65-F5344CB8AC3E}">
        <p14:creationId xmlns:p14="http://schemas.microsoft.com/office/powerpoint/2010/main" val="1088774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A311CC-E3D3-483C-9E20-0D31DDB0C83F}" type="datetimeFigureOut">
              <a:rPr lang="tr-TR" smtClean="0"/>
              <a:t>7.12.2019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1BF6E54-4C0A-4A58-83BE-4CF402DDDD75}" type="slidenum">
              <a:rPr lang="tr-TR" smtClean="0"/>
              <a:t>‹#›</a:t>
            </a:fld>
            <a:endParaRPr lang="tr-TR"/>
          </a:p>
        </p:txBody>
      </p:sp>
    </p:spTree>
    <p:extLst>
      <p:ext uri="{BB962C8B-B14F-4D97-AF65-F5344CB8AC3E}">
        <p14:creationId xmlns:p14="http://schemas.microsoft.com/office/powerpoint/2010/main" val="190230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311CC-E3D3-483C-9E20-0D31DDB0C83F}" type="datetimeFigureOut">
              <a:rPr lang="tr-TR" smtClean="0"/>
              <a:t>7.12.2019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1BF6E54-4C0A-4A58-83BE-4CF402DDDD75}" type="slidenum">
              <a:rPr lang="tr-TR" smtClean="0"/>
              <a:t>‹#›</a:t>
            </a:fld>
            <a:endParaRPr lang="tr-TR"/>
          </a:p>
        </p:txBody>
      </p:sp>
    </p:spTree>
    <p:extLst>
      <p:ext uri="{BB962C8B-B14F-4D97-AF65-F5344CB8AC3E}">
        <p14:creationId xmlns:p14="http://schemas.microsoft.com/office/powerpoint/2010/main" val="1785933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A311CC-E3D3-483C-9E20-0D31DDB0C83F}" type="datetimeFigureOut">
              <a:rPr lang="tr-TR" smtClean="0"/>
              <a:t>7.12.2019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1BF6E54-4C0A-4A58-83BE-4CF402DDDD75}" type="slidenum">
              <a:rPr lang="tr-TR" smtClean="0"/>
              <a:t>‹#›</a:t>
            </a:fld>
            <a:endParaRPr lang="tr-TR"/>
          </a:p>
        </p:txBody>
      </p:sp>
    </p:spTree>
    <p:extLst>
      <p:ext uri="{BB962C8B-B14F-4D97-AF65-F5344CB8AC3E}">
        <p14:creationId xmlns:p14="http://schemas.microsoft.com/office/powerpoint/2010/main" val="3387914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1A311CC-E3D3-483C-9E20-0D31DDB0C83F}" type="datetimeFigureOut">
              <a:rPr lang="tr-TR" smtClean="0"/>
              <a:t>7.12.2019</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1BF6E54-4C0A-4A58-83BE-4CF402DDDD75}" type="slidenum">
              <a:rPr lang="tr-TR" smtClean="0"/>
              <a:t>‹#›</a:t>
            </a:fld>
            <a:endParaRPr lang="tr-TR"/>
          </a:p>
        </p:txBody>
      </p:sp>
    </p:spTree>
    <p:extLst>
      <p:ext uri="{BB962C8B-B14F-4D97-AF65-F5344CB8AC3E}">
        <p14:creationId xmlns:p14="http://schemas.microsoft.com/office/powerpoint/2010/main" val="2293629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811231" y="1988840"/>
            <a:ext cx="7597737" cy="704850"/>
          </a:xfrm>
        </p:spPr>
        <p:txBody>
          <a:bodyPr>
            <a:normAutofit fontScale="90000"/>
          </a:bodyPr>
          <a:lstStyle/>
          <a:p>
            <a:r>
              <a:rPr lang="tr-TR" b="1" dirty="0" smtClean="0">
                <a:solidFill>
                  <a:schemeClr val="tx1"/>
                </a:solidFill>
              </a:rPr>
              <a:t>Fizyolojik Olaylar </a:t>
            </a:r>
            <a:br>
              <a:rPr lang="tr-TR" b="1" dirty="0" smtClean="0">
                <a:solidFill>
                  <a:schemeClr val="tx1"/>
                </a:solidFill>
              </a:rPr>
            </a:br>
            <a:r>
              <a:rPr lang="tr-TR" b="1" dirty="0" smtClean="0">
                <a:solidFill>
                  <a:schemeClr val="tx1"/>
                </a:solidFill>
              </a:rPr>
              <a:t>ve </a:t>
            </a:r>
            <a:br>
              <a:rPr lang="tr-TR" b="1" dirty="0" smtClean="0">
                <a:solidFill>
                  <a:schemeClr val="tx1"/>
                </a:solidFill>
              </a:rPr>
            </a:br>
            <a:r>
              <a:rPr lang="tr-TR" b="1" dirty="0" smtClean="0">
                <a:solidFill>
                  <a:schemeClr val="tx1"/>
                </a:solidFill>
              </a:rPr>
              <a:t>Gelişmeler</a:t>
            </a:r>
            <a:endParaRPr lang="tr-TR" b="1" dirty="0">
              <a:solidFill>
                <a:schemeClr val="tx1"/>
              </a:solidFill>
            </a:endParaRPr>
          </a:p>
        </p:txBody>
      </p:sp>
      <p:sp>
        <p:nvSpPr>
          <p:cNvPr id="2053" name="Rectangle 5"/>
          <p:cNvSpPr>
            <a:spLocks noGrp="1" noChangeArrowheads="1"/>
          </p:cNvSpPr>
          <p:nvPr>
            <p:ph type="subTitle" idx="1"/>
          </p:nvPr>
        </p:nvSpPr>
        <p:spPr>
          <a:xfrm>
            <a:off x="1066799" y="4221088"/>
            <a:ext cx="7086600" cy="441325"/>
          </a:xfrm>
        </p:spPr>
        <p:txBody>
          <a:bodyPr/>
          <a:lstStyle/>
          <a:p>
            <a:r>
              <a:rPr lang="tr-TR" altLang="tr-TR" dirty="0" err="1" smtClean="0"/>
              <a:t>Öğr</a:t>
            </a:r>
            <a:r>
              <a:rPr lang="tr-TR" altLang="tr-TR" dirty="0" smtClean="0"/>
              <a:t>. Gör. Ozan ZAMBİ</a:t>
            </a:r>
            <a:endParaRPr lang="en-US" altLang="tr-TR" dirty="0"/>
          </a:p>
          <a:p>
            <a:endParaRPr lang="ru-RU" alt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txBox="1">
            <a:spLocks/>
          </p:cNvSpPr>
          <p:nvPr/>
        </p:nvSpPr>
        <p:spPr bwMode="auto">
          <a:xfrm>
            <a:off x="255712" y="1628800"/>
            <a:ext cx="8583488"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fontAlgn="auto">
              <a:spcAft>
                <a:spcPts val="0"/>
              </a:spcAft>
              <a:buFontTx/>
              <a:buNone/>
              <a:defRPr/>
            </a:pPr>
            <a:r>
              <a:rPr lang="tr-TR" sz="2400" dirty="0" smtClean="0"/>
              <a:t>Bazı meyvelerde olgunlaşma öncesinde yavaşlamakta olan solunum hızı, belli bir aşamadan sonra olgunlaşmayla uyumlu olarak birden hızlanmaya başlar. Bu artış bir maksimuma erişir ve tekrar azalmaya döner. Meyvede fizyolojik bozulmanın da etkisi ile meyve artık ölüme doğru ilerler.  Bu solunum hızı yükselişi ile başlayan kısa yükseliş dönemine </a:t>
            </a:r>
            <a:r>
              <a:rPr lang="tr-TR" sz="2400" b="1" dirty="0" err="1" smtClean="0">
                <a:solidFill>
                  <a:srgbClr val="FF0000"/>
                </a:solidFill>
              </a:rPr>
              <a:t>klimakterium</a:t>
            </a:r>
            <a:r>
              <a:rPr lang="tr-TR" sz="2400" dirty="0" smtClean="0"/>
              <a:t> denilmektedir.</a:t>
            </a:r>
          </a:p>
          <a:p>
            <a:pPr algn="just"/>
            <a:endParaRPr lang="tr-TR" sz="2400" b="1" i="1" dirty="0">
              <a:solidFill>
                <a:srgbClr val="FF0000"/>
              </a:solidFill>
            </a:endParaRPr>
          </a:p>
        </p:txBody>
      </p:sp>
      <p:sp>
        <p:nvSpPr>
          <p:cNvPr id="6" name="Unvan 5"/>
          <p:cNvSpPr>
            <a:spLocks noGrp="1"/>
          </p:cNvSpPr>
          <p:nvPr>
            <p:ph type="title"/>
          </p:nvPr>
        </p:nvSpPr>
        <p:spPr/>
        <p:txBody>
          <a:bodyPr/>
          <a:lstStyle/>
          <a:p>
            <a:endParaRPr lang="tr-TR"/>
          </a:p>
        </p:txBody>
      </p:sp>
    </p:spTree>
    <p:extLst>
      <p:ext uri="{BB962C8B-B14F-4D97-AF65-F5344CB8AC3E}">
        <p14:creationId xmlns:p14="http://schemas.microsoft.com/office/powerpoint/2010/main" val="920914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179512" y="1628800"/>
            <a:ext cx="8659688" cy="4824536"/>
          </a:xfrm>
        </p:spPr>
        <p:txBody>
          <a:bodyPr>
            <a:normAutofit/>
          </a:bodyPr>
          <a:lstStyle/>
          <a:p>
            <a:pPr algn="just"/>
            <a:r>
              <a:rPr lang="tr-TR" sz="2400" dirty="0"/>
              <a:t>Solunum hızındaki </a:t>
            </a:r>
            <a:r>
              <a:rPr lang="tr-TR" sz="2400" dirty="0" err="1"/>
              <a:t>klimakterium</a:t>
            </a:r>
            <a:r>
              <a:rPr lang="tr-TR" sz="2400" dirty="0"/>
              <a:t> öncesi minimuma </a:t>
            </a:r>
            <a:r>
              <a:rPr lang="tr-TR" sz="2400" b="1" i="1" dirty="0" err="1" smtClean="0">
                <a:solidFill>
                  <a:srgbClr val="FF0000"/>
                </a:solidFill>
              </a:rPr>
              <a:t>klimakteriel</a:t>
            </a:r>
            <a:r>
              <a:rPr lang="tr-TR" sz="2400" b="1" i="1" dirty="0" smtClean="0">
                <a:solidFill>
                  <a:srgbClr val="FF0000"/>
                </a:solidFill>
              </a:rPr>
              <a:t> </a:t>
            </a:r>
            <a:r>
              <a:rPr lang="tr-TR" sz="2400" b="1" i="1" dirty="0" err="1" smtClean="0">
                <a:solidFill>
                  <a:srgbClr val="FF0000"/>
                </a:solidFill>
              </a:rPr>
              <a:t>mininum</a:t>
            </a:r>
            <a:r>
              <a:rPr lang="tr-TR" sz="2400" b="1" i="1" dirty="0" smtClean="0">
                <a:solidFill>
                  <a:srgbClr val="FF0000"/>
                </a:solidFill>
              </a:rPr>
              <a:t>, </a:t>
            </a:r>
          </a:p>
          <a:p>
            <a:pPr algn="just"/>
            <a:endParaRPr lang="tr-TR" sz="2400" b="1" i="1" dirty="0">
              <a:solidFill>
                <a:srgbClr val="FF0000"/>
              </a:solidFill>
            </a:endParaRPr>
          </a:p>
          <a:p>
            <a:pPr algn="just"/>
            <a:r>
              <a:rPr lang="tr-TR" sz="2400" dirty="0" err="1" smtClean="0"/>
              <a:t>Klimakterium</a:t>
            </a:r>
            <a:r>
              <a:rPr lang="tr-TR" sz="2400" dirty="0" smtClean="0"/>
              <a:t> sonrası maksimuma da </a:t>
            </a:r>
            <a:r>
              <a:rPr lang="tr-TR" sz="2400" b="1" i="1" dirty="0" err="1" smtClean="0">
                <a:solidFill>
                  <a:srgbClr val="FF0000"/>
                </a:solidFill>
              </a:rPr>
              <a:t>klimakteriel</a:t>
            </a:r>
            <a:r>
              <a:rPr lang="tr-TR" sz="2400" b="1" i="1" dirty="0" smtClean="0">
                <a:solidFill>
                  <a:srgbClr val="FF0000"/>
                </a:solidFill>
              </a:rPr>
              <a:t> maksimum </a:t>
            </a:r>
            <a:r>
              <a:rPr lang="tr-TR" sz="2400" dirty="0" smtClean="0"/>
              <a:t>denilmektedir.</a:t>
            </a:r>
          </a:p>
          <a:p>
            <a:pPr algn="just"/>
            <a:endParaRPr lang="tr-TR" sz="2400" dirty="0"/>
          </a:p>
          <a:p>
            <a:pPr algn="just"/>
            <a:r>
              <a:rPr lang="tr-TR" sz="2400" dirty="0" err="1" smtClean="0"/>
              <a:t>Klimakteriyel</a:t>
            </a:r>
            <a:r>
              <a:rPr lang="tr-TR" sz="2400" dirty="0" smtClean="0"/>
              <a:t> yükseliş fizyolojik olarak ağaç olumunun tamamlandığını, yeme olumuna doğru gidişin başladığını gösterir.</a:t>
            </a:r>
            <a:endParaRPr lang="tr-TR" sz="2400" dirty="0"/>
          </a:p>
        </p:txBody>
      </p:sp>
    </p:spTree>
    <p:extLst>
      <p:ext uri="{BB962C8B-B14F-4D97-AF65-F5344CB8AC3E}">
        <p14:creationId xmlns:p14="http://schemas.microsoft.com/office/powerpoint/2010/main" val="240156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marL="0" indent="0">
              <a:buNone/>
            </a:pPr>
            <a:r>
              <a:rPr lang="tr-TR" sz="2800" b="1" dirty="0">
                <a:solidFill>
                  <a:srgbClr val="FF0000"/>
                </a:solidFill>
              </a:rPr>
              <a:t>KLİMAKTERİUM GÖSTEREN TÜRLER</a:t>
            </a:r>
          </a:p>
        </p:txBody>
      </p:sp>
      <p:sp>
        <p:nvSpPr>
          <p:cNvPr id="5" name="İçerik Yer Tutucusu 2"/>
          <p:cNvSpPr txBox="1">
            <a:spLocks/>
          </p:cNvSpPr>
          <p:nvPr/>
        </p:nvSpPr>
        <p:spPr bwMode="auto">
          <a:xfrm>
            <a:off x="666750" y="1412776"/>
            <a:ext cx="7886700"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Tx/>
              <a:buNone/>
            </a:pPr>
            <a:r>
              <a:rPr lang="tr-TR" sz="3600" b="1" dirty="0" smtClean="0">
                <a:solidFill>
                  <a:srgbClr val="FF0000"/>
                </a:solidFill>
              </a:rPr>
              <a:t>KLİMAKTERİUM GÖSTEREN TÜRLER</a:t>
            </a:r>
          </a:p>
          <a:p>
            <a:pPr marL="0" indent="0" algn="just">
              <a:buFontTx/>
              <a:buNone/>
            </a:pPr>
            <a:endParaRPr lang="tr-TR" sz="3600" b="1" dirty="0" smtClean="0">
              <a:solidFill>
                <a:srgbClr val="FF0000"/>
              </a:solidFill>
            </a:endParaRPr>
          </a:p>
          <a:p>
            <a:pPr marL="0" indent="0" algn="just">
              <a:buFontTx/>
              <a:buNone/>
            </a:pPr>
            <a:r>
              <a:rPr lang="tr-TR" sz="2400" dirty="0" err="1" smtClean="0"/>
              <a:t>Klimakterik</a:t>
            </a:r>
            <a:r>
              <a:rPr lang="tr-TR" sz="2400" dirty="0" smtClean="0"/>
              <a:t> meyveler dalından toplandıktan sonra olgunlaşarak yeme olumuna getirilen türlerdir. Bu nedenle bu meyveleri ağaç olumunda veya hasat olumunda toplayarak daha uzun süre muhafaza etmek mümkün olabilmektedir.</a:t>
            </a:r>
          </a:p>
          <a:p>
            <a:pPr marL="0" indent="0" algn="just">
              <a:buFontTx/>
              <a:buNone/>
            </a:pPr>
            <a:endParaRPr lang="tr-TR" sz="2400" dirty="0" smtClean="0"/>
          </a:p>
          <a:p>
            <a:pPr marL="0" indent="0" algn="just">
              <a:buFontTx/>
              <a:buNone/>
            </a:pPr>
            <a:r>
              <a:rPr lang="tr-TR" sz="2400" b="1" i="1" dirty="0" smtClean="0"/>
              <a:t>Elma, armut, ayva, şeftali, kayısı, erik, domates, muz, avokado, kavun, karpuz, incir, kivi, </a:t>
            </a:r>
            <a:r>
              <a:rPr lang="tr-TR" sz="2400" b="1" i="1" dirty="0" err="1" smtClean="0"/>
              <a:t>kaki</a:t>
            </a:r>
            <a:r>
              <a:rPr lang="tr-TR" sz="2400" b="1" i="1" dirty="0" smtClean="0"/>
              <a:t>, ahududu gibi…</a:t>
            </a:r>
          </a:p>
          <a:p>
            <a:pPr marL="0" indent="0" algn="just">
              <a:buFontTx/>
              <a:buNone/>
            </a:pPr>
            <a:endParaRPr lang="tr-TR" sz="2400" dirty="0" smtClean="0"/>
          </a:p>
          <a:p>
            <a:pPr marL="0" indent="0" algn="just">
              <a:buFontTx/>
              <a:buNone/>
            </a:pPr>
            <a:endParaRPr lang="tr-TR" sz="3600" b="1" dirty="0" smtClean="0">
              <a:solidFill>
                <a:srgbClr val="FF0000"/>
              </a:solidFill>
            </a:endParaRPr>
          </a:p>
          <a:p>
            <a:pPr marL="0" indent="0" algn="just">
              <a:buFontTx/>
              <a:buNone/>
            </a:pPr>
            <a:endParaRPr lang="tr-TR" sz="2400" dirty="0"/>
          </a:p>
        </p:txBody>
      </p:sp>
    </p:spTree>
    <p:extLst>
      <p:ext uri="{BB962C8B-B14F-4D97-AF65-F5344CB8AC3E}">
        <p14:creationId xmlns:p14="http://schemas.microsoft.com/office/powerpoint/2010/main" val="1242292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2"/>
          <p:cNvSpPr txBox="1">
            <a:spLocks/>
          </p:cNvSpPr>
          <p:nvPr/>
        </p:nvSpPr>
        <p:spPr bwMode="auto">
          <a:xfrm>
            <a:off x="179512" y="1340768"/>
            <a:ext cx="8659688" cy="435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Tx/>
              <a:buNone/>
            </a:pPr>
            <a:endParaRPr lang="tr-TR" sz="3600" b="1" dirty="0" smtClean="0">
              <a:solidFill>
                <a:srgbClr val="FF0000"/>
              </a:solidFill>
            </a:endParaRPr>
          </a:p>
          <a:p>
            <a:pPr marL="0" indent="0" algn="just">
              <a:buFontTx/>
              <a:buNone/>
            </a:pPr>
            <a:r>
              <a:rPr lang="tr-TR" sz="2400" dirty="0" smtClean="0"/>
              <a:t>Bu grupta yer alan türlerin solunum eğrileri sürekli azalma gösteren bir eğri şeklindedir. Bu türler hasattan sonra olgunlaşma kabiliyetinde değildirler. Bu nedenle bu türlerin yeme olumunda veya yeme olumuna yakın dönemde toplanmaları gerekir.</a:t>
            </a:r>
          </a:p>
          <a:p>
            <a:pPr marL="0" indent="0" algn="just">
              <a:buFontTx/>
              <a:buNone/>
            </a:pPr>
            <a:endParaRPr lang="tr-TR" sz="2400" dirty="0" smtClean="0"/>
          </a:p>
          <a:p>
            <a:pPr marL="0" indent="0" algn="just">
              <a:buFontTx/>
              <a:buNone/>
            </a:pPr>
            <a:r>
              <a:rPr lang="tr-TR" sz="2400" b="1" i="1" dirty="0" err="1" smtClean="0"/>
              <a:t>Turunçgil</a:t>
            </a:r>
            <a:r>
              <a:rPr lang="tr-TR" sz="2400" b="1" i="1" dirty="0" smtClean="0"/>
              <a:t> meyveleri, kiraz, vişne, üzüm, çilek, zeytin, hıyar, biber, ham meyveler (yazlık kabak, patlıcan, bamya, bezelye), </a:t>
            </a:r>
            <a:r>
              <a:rPr lang="tr-TR" sz="2400" b="1" i="1" dirty="0" err="1" smtClean="0"/>
              <a:t>üzümsü</a:t>
            </a:r>
            <a:r>
              <a:rPr lang="tr-TR" sz="2400" b="1" i="1" dirty="0" smtClean="0"/>
              <a:t> meyveler (yaban mersini, yeni dünya, nar, ananas).</a:t>
            </a:r>
          </a:p>
          <a:p>
            <a:pPr marL="0" indent="0" algn="just">
              <a:buFontTx/>
              <a:buNone/>
            </a:pPr>
            <a:endParaRPr lang="tr-TR" sz="3600" b="1" dirty="0" smtClean="0">
              <a:solidFill>
                <a:srgbClr val="FF0000"/>
              </a:solidFill>
            </a:endParaRPr>
          </a:p>
          <a:p>
            <a:pPr marL="0" indent="0" algn="just">
              <a:buFontTx/>
              <a:buNone/>
            </a:pPr>
            <a:endParaRPr lang="tr-TR" sz="2400" dirty="0"/>
          </a:p>
        </p:txBody>
      </p:sp>
      <p:sp>
        <p:nvSpPr>
          <p:cNvPr id="3" name="Unvan 2"/>
          <p:cNvSpPr>
            <a:spLocks noGrp="1"/>
          </p:cNvSpPr>
          <p:nvPr>
            <p:ph type="title"/>
          </p:nvPr>
        </p:nvSpPr>
        <p:spPr/>
        <p:txBody>
          <a:bodyPr/>
          <a:lstStyle/>
          <a:p>
            <a:r>
              <a:rPr lang="tr-TR" sz="2800" b="1" dirty="0">
                <a:solidFill>
                  <a:srgbClr val="FF0000"/>
                </a:solidFill>
              </a:rPr>
              <a:t>KLİMAKTERİUM GÖSTERMEYEN TÜRLER</a:t>
            </a:r>
            <a:br>
              <a:rPr lang="tr-TR" sz="2800" b="1" dirty="0">
                <a:solidFill>
                  <a:srgbClr val="FF0000"/>
                </a:solidFill>
              </a:rPr>
            </a:br>
            <a:endParaRPr lang="tr-TR" sz="2800" dirty="0"/>
          </a:p>
        </p:txBody>
      </p:sp>
    </p:spTree>
    <p:extLst>
      <p:ext uri="{BB962C8B-B14F-4D97-AF65-F5344CB8AC3E}">
        <p14:creationId xmlns:p14="http://schemas.microsoft.com/office/powerpoint/2010/main" val="2071425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452454"/>
            <a:ext cx="8458200" cy="715962"/>
          </a:xfrm>
        </p:spPr>
        <p:txBody>
          <a:bodyPr>
            <a:normAutofit fontScale="90000"/>
          </a:bodyPr>
          <a:lstStyle/>
          <a:p>
            <a:r>
              <a:rPr lang="tr-TR" sz="2800" b="1" dirty="0">
                <a:solidFill>
                  <a:srgbClr val="FF0000"/>
                </a:solidFill>
              </a:rPr>
              <a:t>SOLUNUM HIZINI ETKİLEYEN FAKTÖRLER</a:t>
            </a:r>
            <a:br>
              <a:rPr lang="tr-TR" sz="2800" b="1" dirty="0">
                <a:solidFill>
                  <a:srgbClr val="FF0000"/>
                </a:solidFill>
              </a:rPr>
            </a:br>
            <a:endParaRPr lang="tr-TR" sz="2800" dirty="0"/>
          </a:p>
        </p:txBody>
      </p:sp>
      <p:sp>
        <p:nvSpPr>
          <p:cNvPr id="5" name="İçerik Yer Tutucusu 2"/>
          <p:cNvSpPr>
            <a:spLocks noGrp="1"/>
          </p:cNvSpPr>
          <p:nvPr>
            <p:ph idx="1"/>
          </p:nvPr>
        </p:nvSpPr>
        <p:spPr>
          <a:xfrm>
            <a:off x="251520" y="1484784"/>
            <a:ext cx="8587680" cy="5486400"/>
          </a:xfrm>
        </p:spPr>
        <p:txBody>
          <a:bodyPr>
            <a:normAutofit/>
          </a:bodyPr>
          <a:lstStyle/>
          <a:p>
            <a:pPr marL="0" indent="0" algn="just">
              <a:buNone/>
            </a:pPr>
            <a:r>
              <a:rPr lang="tr-TR" sz="3200" b="1" u="sng" dirty="0" smtClean="0">
                <a:solidFill>
                  <a:srgbClr val="FF0000"/>
                </a:solidFill>
              </a:rPr>
              <a:t>A. İÇSEL FAKTÖRLER</a:t>
            </a:r>
            <a:endParaRPr lang="tr-TR" sz="3200" b="1" u="sng" dirty="0">
              <a:solidFill>
                <a:srgbClr val="FF0000"/>
              </a:solidFill>
            </a:endParaRPr>
          </a:p>
          <a:p>
            <a:pPr marL="457200" indent="-457200" algn="just">
              <a:buAutoNum type="arabicPeriod"/>
            </a:pPr>
            <a:r>
              <a:rPr lang="tr-TR" sz="2400" b="1" dirty="0" smtClean="0">
                <a:solidFill>
                  <a:srgbClr val="FF0000"/>
                </a:solidFill>
              </a:rPr>
              <a:t>Genetik yapı</a:t>
            </a:r>
          </a:p>
          <a:p>
            <a:pPr marL="457200" indent="-457200" algn="just">
              <a:buAutoNum type="arabicPeriod"/>
            </a:pPr>
            <a:r>
              <a:rPr lang="tr-TR" sz="2400" b="1" dirty="0" smtClean="0">
                <a:solidFill>
                  <a:srgbClr val="FF0000"/>
                </a:solidFill>
              </a:rPr>
              <a:t>Ürünün gelişme durumu: </a:t>
            </a:r>
            <a:r>
              <a:rPr lang="tr-TR" sz="2400" dirty="0" smtClean="0"/>
              <a:t>Genç dokularda solunum hızlıdır. Yaşlı dokularda metabolizma hızı ve solunum hızı yavaştır.</a:t>
            </a:r>
          </a:p>
          <a:p>
            <a:pPr marL="457200" indent="-457200" algn="just">
              <a:buFont typeface="+mj-lt"/>
              <a:buAutoNum type="arabicPeriod"/>
            </a:pPr>
            <a:r>
              <a:rPr lang="tr-TR" sz="2400" b="1" dirty="0" smtClean="0">
                <a:solidFill>
                  <a:srgbClr val="FF0000"/>
                </a:solidFill>
              </a:rPr>
              <a:t>Organ ve doku tipi: </a:t>
            </a:r>
            <a:r>
              <a:rPr lang="tr-TR" sz="2400" dirty="0" smtClean="0"/>
              <a:t>Su miktarı fazla organlarda ve dokularda solunum hızlanır. Su miktarı azaldıkça solunum yavaşlar. Su oranı /38-40’ </a:t>
            </a:r>
            <a:r>
              <a:rPr lang="tr-TR" sz="2400" dirty="0" err="1" smtClean="0"/>
              <a:t>ın</a:t>
            </a:r>
            <a:r>
              <a:rPr lang="tr-TR" sz="2400" dirty="0" smtClean="0"/>
              <a:t> altına düşerse solunum durur.</a:t>
            </a:r>
          </a:p>
        </p:txBody>
      </p:sp>
    </p:spTree>
    <p:extLst>
      <p:ext uri="{BB962C8B-B14F-4D97-AF65-F5344CB8AC3E}">
        <p14:creationId xmlns:p14="http://schemas.microsoft.com/office/powerpoint/2010/main" val="3641844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txBox="1">
            <a:spLocks/>
          </p:cNvSpPr>
          <p:nvPr/>
        </p:nvSpPr>
        <p:spPr bwMode="auto">
          <a:xfrm>
            <a:off x="381000" y="1772816"/>
            <a:ext cx="8458200" cy="5931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gn="just">
              <a:buFont typeface="+mj-lt"/>
              <a:buAutoNum type="arabicPeriod" startAt="4"/>
            </a:pPr>
            <a:r>
              <a:rPr lang="tr-TR" sz="2400" b="1" dirty="0" smtClean="0">
                <a:solidFill>
                  <a:srgbClr val="FF0000"/>
                </a:solidFill>
              </a:rPr>
              <a:t>Ürünün büyüklüğü (yüzey/hacim oranı): </a:t>
            </a:r>
            <a:r>
              <a:rPr lang="tr-TR" sz="2400" dirty="0" smtClean="0"/>
              <a:t>Küçük ürünlerde solunum daha hızlıdır.  Yüzey/hacim oranının büyüklüğü gaz difüzyonunu kolaylaştırır.</a:t>
            </a:r>
          </a:p>
          <a:p>
            <a:pPr marL="0" indent="0" algn="just">
              <a:buFontTx/>
              <a:buNone/>
            </a:pPr>
            <a:endParaRPr lang="tr-TR" sz="2400" dirty="0" smtClean="0"/>
          </a:p>
          <a:p>
            <a:pPr marL="0" indent="0" algn="just">
              <a:buNone/>
            </a:pPr>
            <a:r>
              <a:rPr lang="tr-TR" sz="2400" b="1" dirty="0" smtClean="0">
                <a:solidFill>
                  <a:srgbClr val="FF0000"/>
                </a:solidFill>
              </a:rPr>
              <a:t>5. Yüzeyin niteliği: </a:t>
            </a:r>
            <a:r>
              <a:rPr lang="tr-TR" sz="2400" dirty="0" smtClean="0"/>
              <a:t>Sıkı ve iyi örtülmüş yüzeylerde gaz difüzyonu yavaş olduğundan solunum yavaşlar. </a:t>
            </a:r>
            <a:endParaRPr lang="tr-TR" sz="2400" b="1" dirty="0" smtClean="0"/>
          </a:p>
        </p:txBody>
      </p:sp>
    </p:spTree>
    <p:extLst>
      <p:ext uri="{BB962C8B-B14F-4D97-AF65-F5344CB8AC3E}">
        <p14:creationId xmlns:p14="http://schemas.microsoft.com/office/powerpoint/2010/main" val="38953320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6950" y="480790"/>
            <a:ext cx="8458200" cy="715962"/>
          </a:xfrm>
        </p:spPr>
        <p:txBody>
          <a:bodyPr>
            <a:normAutofit fontScale="90000"/>
          </a:bodyPr>
          <a:lstStyle/>
          <a:p>
            <a:r>
              <a:rPr lang="tr-TR" sz="3200" b="1" u="sng" dirty="0">
                <a:solidFill>
                  <a:srgbClr val="FF0000"/>
                </a:solidFill>
              </a:rPr>
              <a:t>B. DIŞSAL FAKTÖRLER</a:t>
            </a:r>
            <a:br>
              <a:rPr lang="tr-TR" sz="3200" b="1" u="sng" dirty="0">
                <a:solidFill>
                  <a:srgbClr val="FF0000"/>
                </a:solidFill>
              </a:rPr>
            </a:br>
            <a:endParaRPr lang="tr-TR" sz="3200" dirty="0"/>
          </a:p>
        </p:txBody>
      </p:sp>
      <p:sp>
        <p:nvSpPr>
          <p:cNvPr id="5" name="İçerik Yer Tutucusu 2"/>
          <p:cNvSpPr>
            <a:spLocks noGrp="1"/>
          </p:cNvSpPr>
          <p:nvPr>
            <p:ph idx="1"/>
          </p:nvPr>
        </p:nvSpPr>
        <p:spPr>
          <a:xfrm>
            <a:off x="381246" y="1196752"/>
            <a:ext cx="8109609" cy="5931932"/>
          </a:xfrm>
        </p:spPr>
        <p:txBody>
          <a:bodyPr>
            <a:normAutofit/>
          </a:bodyPr>
          <a:lstStyle/>
          <a:p>
            <a:pPr marL="0" indent="0" algn="just">
              <a:buNone/>
            </a:pPr>
            <a:endParaRPr lang="tr-TR" sz="3200" b="1" u="sng" dirty="0" smtClean="0">
              <a:solidFill>
                <a:srgbClr val="FF0000"/>
              </a:solidFill>
            </a:endParaRPr>
          </a:p>
          <a:p>
            <a:pPr marL="457200" indent="-457200" algn="just">
              <a:buAutoNum type="arabicPeriod"/>
            </a:pPr>
            <a:r>
              <a:rPr lang="tr-TR" sz="2400" b="1" dirty="0" smtClean="0">
                <a:solidFill>
                  <a:srgbClr val="FF0000"/>
                </a:solidFill>
              </a:rPr>
              <a:t>Sıcaklık: </a:t>
            </a:r>
            <a:r>
              <a:rPr lang="tr-TR" sz="2400" dirty="0" smtClean="0"/>
              <a:t>Yüksek sıcaklıklar solunumu hızlandırır. Sıcaklık düştükçe solunum yavaşlar.  (30 </a:t>
            </a:r>
            <a:r>
              <a:rPr lang="tr-TR" sz="2400" dirty="0"/>
              <a:t>°</a:t>
            </a:r>
            <a:r>
              <a:rPr lang="tr-TR" sz="2400" dirty="0" smtClean="0"/>
              <a:t>C’ </a:t>
            </a:r>
            <a:r>
              <a:rPr lang="tr-TR" sz="2400" dirty="0" err="1" smtClean="0"/>
              <a:t>nin</a:t>
            </a:r>
            <a:r>
              <a:rPr lang="tr-TR" sz="2400" dirty="0" smtClean="0"/>
              <a:t> üzerinde enzim aktivitesi geriler, 35 </a:t>
            </a:r>
            <a:r>
              <a:rPr lang="tr-TR" sz="2400" dirty="0"/>
              <a:t>°</a:t>
            </a:r>
            <a:r>
              <a:rPr lang="tr-TR" sz="2400" dirty="0" smtClean="0"/>
              <a:t>C’nin üzerinde bazı enzimler </a:t>
            </a:r>
            <a:r>
              <a:rPr lang="tr-TR" sz="2400" dirty="0" err="1" smtClean="0"/>
              <a:t>inaktif</a:t>
            </a:r>
            <a:r>
              <a:rPr lang="tr-TR" sz="2400" dirty="0" smtClean="0"/>
              <a:t> hale gelir. 40 </a:t>
            </a:r>
            <a:r>
              <a:rPr lang="tr-TR" sz="2400" dirty="0"/>
              <a:t>°</a:t>
            </a:r>
            <a:r>
              <a:rPr lang="tr-TR" sz="2400" dirty="0" smtClean="0"/>
              <a:t>C’nin üzerinde ise enzimlerin bir çoğu bozulur.) </a:t>
            </a:r>
          </a:p>
          <a:p>
            <a:pPr marL="457200" indent="-457200" algn="just">
              <a:buAutoNum type="arabicPeriod"/>
            </a:pPr>
            <a:endParaRPr lang="tr-TR" sz="2400" dirty="0" smtClean="0"/>
          </a:p>
        </p:txBody>
      </p:sp>
    </p:spTree>
    <p:extLst>
      <p:ext uri="{BB962C8B-B14F-4D97-AF65-F5344CB8AC3E}">
        <p14:creationId xmlns:p14="http://schemas.microsoft.com/office/powerpoint/2010/main" val="2972098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Dikdörtgen 4"/>
          <p:cNvSpPr/>
          <p:nvPr/>
        </p:nvSpPr>
        <p:spPr>
          <a:xfrm>
            <a:off x="251520" y="1905506"/>
            <a:ext cx="8712968" cy="1938992"/>
          </a:xfrm>
          <a:prstGeom prst="rect">
            <a:avLst/>
          </a:prstGeom>
        </p:spPr>
        <p:txBody>
          <a:bodyPr wrap="square">
            <a:spAutoFit/>
          </a:bodyPr>
          <a:lstStyle/>
          <a:p>
            <a:pPr algn="just"/>
            <a:r>
              <a:rPr lang="tr-TR" dirty="0"/>
              <a:t>Gece gündüz sıcaklık değişimleri solunumu hızlandırır.</a:t>
            </a:r>
          </a:p>
          <a:p>
            <a:pPr marL="457200" indent="-457200" algn="just">
              <a:buAutoNum type="arabicPeriod"/>
            </a:pPr>
            <a:endParaRPr lang="tr-TR" dirty="0"/>
          </a:p>
          <a:p>
            <a:pPr algn="just"/>
            <a:r>
              <a:rPr lang="tr-TR" dirty="0"/>
              <a:t>Ortam sıcaklığı yükseldikçe ürünlerin muhafaza süreleri, </a:t>
            </a:r>
            <a:r>
              <a:rPr lang="tr-TR" dirty="0" err="1"/>
              <a:t>klimakterik</a:t>
            </a:r>
            <a:r>
              <a:rPr lang="tr-TR" dirty="0"/>
              <a:t> yükseliş süresi ve muhafaza sırasındaki ömürleri kısalmaktadır. </a:t>
            </a:r>
          </a:p>
        </p:txBody>
      </p:sp>
    </p:spTree>
    <p:extLst>
      <p:ext uri="{BB962C8B-B14F-4D97-AF65-F5344CB8AC3E}">
        <p14:creationId xmlns:p14="http://schemas.microsoft.com/office/powerpoint/2010/main" val="1372016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p:cNvSpPr/>
          <p:nvPr/>
        </p:nvSpPr>
        <p:spPr>
          <a:xfrm>
            <a:off x="406053" y="1844824"/>
            <a:ext cx="8305800" cy="2308324"/>
          </a:xfrm>
          <a:prstGeom prst="rect">
            <a:avLst/>
          </a:prstGeom>
        </p:spPr>
        <p:txBody>
          <a:bodyPr wrap="square">
            <a:spAutoFit/>
          </a:bodyPr>
          <a:lstStyle/>
          <a:p>
            <a:pPr algn="just"/>
            <a:r>
              <a:rPr lang="tr-TR" sz="2400" dirty="0" err="1"/>
              <a:t>Klimakterik</a:t>
            </a:r>
            <a:r>
              <a:rPr lang="tr-TR" sz="2400" dirty="0"/>
              <a:t> yükseliş süresi ne kadar uzun olursa o ürünün muhafazası ve muhafaza süresindeki ömrü o kadar uzun olur. </a:t>
            </a:r>
            <a:endParaRPr lang="tr-TR" sz="2400" dirty="0" smtClean="0"/>
          </a:p>
          <a:p>
            <a:pPr algn="just"/>
            <a:endParaRPr lang="tr-TR" sz="2400" dirty="0"/>
          </a:p>
          <a:p>
            <a:pPr algn="just"/>
            <a:r>
              <a:rPr lang="tr-TR" sz="2400" i="1" dirty="0"/>
              <a:t>Starking </a:t>
            </a:r>
            <a:r>
              <a:rPr lang="tr-TR" sz="2400" i="1" dirty="0" err="1"/>
              <a:t>delicious</a:t>
            </a:r>
            <a:r>
              <a:rPr lang="tr-TR" sz="2400" i="1" dirty="0"/>
              <a:t> çeşidinde 20</a:t>
            </a:r>
            <a:r>
              <a:rPr lang="tr-TR" sz="2400" i="1" baseline="30000" dirty="0"/>
              <a:t>0</a:t>
            </a:r>
            <a:r>
              <a:rPr lang="tr-TR" sz="2400" i="1" dirty="0"/>
              <a:t>C’deki </a:t>
            </a:r>
            <a:r>
              <a:rPr lang="tr-TR" sz="2400" i="1" dirty="0" err="1"/>
              <a:t>klimakterik</a:t>
            </a:r>
            <a:r>
              <a:rPr lang="tr-TR" sz="2400" i="1" dirty="0"/>
              <a:t> yükseliş 17 gün 10</a:t>
            </a:r>
            <a:r>
              <a:rPr lang="tr-TR" sz="2400" i="1" baseline="30000" dirty="0"/>
              <a:t>0</a:t>
            </a:r>
            <a:r>
              <a:rPr lang="tr-TR" sz="2400" i="1" dirty="0"/>
              <a:t>C’deki </a:t>
            </a:r>
            <a:r>
              <a:rPr lang="tr-TR" sz="2400" i="1" dirty="0" err="1"/>
              <a:t>klimakterik</a:t>
            </a:r>
            <a:r>
              <a:rPr lang="tr-TR" sz="2400" i="1" dirty="0"/>
              <a:t> yükseliş süresi 163 gündür. 5.5-6 ay dalından yeni toplamış gibi durur. </a:t>
            </a:r>
          </a:p>
        </p:txBody>
      </p:sp>
    </p:spTree>
    <p:extLst>
      <p:ext uri="{BB962C8B-B14F-4D97-AF65-F5344CB8AC3E}">
        <p14:creationId xmlns:p14="http://schemas.microsoft.com/office/powerpoint/2010/main" val="36795909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7504" y="1371600"/>
            <a:ext cx="8731696" cy="5486400"/>
          </a:xfrm>
        </p:spPr>
        <p:txBody>
          <a:bodyPr/>
          <a:lstStyle/>
          <a:p>
            <a:pPr algn="just"/>
            <a:r>
              <a:rPr lang="tr-TR" sz="2400" dirty="0"/>
              <a:t>Ürünlerin solunumlarının yavaşlatılabilmesi, </a:t>
            </a:r>
            <a:r>
              <a:rPr lang="tr-TR" sz="2400" dirty="0" err="1"/>
              <a:t>klimakterik</a:t>
            </a:r>
            <a:r>
              <a:rPr lang="tr-TR" sz="2400" dirty="0"/>
              <a:t> yükseliş süresinin uzatılabilmesi, buna bağlı olarak da muhafaza ve muhafaza sonrası ömürlerinin uzatılabilmesi </a:t>
            </a:r>
            <a:r>
              <a:rPr lang="tr-TR" sz="2400" u="sng" dirty="0"/>
              <a:t>için</a:t>
            </a:r>
            <a:r>
              <a:rPr lang="tr-TR" sz="2400" dirty="0"/>
              <a:t>;</a:t>
            </a:r>
          </a:p>
          <a:p>
            <a:pPr algn="just"/>
            <a:endParaRPr lang="tr-TR" sz="2400" dirty="0"/>
          </a:p>
          <a:p>
            <a:pPr algn="just"/>
            <a:r>
              <a:rPr lang="tr-TR" sz="2400" b="1" i="1" dirty="0"/>
              <a:t>Ürünlerin üşüme zararına uğramayacakları en düşük sıcaklık derecesinde muhafaza edilmeleri gerekir. </a:t>
            </a:r>
          </a:p>
          <a:p>
            <a:pPr algn="just"/>
            <a:endParaRPr lang="tr-TR" sz="2400" i="1" dirty="0"/>
          </a:p>
          <a:p>
            <a:pPr algn="just"/>
            <a:r>
              <a:rPr lang="tr-TR" sz="2400" b="1" i="1" dirty="0" err="1"/>
              <a:t>Klimakterik</a:t>
            </a:r>
            <a:r>
              <a:rPr lang="tr-TR" sz="2400" b="1" i="1" dirty="0"/>
              <a:t> özellik gösteren meyveler solunumun minimum olduğu devrede hasat edilmelidir.</a:t>
            </a:r>
          </a:p>
          <a:p>
            <a:endParaRPr lang="tr-TR" sz="2400" dirty="0"/>
          </a:p>
        </p:txBody>
      </p:sp>
    </p:spTree>
    <p:extLst>
      <p:ext uri="{BB962C8B-B14F-4D97-AF65-F5344CB8AC3E}">
        <p14:creationId xmlns:p14="http://schemas.microsoft.com/office/powerpoint/2010/main" val="1058575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4"/>
          <p:cNvSpPr>
            <a:spLocks noGrp="1" noChangeArrowheads="1"/>
          </p:cNvSpPr>
          <p:nvPr>
            <p:ph type="title"/>
          </p:nvPr>
        </p:nvSpPr>
        <p:spPr>
          <a:xfrm>
            <a:off x="242156" y="188640"/>
            <a:ext cx="8534400" cy="715963"/>
          </a:xfrm>
        </p:spPr>
        <p:txBody>
          <a:bodyPr/>
          <a:lstStyle/>
          <a:p>
            <a:pPr algn="l"/>
            <a:r>
              <a:rPr lang="tr-TR" sz="3200" b="1" dirty="0" smtClean="0">
                <a:solidFill>
                  <a:srgbClr val="C00000"/>
                </a:solidFill>
              </a:rPr>
              <a:t>SOLUNUM</a:t>
            </a:r>
            <a:endParaRPr lang="ru-RU" altLang="tr-TR" sz="3200" dirty="0">
              <a:solidFill>
                <a:srgbClr val="C00000"/>
              </a:solidFill>
            </a:endParaRPr>
          </a:p>
        </p:txBody>
      </p:sp>
      <p:sp>
        <p:nvSpPr>
          <p:cNvPr id="2" name="İçerik Yer Tutucusu 1"/>
          <p:cNvSpPr>
            <a:spLocks noGrp="1"/>
          </p:cNvSpPr>
          <p:nvPr>
            <p:ph idx="1"/>
          </p:nvPr>
        </p:nvSpPr>
        <p:spPr>
          <a:xfrm>
            <a:off x="242156" y="1556792"/>
            <a:ext cx="8659688" cy="5486400"/>
          </a:xfrm>
        </p:spPr>
        <p:txBody>
          <a:bodyPr/>
          <a:lstStyle/>
          <a:p>
            <a:pPr marL="0" indent="0" algn="just">
              <a:buNone/>
            </a:pPr>
            <a:r>
              <a:rPr lang="tr-TR" sz="2400" dirty="0"/>
              <a:t>Yaş meyve ve sebzeler, hasattan önce ağaç üzerinde ve hasattan sonra, depoda, kendi enerji gereksinimlerini karşılamak ve çeşitli kimyasal reaksiyonlarda kullanılması için solunum yaparlar. </a:t>
            </a:r>
          </a:p>
          <a:p>
            <a:pPr marL="0" indent="0" algn="just">
              <a:buNone/>
            </a:pPr>
            <a:endParaRPr lang="tr-TR" sz="2400" dirty="0"/>
          </a:p>
          <a:p>
            <a:pPr marL="0" indent="0" algn="just">
              <a:buNone/>
            </a:pPr>
            <a:r>
              <a:rPr lang="tr-TR" sz="2400" dirty="0"/>
              <a:t>Sahip oldukları karbonhidratları, ortamdan aldıkları oksijen ile yakar, karbondioksit ve su açığa çıkarırlar.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8" name="İçerik Yer Tutucusu 2"/>
          <p:cNvSpPr>
            <a:spLocks noGrp="1"/>
          </p:cNvSpPr>
          <p:nvPr>
            <p:ph idx="1"/>
          </p:nvPr>
        </p:nvSpPr>
        <p:spPr>
          <a:xfrm>
            <a:off x="381000" y="1012108"/>
            <a:ext cx="8109609" cy="5931932"/>
          </a:xfrm>
        </p:spPr>
        <p:txBody>
          <a:bodyPr>
            <a:normAutofit/>
          </a:bodyPr>
          <a:lstStyle/>
          <a:p>
            <a:pPr marL="0" indent="0" algn="just">
              <a:buNone/>
            </a:pPr>
            <a:endParaRPr lang="tr-TR" sz="2400" dirty="0"/>
          </a:p>
          <a:p>
            <a:pPr marL="457200" indent="-457200" algn="just">
              <a:buFont typeface="+mj-lt"/>
              <a:buAutoNum type="arabicPeriod" startAt="2"/>
            </a:pPr>
            <a:r>
              <a:rPr lang="tr-TR" sz="2400" b="1" dirty="0" smtClean="0">
                <a:solidFill>
                  <a:srgbClr val="FF0000"/>
                </a:solidFill>
              </a:rPr>
              <a:t>Bağıl nem: </a:t>
            </a:r>
            <a:r>
              <a:rPr lang="tr-TR" sz="2400" dirty="0" smtClean="0"/>
              <a:t>Bağıl nemin artışı ile solunum önce hızlanır, sonra dengelenerek eski haline döner. Meyve ve sebzelerin depolanması sırasında bağıl nemin etkisi önemli değildir.</a:t>
            </a:r>
            <a:endParaRPr lang="tr-TR" sz="2400" b="1" dirty="0" smtClean="0"/>
          </a:p>
        </p:txBody>
      </p:sp>
    </p:spTree>
    <p:extLst>
      <p:ext uri="{BB962C8B-B14F-4D97-AF65-F5344CB8AC3E}">
        <p14:creationId xmlns:p14="http://schemas.microsoft.com/office/powerpoint/2010/main" val="7732931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7" name="İçerik Yer Tutucusu 2"/>
          <p:cNvSpPr txBox="1">
            <a:spLocks/>
          </p:cNvSpPr>
          <p:nvPr/>
        </p:nvSpPr>
        <p:spPr bwMode="auto">
          <a:xfrm>
            <a:off x="555295" y="1340768"/>
            <a:ext cx="8109609" cy="59319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lgn="just">
              <a:buFont typeface="+mj-lt"/>
              <a:buAutoNum type="arabicPeriod" startAt="3"/>
            </a:pPr>
            <a:r>
              <a:rPr lang="tr-TR" sz="2400" b="1" dirty="0" smtClean="0">
                <a:solidFill>
                  <a:srgbClr val="FF0000"/>
                </a:solidFill>
              </a:rPr>
              <a:t>O</a:t>
            </a:r>
            <a:r>
              <a:rPr lang="tr-TR" sz="2400" b="1" baseline="-25000" dirty="0" smtClean="0">
                <a:solidFill>
                  <a:srgbClr val="FF0000"/>
                </a:solidFill>
              </a:rPr>
              <a:t>2</a:t>
            </a:r>
            <a:r>
              <a:rPr lang="tr-TR" sz="2400" b="1" dirty="0" smtClean="0">
                <a:solidFill>
                  <a:srgbClr val="FF0000"/>
                </a:solidFill>
              </a:rPr>
              <a:t> ve CO</a:t>
            </a:r>
            <a:r>
              <a:rPr lang="tr-TR" sz="2400" b="1" baseline="-25000" dirty="0" smtClean="0">
                <a:solidFill>
                  <a:srgbClr val="FF0000"/>
                </a:solidFill>
              </a:rPr>
              <a:t>2</a:t>
            </a:r>
            <a:r>
              <a:rPr lang="tr-TR" sz="2400" b="1" dirty="0" smtClean="0">
                <a:solidFill>
                  <a:srgbClr val="FF0000"/>
                </a:solidFill>
              </a:rPr>
              <a:t> konsantrasyonu: </a:t>
            </a:r>
            <a:r>
              <a:rPr lang="tr-TR" sz="2400" dirty="0" smtClean="0"/>
              <a:t>Oksijenin konsantrasyonu havadaki payının üzerine çıktığında solunum hızlanır. Altına düştüğünde ise yavaşlar.  Normal sınırlar içindeki oksijen oranı solunum hızını değiştirmez. </a:t>
            </a:r>
          </a:p>
          <a:p>
            <a:pPr marL="457200" indent="-457200" algn="just">
              <a:buFont typeface="+mj-lt"/>
              <a:buAutoNum type="arabicPeriod" startAt="3"/>
            </a:pPr>
            <a:endParaRPr lang="tr-TR" sz="2400" dirty="0" smtClean="0"/>
          </a:p>
          <a:p>
            <a:pPr marL="0" indent="0">
              <a:buFontTx/>
              <a:buNone/>
            </a:pPr>
            <a:r>
              <a:rPr lang="pl-PL" sz="2400" b="1" dirty="0" smtClean="0"/>
              <a:t>Havadaki miktarları: </a:t>
            </a:r>
            <a:endParaRPr lang="tr-TR" sz="2400" b="1" dirty="0" smtClean="0"/>
          </a:p>
          <a:p>
            <a:pPr marL="0" indent="0">
              <a:buFontTx/>
              <a:buNone/>
            </a:pPr>
            <a:r>
              <a:rPr lang="pl-PL" sz="2400" dirty="0" smtClean="0"/>
              <a:t>O</a:t>
            </a:r>
            <a:r>
              <a:rPr lang="pl-PL" sz="2400" baseline="-25000" dirty="0" smtClean="0"/>
              <a:t>2</a:t>
            </a:r>
            <a:r>
              <a:rPr lang="tr-TR" sz="2400" baseline="-25000" dirty="0" smtClean="0"/>
              <a:t> </a:t>
            </a:r>
            <a:r>
              <a:rPr lang="pl-PL" sz="2400" dirty="0" smtClean="0"/>
              <a:t> </a:t>
            </a:r>
            <a:r>
              <a:rPr lang="tr-TR" sz="2400" dirty="0" smtClean="0"/>
              <a:t>: </a:t>
            </a:r>
            <a:r>
              <a:rPr lang="pl-PL" sz="2400" dirty="0" smtClean="0"/>
              <a:t>%21 , CO</a:t>
            </a:r>
            <a:r>
              <a:rPr lang="pl-PL" sz="2400" baseline="-25000" dirty="0" smtClean="0"/>
              <a:t>2</a:t>
            </a:r>
            <a:r>
              <a:rPr lang="pl-PL" sz="2400" dirty="0" smtClean="0"/>
              <a:t> </a:t>
            </a:r>
            <a:r>
              <a:rPr lang="tr-TR" sz="2400" dirty="0" smtClean="0"/>
              <a:t>:</a:t>
            </a:r>
            <a:r>
              <a:rPr lang="pl-PL" sz="2400" dirty="0" smtClean="0"/>
              <a:t>%0.03</a:t>
            </a:r>
            <a:endParaRPr lang="tr-TR" sz="2400" dirty="0" smtClean="0"/>
          </a:p>
          <a:p>
            <a:endParaRPr lang="pl-PL" sz="2400" b="1" dirty="0" smtClean="0"/>
          </a:p>
          <a:p>
            <a:pPr marL="0" indent="0">
              <a:buFontTx/>
              <a:buNone/>
            </a:pPr>
            <a:r>
              <a:rPr lang="pl-PL" sz="2400" b="1" dirty="0" smtClean="0"/>
              <a:t>Depodaki miktarları: </a:t>
            </a:r>
            <a:endParaRPr lang="tr-TR" sz="2400" b="1" dirty="0" smtClean="0"/>
          </a:p>
          <a:p>
            <a:pPr marL="0" indent="0">
              <a:buFontTx/>
              <a:buNone/>
            </a:pPr>
            <a:r>
              <a:rPr lang="pl-PL" sz="2400" dirty="0" smtClean="0"/>
              <a:t>O</a:t>
            </a:r>
            <a:r>
              <a:rPr lang="pl-PL" sz="2400" baseline="-25000" dirty="0" smtClean="0"/>
              <a:t>2</a:t>
            </a:r>
            <a:r>
              <a:rPr lang="pl-PL" sz="2400" dirty="0" smtClean="0"/>
              <a:t> </a:t>
            </a:r>
            <a:r>
              <a:rPr lang="tr-TR" sz="2400" dirty="0" smtClean="0"/>
              <a:t>:</a:t>
            </a:r>
            <a:r>
              <a:rPr lang="pl-PL" sz="2400" dirty="0" smtClean="0"/>
              <a:t>%5 , CO</a:t>
            </a:r>
            <a:r>
              <a:rPr lang="pl-PL" sz="2400" baseline="-25000" dirty="0" smtClean="0"/>
              <a:t>2</a:t>
            </a:r>
            <a:r>
              <a:rPr lang="pl-PL" sz="2400" dirty="0" smtClean="0"/>
              <a:t> </a:t>
            </a:r>
            <a:r>
              <a:rPr lang="tr-TR" sz="2400" dirty="0" smtClean="0"/>
              <a:t>:</a:t>
            </a:r>
            <a:r>
              <a:rPr lang="pl-PL" sz="2400" dirty="0" smtClean="0"/>
              <a:t>%3</a:t>
            </a:r>
            <a:endParaRPr lang="tr-TR" sz="2400" dirty="0" smtClean="0"/>
          </a:p>
          <a:p>
            <a:pPr marL="457200" indent="-457200" algn="just">
              <a:buFont typeface="+mj-lt"/>
              <a:buAutoNum type="arabicPeriod" startAt="3"/>
            </a:pPr>
            <a:endParaRPr lang="tr-TR" sz="2400" dirty="0" smtClean="0"/>
          </a:p>
          <a:p>
            <a:pPr marL="457200" indent="-457200" algn="just">
              <a:buFont typeface="+mj-lt"/>
              <a:buAutoNum type="arabicPeriod" startAt="3"/>
            </a:pPr>
            <a:endParaRPr lang="tr-TR" sz="2400" dirty="0"/>
          </a:p>
        </p:txBody>
      </p:sp>
    </p:spTree>
    <p:extLst>
      <p:ext uri="{BB962C8B-B14F-4D97-AF65-F5344CB8AC3E}">
        <p14:creationId xmlns:p14="http://schemas.microsoft.com/office/powerpoint/2010/main" val="34323727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Dikdörtgen 4"/>
          <p:cNvSpPr/>
          <p:nvPr/>
        </p:nvSpPr>
        <p:spPr>
          <a:xfrm>
            <a:off x="381000" y="1628800"/>
            <a:ext cx="8583488" cy="3785652"/>
          </a:xfrm>
          <a:prstGeom prst="rect">
            <a:avLst/>
          </a:prstGeom>
        </p:spPr>
        <p:txBody>
          <a:bodyPr wrap="square">
            <a:spAutoFit/>
          </a:bodyPr>
          <a:lstStyle/>
          <a:p>
            <a:pPr algn="just"/>
            <a:r>
              <a:rPr lang="tr-TR" sz="2400" dirty="0" smtClean="0"/>
              <a:t>Özellikle </a:t>
            </a:r>
            <a:r>
              <a:rPr lang="tr-TR" sz="2400" dirty="0"/>
              <a:t>ortamdaki CO</a:t>
            </a:r>
            <a:r>
              <a:rPr lang="tr-TR" sz="2400" baseline="-25000" dirty="0"/>
              <a:t>2</a:t>
            </a:r>
            <a:r>
              <a:rPr lang="tr-TR" sz="2400" dirty="0"/>
              <a:t> miktarını normal atmosfere göre bir miktar yükselttiğimizde O</a:t>
            </a:r>
            <a:r>
              <a:rPr lang="tr-TR" sz="2400" baseline="-25000" dirty="0"/>
              <a:t>2</a:t>
            </a:r>
            <a:r>
              <a:rPr lang="tr-TR" sz="2400" dirty="0"/>
              <a:t> seviyesi ne olursa olsun solunum belirgin düzeyde yavaşlamaktadır. </a:t>
            </a:r>
            <a:endParaRPr lang="tr-TR" sz="2400" dirty="0" smtClean="0"/>
          </a:p>
          <a:p>
            <a:pPr algn="just"/>
            <a:endParaRPr lang="tr-TR" sz="2400" dirty="0"/>
          </a:p>
          <a:p>
            <a:pPr algn="just"/>
            <a:r>
              <a:rPr lang="tr-TR" sz="2400" b="1" i="1" dirty="0" smtClean="0"/>
              <a:t>Bu </a:t>
            </a:r>
            <a:r>
              <a:rPr lang="tr-TR" sz="2400" b="1" i="1" dirty="0"/>
              <a:t>nedenle geliştirilen kontrollü atmosferli depolarda CO</a:t>
            </a:r>
            <a:r>
              <a:rPr lang="tr-TR" sz="2400" b="1" i="1" baseline="-25000" dirty="0"/>
              <a:t>2</a:t>
            </a:r>
            <a:r>
              <a:rPr lang="tr-TR" sz="2400" b="1" i="1" dirty="0"/>
              <a:t> oranı yükseltilerek ve O</a:t>
            </a:r>
            <a:r>
              <a:rPr lang="tr-TR" sz="2400" b="1" i="1" baseline="-25000" dirty="0"/>
              <a:t>2</a:t>
            </a:r>
            <a:r>
              <a:rPr lang="tr-TR" sz="2400" b="1" i="1" dirty="0"/>
              <a:t> oranı düşürülerek ürünlerin solunumları yavaşlatılmakta ve ürünler soğuk hava depolarına göre daha uzun süre ve daha kaliteli bir şekilde muhafaza edilmektedirler. </a:t>
            </a:r>
          </a:p>
          <a:p>
            <a:pPr algn="just"/>
            <a:endParaRPr lang="tr-TR" sz="2400" dirty="0"/>
          </a:p>
        </p:txBody>
      </p:sp>
    </p:spTree>
    <p:extLst>
      <p:ext uri="{BB962C8B-B14F-4D97-AF65-F5344CB8AC3E}">
        <p14:creationId xmlns:p14="http://schemas.microsoft.com/office/powerpoint/2010/main" val="21634041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5" name="İçerik Yer Tutucusu 2"/>
          <p:cNvSpPr>
            <a:spLocks noGrp="1"/>
          </p:cNvSpPr>
          <p:nvPr>
            <p:ph idx="1"/>
          </p:nvPr>
        </p:nvSpPr>
        <p:spPr>
          <a:xfrm>
            <a:off x="436536" y="1412776"/>
            <a:ext cx="8527952" cy="4392488"/>
          </a:xfrm>
        </p:spPr>
        <p:txBody>
          <a:bodyPr>
            <a:normAutofit/>
          </a:bodyPr>
          <a:lstStyle/>
          <a:p>
            <a:pPr marL="0" indent="0" algn="just">
              <a:buNone/>
            </a:pPr>
            <a:r>
              <a:rPr lang="tr-TR" b="1" dirty="0" smtClean="0">
                <a:solidFill>
                  <a:srgbClr val="FF0000"/>
                </a:solidFill>
              </a:rPr>
              <a:t>4. Etilen: </a:t>
            </a:r>
            <a:r>
              <a:rPr lang="tr-TR" sz="2400" dirty="0"/>
              <a:t>Etilen meyvelerde olgunlaşmayı sağlayan, doğal olarak meyve bünyesinde bulunan bir gazdır. </a:t>
            </a:r>
            <a:endParaRPr lang="tr-TR" sz="2400" dirty="0" smtClean="0"/>
          </a:p>
          <a:p>
            <a:pPr marL="0" indent="0" algn="just">
              <a:buNone/>
            </a:pPr>
            <a:r>
              <a:rPr lang="tr-TR" sz="2400" dirty="0" smtClean="0"/>
              <a:t>Etilen </a:t>
            </a:r>
            <a:r>
              <a:rPr lang="tr-TR" sz="2400" dirty="0"/>
              <a:t>hücrelerin gaz geçirgenliğini artırarak </a:t>
            </a:r>
            <a:r>
              <a:rPr lang="tr-TR" sz="2400" dirty="0" err="1"/>
              <a:t>enzimatik</a:t>
            </a:r>
            <a:r>
              <a:rPr lang="tr-TR" sz="2400" dirty="0"/>
              <a:t> ve </a:t>
            </a:r>
            <a:r>
              <a:rPr lang="tr-TR" sz="2400" dirty="0" err="1"/>
              <a:t>hidrolitik</a:t>
            </a:r>
            <a:r>
              <a:rPr lang="tr-TR" sz="2400" dirty="0"/>
              <a:t> olayları hızlandırmaktadır. </a:t>
            </a:r>
            <a:endParaRPr lang="tr-TR" sz="2400" dirty="0" smtClean="0"/>
          </a:p>
          <a:p>
            <a:pPr marL="0" indent="0" algn="just">
              <a:buNone/>
            </a:pPr>
            <a:r>
              <a:rPr lang="tr-TR" sz="2400" dirty="0" smtClean="0"/>
              <a:t>Bunun </a:t>
            </a:r>
            <a:r>
              <a:rPr lang="tr-TR" sz="2400" dirty="0"/>
              <a:t>sonucu </a:t>
            </a:r>
            <a:r>
              <a:rPr lang="tr-TR" sz="2400" dirty="0" smtClean="0"/>
              <a:t>olarak da </a:t>
            </a:r>
            <a:r>
              <a:rPr lang="tr-TR" sz="2400" dirty="0"/>
              <a:t>meyvelerde olgunlaşma daha hızlı meydana gelmekte ve ürün kısa sürede elden çıkmaktadır. </a:t>
            </a:r>
            <a:endParaRPr lang="tr-TR" sz="2400" dirty="0" smtClean="0"/>
          </a:p>
          <a:p>
            <a:pPr marL="457200" indent="-457200" algn="just">
              <a:buFont typeface="+mj-lt"/>
              <a:buAutoNum type="arabicPeriod" startAt="4"/>
            </a:pPr>
            <a:endParaRPr lang="tr-TR" sz="2400" dirty="0"/>
          </a:p>
        </p:txBody>
      </p:sp>
    </p:spTree>
    <p:extLst>
      <p:ext uri="{BB962C8B-B14F-4D97-AF65-F5344CB8AC3E}">
        <p14:creationId xmlns:p14="http://schemas.microsoft.com/office/powerpoint/2010/main" val="32560311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539552" y="1361312"/>
            <a:ext cx="7848600" cy="5486400"/>
          </a:xfrm>
        </p:spPr>
        <p:txBody>
          <a:bodyPr>
            <a:normAutofit/>
          </a:bodyPr>
          <a:lstStyle/>
          <a:p>
            <a:pPr algn="just"/>
            <a:r>
              <a:rPr lang="tr-TR" sz="2400" dirty="0" smtClean="0"/>
              <a:t>Etilen </a:t>
            </a:r>
            <a:r>
              <a:rPr lang="tr-TR" sz="2400" dirty="0"/>
              <a:t>miktarı olgunluk düzeyine göre değişmektedir. Olgun meyvelerdeki etilen düzeyi, az olgun meyveler göre daha fazladır. </a:t>
            </a:r>
            <a:endParaRPr lang="tr-TR" sz="2400" dirty="0" smtClean="0"/>
          </a:p>
          <a:p>
            <a:pPr algn="just"/>
            <a:r>
              <a:rPr lang="tr-TR" sz="2400" dirty="0" smtClean="0"/>
              <a:t>Aynı </a:t>
            </a:r>
            <a:r>
              <a:rPr lang="tr-TR" sz="2400" dirty="0"/>
              <a:t>şekilde </a:t>
            </a:r>
            <a:r>
              <a:rPr lang="tr-TR" sz="2400" dirty="0" err="1"/>
              <a:t>klimakterik</a:t>
            </a:r>
            <a:r>
              <a:rPr lang="tr-TR" sz="2400" dirty="0"/>
              <a:t> gösteren türlerdeki etilen düzeyi </a:t>
            </a:r>
            <a:r>
              <a:rPr lang="tr-TR" sz="2400" dirty="0" err="1"/>
              <a:t>klimakterik</a:t>
            </a:r>
            <a:r>
              <a:rPr lang="tr-TR" sz="2400" dirty="0"/>
              <a:t> göstermeyen türlere göre daha fazladır. </a:t>
            </a:r>
            <a:endParaRPr lang="tr-TR" sz="2400" dirty="0" smtClean="0"/>
          </a:p>
        </p:txBody>
      </p:sp>
    </p:spTree>
    <p:extLst>
      <p:ext uri="{BB962C8B-B14F-4D97-AF65-F5344CB8AC3E}">
        <p14:creationId xmlns:p14="http://schemas.microsoft.com/office/powerpoint/2010/main" val="26731566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3"/>
          <p:cNvSpPr>
            <a:spLocks noGrp="1"/>
          </p:cNvSpPr>
          <p:nvPr>
            <p:ph idx="1"/>
          </p:nvPr>
        </p:nvSpPr>
        <p:spPr>
          <a:xfrm>
            <a:off x="685800" y="1700808"/>
            <a:ext cx="7848600" cy="3268587"/>
          </a:xfrm>
          <a:prstGeom prst="rect">
            <a:avLst/>
          </a:prstGeom>
        </p:spPr>
        <p:txBody>
          <a:bodyPr wrap="square">
            <a:spAutoFit/>
          </a:bodyPr>
          <a:lstStyle/>
          <a:p>
            <a:pPr algn="just"/>
            <a:r>
              <a:rPr lang="tr-TR" sz="2400" b="1" u="sng" dirty="0">
                <a:solidFill>
                  <a:srgbClr val="FF0000"/>
                </a:solidFill>
              </a:rPr>
              <a:t>Etilenle temas yönünden çıkarılabilecek pratik sonuçlar şunlardır</a:t>
            </a:r>
            <a:r>
              <a:rPr lang="tr-TR" sz="2400" b="1" u="sng" dirty="0" smtClean="0">
                <a:solidFill>
                  <a:srgbClr val="FF0000"/>
                </a:solidFill>
              </a:rPr>
              <a:t>:</a:t>
            </a:r>
          </a:p>
          <a:p>
            <a:pPr algn="just"/>
            <a:endParaRPr lang="tr-TR" sz="2400" dirty="0"/>
          </a:p>
          <a:p>
            <a:pPr marL="457200" indent="-457200" algn="just">
              <a:buAutoNum type="alphaUcPeriod"/>
            </a:pPr>
            <a:r>
              <a:rPr lang="tr-TR" sz="2400" dirty="0" err="1" smtClean="0"/>
              <a:t>Klimakterik</a:t>
            </a:r>
            <a:r>
              <a:rPr lang="tr-TR" sz="2400" dirty="0" smtClean="0"/>
              <a:t> </a:t>
            </a:r>
            <a:r>
              <a:rPr lang="tr-TR" sz="2400" dirty="0"/>
              <a:t>gösteren türler muhafaza periyotları içinde etilenle temas ettirilmemelidir. </a:t>
            </a:r>
            <a:r>
              <a:rPr lang="tr-TR" sz="2400" dirty="0" smtClean="0"/>
              <a:t>Bu </a:t>
            </a:r>
            <a:r>
              <a:rPr lang="tr-TR" sz="2400" dirty="0"/>
              <a:t>yolla başlayacak </a:t>
            </a:r>
            <a:r>
              <a:rPr lang="tr-TR" sz="2400" dirty="0" err="1"/>
              <a:t>klimakteriği</a:t>
            </a:r>
            <a:r>
              <a:rPr lang="tr-TR" sz="2400" dirty="0"/>
              <a:t> durdurmak mümkün olmayacaktır. </a:t>
            </a:r>
            <a:endParaRPr lang="tr-TR" sz="2400" dirty="0" smtClean="0"/>
          </a:p>
          <a:p>
            <a:pPr marL="457200" indent="-457200" algn="just">
              <a:buAutoNum type="alphaUcPeriod"/>
            </a:pPr>
            <a:endParaRPr lang="tr-TR" sz="2400" dirty="0"/>
          </a:p>
        </p:txBody>
      </p:sp>
    </p:spTree>
    <p:extLst>
      <p:ext uri="{BB962C8B-B14F-4D97-AF65-F5344CB8AC3E}">
        <p14:creationId xmlns:p14="http://schemas.microsoft.com/office/powerpoint/2010/main" val="10517106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81000" y="1700808"/>
            <a:ext cx="8458200" cy="5486400"/>
          </a:xfrm>
        </p:spPr>
        <p:txBody>
          <a:bodyPr/>
          <a:lstStyle/>
          <a:p>
            <a:pPr marL="0" indent="0" algn="just">
              <a:buNone/>
            </a:pPr>
            <a:r>
              <a:rPr lang="tr-TR" sz="2400" b="1" dirty="0" err="1" smtClean="0"/>
              <a:t>B.</a:t>
            </a:r>
            <a:r>
              <a:rPr lang="tr-TR" sz="2400" dirty="0" err="1" smtClean="0"/>
              <a:t>Olgunluk</a:t>
            </a:r>
            <a:r>
              <a:rPr lang="tr-TR" sz="2400" dirty="0" smtClean="0"/>
              <a:t> </a:t>
            </a:r>
            <a:r>
              <a:rPr lang="tr-TR" sz="2400" dirty="0"/>
              <a:t>düzeyine göre ürünlerin etilen miktarı değiştiğinden başarılı bir muhafaza için farklı olgunluktaki meyveler bir arada  depolanmamalıdır. </a:t>
            </a:r>
          </a:p>
          <a:p>
            <a:pPr marL="0" indent="0" algn="just">
              <a:buNone/>
            </a:pPr>
            <a:endParaRPr lang="tr-TR" sz="2400" dirty="0"/>
          </a:p>
          <a:p>
            <a:pPr marL="0" indent="0" algn="just">
              <a:buNone/>
            </a:pPr>
            <a:r>
              <a:rPr lang="tr-TR" sz="2400" b="1" dirty="0" err="1" smtClean="0"/>
              <a:t>C.</a:t>
            </a:r>
            <a:r>
              <a:rPr lang="tr-TR" sz="2400" dirty="0" err="1" smtClean="0"/>
              <a:t>Klimakterik</a:t>
            </a:r>
            <a:r>
              <a:rPr lang="tr-TR" sz="2400" dirty="0" smtClean="0"/>
              <a:t> </a:t>
            </a:r>
            <a:r>
              <a:rPr lang="tr-TR" sz="2400" dirty="0"/>
              <a:t>göstermeyen türlerde etilenle temas olduğunda solunum hızlanmakta hasat sonrasındaki ömür kısalmaktadır. Ancak bu temas kesildiğinde solunum tekrar eski seyrine dönebilmektedir. </a:t>
            </a:r>
            <a:endParaRPr lang="tr-TR" sz="2400" i="1" dirty="0"/>
          </a:p>
          <a:p>
            <a:endParaRPr lang="tr-TR" sz="2400" dirty="0"/>
          </a:p>
        </p:txBody>
      </p:sp>
    </p:spTree>
    <p:extLst>
      <p:ext uri="{BB962C8B-B14F-4D97-AF65-F5344CB8AC3E}">
        <p14:creationId xmlns:p14="http://schemas.microsoft.com/office/powerpoint/2010/main" val="9392976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190500" y="1341896"/>
            <a:ext cx="8648700" cy="5486400"/>
          </a:xfrm>
        </p:spPr>
        <p:txBody>
          <a:bodyPr>
            <a:normAutofit/>
          </a:bodyPr>
          <a:lstStyle/>
          <a:p>
            <a:pPr marL="457200" indent="-457200" algn="just">
              <a:buFont typeface="+mj-lt"/>
              <a:buAutoNum type="arabicPeriod" startAt="5"/>
            </a:pPr>
            <a:r>
              <a:rPr lang="tr-TR" sz="2400" b="1" dirty="0" smtClean="0">
                <a:solidFill>
                  <a:srgbClr val="FF0000"/>
                </a:solidFill>
              </a:rPr>
              <a:t>Zorlayıcı faktörler (stres faktörleri): </a:t>
            </a:r>
            <a:r>
              <a:rPr lang="tr-TR" sz="2400" dirty="0" smtClean="0"/>
              <a:t>Meyve ve sebzelerde görülen her türlü </a:t>
            </a:r>
            <a:r>
              <a:rPr lang="tr-TR" sz="2400" dirty="0" err="1" smtClean="0"/>
              <a:t>zararlanmalardan</a:t>
            </a:r>
            <a:r>
              <a:rPr lang="tr-TR" sz="2400" dirty="0" smtClean="0"/>
              <a:t> sonra etilen sentezi görülür. Bunun sonucunda solunum hızlanır. </a:t>
            </a:r>
          </a:p>
          <a:p>
            <a:pPr marL="457200" indent="-457200" algn="just">
              <a:buFont typeface="+mj-lt"/>
              <a:buAutoNum type="arabicPeriod" startAt="5"/>
            </a:pPr>
            <a:endParaRPr lang="tr-TR" sz="2400" dirty="0"/>
          </a:p>
          <a:p>
            <a:pPr marL="0" indent="0" algn="just">
              <a:buNone/>
            </a:pPr>
            <a:r>
              <a:rPr lang="tr-TR" sz="2400" dirty="0" smtClean="0"/>
              <a:t>Genç yapılarda </a:t>
            </a:r>
            <a:r>
              <a:rPr lang="tr-TR" sz="2400" dirty="0" err="1" smtClean="0"/>
              <a:t>meristematik</a:t>
            </a:r>
            <a:r>
              <a:rPr lang="tr-TR" sz="2400" dirty="0" smtClean="0"/>
              <a:t> aktivite yüksektir. Yara yerlerinin üzeri hemen kapatılır. Yara ve zarar çok büyük ise yara kapatılamaz, çıkan etilenin etkisiyle meyve dökülür. </a:t>
            </a:r>
          </a:p>
          <a:p>
            <a:pPr marL="0" indent="0" algn="just">
              <a:buNone/>
            </a:pPr>
            <a:endParaRPr lang="tr-TR" sz="2400" dirty="0"/>
          </a:p>
          <a:p>
            <a:pPr marL="0" indent="0" algn="just">
              <a:buNone/>
            </a:pPr>
            <a:r>
              <a:rPr lang="tr-TR" sz="2400" dirty="0" smtClean="0"/>
              <a:t>Gelişme ilerledikçe </a:t>
            </a:r>
            <a:r>
              <a:rPr lang="tr-TR" sz="2400" dirty="0" err="1" smtClean="0"/>
              <a:t>meristematik</a:t>
            </a:r>
            <a:r>
              <a:rPr lang="tr-TR" sz="2400" dirty="0" smtClean="0"/>
              <a:t> aktivite azalır.  Bu sürede oluşan yaralar kapanamaz. Çıkan etilenle bu meyveler erken olgunlaşmaya zorlanır.  Meyve renklenir, tatlanır ve yumuşar. </a:t>
            </a:r>
          </a:p>
          <a:p>
            <a:pPr marL="457200" indent="-457200" algn="just">
              <a:buFont typeface="+mj-lt"/>
              <a:buAutoNum type="arabicPeriod" startAt="5"/>
            </a:pPr>
            <a:endParaRPr lang="tr-TR" sz="2400" dirty="0"/>
          </a:p>
          <a:p>
            <a:pPr marL="457200" indent="-457200" algn="just">
              <a:buFont typeface="+mj-lt"/>
              <a:buAutoNum type="arabicPeriod" startAt="5"/>
            </a:pPr>
            <a:endParaRPr lang="tr-TR" sz="2400" dirty="0" smtClean="0"/>
          </a:p>
          <a:p>
            <a:pPr marL="457200" indent="-457200" algn="just">
              <a:buFont typeface="+mj-lt"/>
              <a:buAutoNum type="arabicPeriod" startAt="5"/>
            </a:pPr>
            <a:endParaRPr lang="tr-TR" sz="2400" dirty="0"/>
          </a:p>
        </p:txBody>
      </p:sp>
    </p:spTree>
    <p:extLst>
      <p:ext uri="{BB962C8B-B14F-4D97-AF65-F5344CB8AC3E}">
        <p14:creationId xmlns:p14="http://schemas.microsoft.com/office/powerpoint/2010/main" val="28020421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381000" y="1371600"/>
            <a:ext cx="8458200" cy="5486400"/>
          </a:xfrm>
        </p:spPr>
        <p:txBody>
          <a:bodyPr>
            <a:normAutofit/>
          </a:bodyPr>
          <a:lstStyle/>
          <a:p>
            <a:pPr algn="just"/>
            <a:r>
              <a:rPr lang="tr-TR" sz="2400" dirty="0" err="1" smtClean="0"/>
              <a:t>Zararlanma</a:t>
            </a:r>
            <a:r>
              <a:rPr lang="tr-TR" sz="2400" dirty="0" smtClean="0"/>
              <a:t> reaksiyonları hasat sonrasında da etkilidir. Bu zamanda yaralanan yapılarda etilen sentezi görülür.  Solunum artışı ve</a:t>
            </a:r>
            <a:r>
              <a:rPr lang="tr-TR" sz="2400" dirty="0"/>
              <a:t> </a:t>
            </a:r>
            <a:r>
              <a:rPr lang="tr-TR" sz="2400" dirty="0" smtClean="0"/>
              <a:t>buna bağlı olarak da olgunlaşma hızlanır. </a:t>
            </a:r>
          </a:p>
        </p:txBody>
      </p:sp>
    </p:spTree>
    <p:extLst>
      <p:ext uri="{BB962C8B-B14F-4D97-AF65-F5344CB8AC3E}">
        <p14:creationId xmlns:p14="http://schemas.microsoft.com/office/powerpoint/2010/main" val="11340903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FOTOSENTEZ</a:t>
            </a:r>
            <a:endParaRPr lang="tr-TR" dirty="0">
              <a:solidFill>
                <a:srgbClr val="FF0000"/>
              </a:solidFill>
            </a:endParaRPr>
          </a:p>
        </p:txBody>
      </p:sp>
      <p:sp>
        <p:nvSpPr>
          <p:cNvPr id="3" name="İçerik Yer Tutucusu 2"/>
          <p:cNvSpPr>
            <a:spLocks noGrp="1"/>
          </p:cNvSpPr>
          <p:nvPr>
            <p:ph idx="1"/>
          </p:nvPr>
        </p:nvSpPr>
        <p:spPr>
          <a:xfrm>
            <a:off x="685800" y="1357896"/>
            <a:ext cx="7848600" cy="5486400"/>
          </a:xfrm>
        </p:spPr>
        <p:txBody>
          <a:bodyPr/>
          <a:lstStyle/>
          <a:p>
            <a:pPr marL="0" indent="0" algn="just">
              <a:buNone/>
            </a:pPr>
            <a:r>
              <a:rPr lang="tr-TR" sz="2400" dirty="0"/>
              <a:t>Klorofil taşıyan yeşil renkli meyveler, yeşil yapraklar gibi ışıklı ve karbondioksit bulunan ortamlarda fotosentez yaparlar.</a:t>
            </a:r>
          </a:p>
          <a:p>
            <a:pPr marL="0" indent="0" algn="just">
              <a:buNone/>
            </a:pPr>
            <a:endParaRPr lang="tr-TR" sz="2400" dirty="0"/>
          </a:p>
          <a:p>
            <a:pPr marL="0" indent="0" algn="just">
              <a:buNone/>
            </a:pPr>
            <a:r>
              <a:rPr lang="tr-TR" sz="2400" dirty="0"/>
              <a:t> Genç ve gelişmekte olan meyveler klorofilce zengindir ve fotosentez yaparak kloroplastlarda nişasta oluştururlar. </a:t>
            </a:r>
          </a:p>
          <a:p>
            <a:pPr marL="0" indent="0" algn="just">
              <a:buNone/>
            </a:pPr>
            <a:endParaRPr lang="tr-TR" sz="2400" dirty="0"/>
          </a:p>
          <a:p>
            <a:pPr marL="0" indent="0" algn="just">
              <a:buNone/>
            </a:pPr>
            <a:r>
              <a:rPr lang="tr-TR" sz="2400" dirty="0"/>
              <a:t> </a:t>
            </a:r>
            <a:r>
              <a:rPr lang="tr-TR" sz="2400" b="1" i="1" dirty="0"/>
              <a:t>Elma, turunçgiller, muz, avokado ve sert çekirdekli meyvelerin fotosentez yaptığı bilinmektedir.</a:t>
            </a:r>
          </a:p>
          <a:p>
            <a:endParaRPr lang="tr-TR" sz="2400" dirty="0"/>
          </a:p>
        </p:txBody>
      </p:sp>
    </p:spTree>
    <p:extLst>
      <p:ext uri="{BB962C8B-B14F-4D97-AF65-F5344CB8AC3E}">
        <p14:creationId xmlns:p14="http://schemas.microsoft.com/office/powerpoint/2010/main" val="2240268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İçerik Yer Tutucusu 2"/>
          <p:cNvSpPr>
            <a:spLocks noGrp="1"/>
          </p:cNvSpPr>
          <p:nvPr>
            <p:ph idx="1"/>
          </p:nvPr>
        </p:nvSpPr>
        <p:spPr>
          <a:xfrm>
            <a:off x="1907704" y="332656"/>
            <a:ext cx="6931496" cy="6048672"/>
          </a:xfrm>
        </p:spPr>
        <p:txBody>
          <a:bodyPr>
            <a:normAutofit/>
          </a:bodyPr>
          <a:lstStyle/>
          <a:p>
            <a:pPr marL="0" indent="0" algn="just">
              <a:buNone/>
            </a:pPr>
            <a:r>
              <a:rPr lang="tr-TR" sz="2400" b="1" dirty="0" smtClean="0">
                <a:solidFill>
                  <a:srgbClr val="FF0000"/>
                </a:solidFill>
              </a:rPr>
              <a:t>SOLUNUM HIZI VE BUNU ETKİLEYEN FAKTÖRLER</a:t>
            </a:r>
          </a:p>
          <a:p>
            <a:pPr marL="0" indent="0" algn="just">
              <a:buNone/>
            </a:pPr>
            <a:endParaRPr lang="tr-TR" sz="2400" dirty="0"/>
          </a:p>
          <a:p>
            <a:pPr marL="0" indent="0" algn="just">
              <a:buNone/>
            </a:pPr>
            <a:r>
              <a:rPr lang="tr-TR" sz="2400" dirty="0" smtClean="0"/>
              <a:t>Solunum hızı, birim ağırlıktaki bir ürünün, birim zaman içinde, solunum sonucu salgıladığı karbondioksitin veya solunumda kullandığı oksijenin miktarıdır. (mg.CO</a:t>
            </a:r>
            <a:r>
              <a:rPr lang="tr-TR" sz="2400" baseline="-25000" dirty="0" smtClean="0"/>
              <a:t>2</a:t>
            </a:r>
            <a:r>
              <a:rPr lang="tr-TR" sz="2400" dirty="0" smtClean="0"/>
              <a:t>)</a:t>
            </a:r>
          </a:p>
          <a:p>
            <a:pPr marL="0" indent="0" algn="just">
              <a:buNone/>
            </a:pPr>
            <a:endParaRPr lang="tr-TR" sz="2400" dirty="0"/>
          </a:p>
          <a:p>
            <a:pPr marL="0" indent="0" algn="just">
              <a:buNone/>
            </a:pPr>
            <a:r>
              <a:rPr lang="tr-TR" sz="2400" dirty="0" smtClean="0"/>
              <a:t>Solunumda açığa çıkan ısı da solunum hızının bir göstergesidir. </a:t>
            </a:r>
            <a:endParaRPr lang="tr-TR"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539552" y="1371600"/>
            <a:ext cx="8299648" cy="5486400"/>
          </a:xfrm>
        </p:spPr>
        <p:txBody>
          <a:bodyPr>
            <a:normAutofit/>
          </a:bodyPr>
          <a:lstStyle/>
          <a:p>
            <a:pPr marL="0" indent="0" algn="just">
              <a:buNone/>
            </a:pPr>
            <a:r>
              <a:rPr lang="tr-TR" sz="2400" dirty="0" smtClean="0"/>
              <a:t>Meyvelerin fotosentez hızı oldukça düşüktür. Yeşil bir meyvenin fotosentez hızı, klorofilce fakir bir yaprağın fotosentez hızına, veya sağlıklı bir yaprağın fotosentez hızının 1/10 una eşittir. </a:t>
            </a:r>
          </a:p>
        </p:txBody>
      </p:sp>
    </p:spTree>
    <p:extLst>
      <p:ext uri="{BB962C8B-B14F-4D97-AF65-F5344CB8AC3E}">
        <p14:creationId xmlns:p14="http://schemas.microsoft.com/office/powerpoint/2010/main" val="18997710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685800" y="1484784"/>
            <a:ext cx="7848600" cy="5486400"/>
          </a:xfrm>
        </p:spPr>
        <p:txBody>
          <a:bodyPr>
            <a:normAutofit/>
          </a:bodyPr>
          <a:lstStyle/>
          <a:p>
            <a:pPr marL="0" indent="0" algn="just">
              <a:buNone/>
            </a:pPr>
            <a:r>
              <a:rPr lang="tr-TR" sz="2400" dirty="0" smtClean="0"/>
              <a:t>Meyvelerde olgunlaşma ilerleyip, kabuk renklenmesi arttıkça fotosentez de giderek yavaşlar.   </a:t>
            </a:r>
          </a:p>
        </p:txBody>
      </p:sp>
    </p:spTree>
    <p:extLst>
      <p:ext uri="{BB962C8B-B14F-4D97-AF65-F5344CB8AC3E}">
        <p14:creationId xmlns:p14="http://schemas.microsoft.com/office/powerpoint/2010/main" val="17892521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TRANSPİRASYON</a:t>
            </a:r>
            <a:endParaRPr lang="tr-TR" dirty="0">
              <a:solidFill>
                <a:srgbClr val="FF0000"/>
              </a:solidFill>
            </a:endParaRPr>
          </a:p>
        </p:txBody>
      </p:sp>
      <p:sp>
        <p:nvSpPr>
          <p:cNvPr id="4" name="İçerik Yer Tutucusu 2"/>
          <p:cNvSpPr>
            <a:spLocks noGrp="1"/>
          </p:cNvSpPr>
          <p:nvPr>
            <p:ph idx="1"/>
          </p:nvPr>
        </p:nvSpPr>
        <p:spPr>
          <a:xfrm>
            <a:off x="381000" y="1556792"/>
            <a:ext cx="8458200" cy="4351338"/>
          </a:xfrm>
        </p:spPr>
        <p:txBody>
          <a:bodyPr>
            <a:normAutofit/>
          </a:bodyPr>
          <a:lstStyle/>
          <a:p>
            <a:pPr marL="0" indent="0" algn="just">
              <a:buNone/>
            </a:pPr>
            <a:r>
              <a:rPr lang="tr-TR" sz="2400" dirty="0" smtClean="0"/>
              <a:t>Ağaç üzerindeki meyveler önceleri </a:t>
            </a:r>
            <a:r>
              <a:rPr lang="tr-TR" sz="2400" dirty="0" err="1" smtClean="0"/>
              <a:t>kütikula</a:t>
            </a:r>
            <a:r>
              <a:rPr lang="tr-TR" sz="2400" dirty="0" smtClean="0"/>
              <a:t>, </a:t>
            </a:r>
            <a:r>
              <a:rPr lang="tr-TR" sz="2400" dirty="0" err="1" smtClean="0"/>
              <a:t>epidermal</a:t>
            </a:r>
            <a:r>
              <a:rPr lang="tr-TR" sz="2400" dirty="0" smtClean="0"/>
              <a:t> tüyler ve fazla sayıdaki </a:t>
            </a:r>
            <a:r>
              <a:rPr lang="tr-TR" sz="2400" dirty="0" err="1" smtClean="0"/>
              <a:t>stomaları</a:t>
            </a:r>
            <a:r>
              <a:rPr lang="tr-TR" sz="2400" dirty="0" smtClean="0"/>
              <a:t> nedeniyle hızlı </a:t>
            </a:r>
            <a:r>
              <a:rPr lang="tr-TR" sz="2400" dirty="0" err="1" smtClean="0"/>
              <a:t>transpirasyon</a:t>
            </a:r>
            <a:r>
              <a:rPr lang="tr-TR" sz="2400" dirty="0" smtClean="0"/>
              <a:t> yaparlar. </a:t>
            </a:r>
          </a:p>
          <a:p>
            <a:pPr marL="0" indent="0" algn="just">
              <a:buNone/>
            </a:pPr>
            <a:endParaRPr lang="tr-TR" sz="2400" b="1" i="1" dirty="0"/>
          </a:p>
          <a:p>
            <a:pPr marL="0" indent="0" algn="just">
              <a:buNone/>
            </a:pPr>
            <a:r>
              <a:rPr lang="tr-TR" sz="2400" dirty="0" smtClean="0"/>
              <a:t>Meyvenin büyümesi, yüzey/hacim oranının küçülmesi, </a:t>
            </a:r>
            <a:r>
              <a:rPr lang="tr-TR" sz="2400" dirty="0" err="1" smtClean="0"/>
              <a:t>kütikulanın</a:t>
            </a:r>
            <a:r>
              <a:rPr lang="tr-TR" sz="2400" dirty="0" smtClean="0"/>
              <a:t> kalınlaşması ve yumuşak mumların artmasıyla </a:t>
            </a:r>
            <a:r>
              <a:rPr lang="tr-TR" sz="2400" dirty="0" err="1" smtClean="0"/>
              <a:t>transpirasyon</a:t>
            </a:r>
            <a:r>
              <a:rPr lang="tr-TR" sz="2400" dirty="0" smtClean="0"/>
              <a:t> giderek azalır.</a:t>
            </a:r>
          </a:p>
          <a:p>
            <a:pPr marL="0" indent="0" algn="just">
              <a:buNone/>
            </a:pPr>
            <a:endParaRPr lang="tr-TR" sz="2400" dirty="0"/>
          </a:p>
          <a:p>
            <a:pPr marL="0" indent="0" algn="just">
              <a:buNone/>
            </a:pPr>
            <a:r>
              <a:rPr lang="tr-TR" sz="2400" b="1" i="1" dirty="0" smtClean="0"/>
              <a:t>Bu nedenlerle erken hasat edilen meyvelerde su kaybı ve buruşma fazla olur. </a:t>
            </a:r>
            <a:endParaRPr lang="tr-TR" sz="2400" b="1" i="1" dirty="0"/>
          </a:p>
        </p:txBody>
      </p:sp>
    </p:spTree>
    <p:extLst>
      <p:ext uri="{BB962C8B-B14F-4D97-AF65-F5344CB8AC3E}">
        <p14:creationId xmlns:p14="http://schemas.microsoft.com/office/powerpoint/2010/main" val="840097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İçerik Yer Tutucusu 2"/>
          <p:cNvSpPr txBox="1">
            <a:spLocks/>
          </p:cNvSpPr>
          <p:nvPr/>
        </p:nvSpPr>
        <p:spPr bwMode="auto">
          <a:xfrm>
            <a:off x="1835696" y="548680"/>
            <a:ext cx="7128792"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Tx/>
              <a:buNone/>
            </a:pPr>
            <a:r>
              <a:rPr lang="tr-TR" sz="2800" b="1" dirty="0" smtClean="0">
                <a:solidFill>
                  <a:srgbClr val="FF0000"/>
                </a:solidFill>
              </a:rPr>
              <a:t>SOLUNUM ISISI</a:t>
            </a:r>
          </a:p>
          <a:p>
            <a:pPr marL="0" indent="0" algn="just">
              <a:buFontTx/>
              <a:buNone/>
            </a:pPr>
            <a:endParaRPr lang="tr-TR" sz="2400" dirty="0" smtClean="0"/>
          </a:p>
          <a:p>
            <a:pPr marL="0" indent="0" algn="just">
              <a:buFontTx/>
              <a:buNone/>
            </a:pPr>
            <a:r>
              <a:rPr lang="tr-TR" sz="2400" dirty="0" smtClean="0"/>
              <a:t>Ürünün solunumu, metabolizmanın genel bir özeti niteliğindedir. 	Bu nedenle ürünün solunum hızından, ürünün metabolizma hızı anlaşılabilmektedir. </a:t>
            </a:r>
          </a:p>
          <a:p>
            <a:pPr marL="0" indent="0" algn="just">
              <a:buFontTx/>
              <a:buNone/>
            </a:pPr>
            <a:endParaRPr lang="tr-TR" sz="2400" dirty="0" smtClean="0"/>
          </a:p>
          <a:p>
            <a:pPr algn="just"/>
            <a:r>
              <a:rPr lang="tr-TR" sz="2400" dirty="0" smtClean="0"/>
              <a:t>Meyvelerde solunum hızı, hasat sonrası yaşam potansiyelinin bir göstergesidir.  </a:t>
            </a:r>
            <a:r>
              <a:rPr lang="tr-TR" sz="2400" b="1" i="1" dirty="0" smtClean="0">
                <a:solidFill>
                  <a:srgbClr val="FF0000"/>
                </a:solidFill>
              </a:rPr>
              <a:t>Hızın yüksekliği, hasat sonrası ömrü kısaltır.</a:t>
            </a:r>
            <a:endParaRPr lang="tr-TR" sz="2400" b="1" i="1" dirty="0">
              <a:solidFill>
                <a:srgbClr val="FF0000"/>
              </a:solidFill>
            </a:endParaRPr>
          </a:p>
        </p:txBody>
      </p:sp>
    </p:spTree>
    <p:extLst>
      <p:ext uri="{BB962C8B-B14F-4D97-AF65-F5344CB8AC3E}">
        <p14:creationId xmlns:p14="http://schemas.microsoft.com/office/powerpoint/2010/main" val="67265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İçerik Yer Tutucusu 2"/>
          <p:cNvSpPr txBox="1">
            <a:spLocks/>
          </p:cNvSpPr>
          <p:nvPr/>
        </p:nvSpPr>
        <p:spPr bwMode="auto">
          <a:xfrm>
            <a:off x="1835696" y="908720"/>
            <a:ext cx="7128792" cy="5184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tr-TR" sz="2400" dirty="0" smtClean="0"/>
              <a:t>Solunum hızı kalite ve besin değeri kayıp hızının da bir göstergesidir.  </a:t>
            </a:r>
            <a:r>
              <a:rPr lang="tr-TR" sz="2400" b="1" i="1" dirty="0" smtClean="0">
                <a:solidFill>
                  <a:srgbClr val="FF0000"/>
                </a:solidFill>
              </a:rPr>
              <a:t>Yavaş solunum yapan türlerde hasat sonrası ömür uzun, hızlı solunum yapanlarda ise hasat sonrası ömür kısadır.</a:t>
            </a:r>
          </a:p>
          <a:p>
            <a:pPr algn="just"/>
            <a:endParaRPr lang="tr-TR" sz="2400" b="1" i="1" dirty="0" smtClean="0">
              <a:solidFill>
                <a:srgbClr val="FF0000"/>
              </a:solidFill>
            </a:endParaRPr>
          </a:p>
          <a:p>
            <a:pPr algn="just"/>
            <a:r>
              <a:rPr lang="tr-TR" sz="2400" dirty="0" smtClean="0"/>
              <a:t>Tüm bu nedenlerden ötürü, </a:t>
            </a:r>
          </a:p>
          <a:p>
            <a:pPr marL="0" indent="0" algn="just">
              <a:buFontTx/>
              <a:buNone/>
            </a:pPr>
            <a:r>
              <a:rPr lang="tr-TR" sz="2400" dirty="0" smtClean="0"/>
              <a:t>Solunum ısısı, bir ürünün nasıl bir ambalajla ambalajlanacağına, nakliyesinin nasıl olacağını, muhafaza, ortam koşulları ve süresinin ne olacağını belirleyen bir faktördür.</a:t>
            </a:r>
          </a:p>
          <a:p>
            <a:pPr algn="just"/>
            <a:endParaRPr lang="tr-TR" sz="2400" b="1" i="1" dirty="0">
              <a:solidFill>
                <a:srgbClr val="FF0000"/>
              </a:solidFill>
            </a:endParaRPr>
          </a:p>
        </p:txBody>
      </p:sp>
    </p:spTree>
    <p:extLst>
      <p:ext uri="{BB962C8B-B14F-4D97-AF65-F5344CB8AC3E}">
        <p14:creationId xmlns:p14="http://schemas.microsoft.com/office/powerpoint/2010/main" val="3390724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graphicFrame>
        <p:nvGraphicFramePr>
          <p:cNvPr id="5" name="1 Tablo"/>
          <p:cNvGraphicFramePr>
            <a:graphicFrameLocks noGrp="1"/>
          </p:cNvGraphicFramePr>
          <p:nvPr>
            <p:extLst>
              <p:ext uri="{D42A27DB-BD31-4B8C-83A1-F6EECF244321}">
                <p14:modId xmlns:p14="http://schemas.microsoft.com/office/powerpoint/2010/main" val="4048254505"/>
              </p:ext>
            </p:extLst>
          </p:nvPr>
        </p:nvGraphicFramePr>
        <p:xfrm>
          <a:off x="609600" y="1844824"/>
          <a:ext cx="8001000" cy="3500440"/>
        </p:xfrm>
        <a:graphic>
          <a:graphicData uri="http://schemas.openxmlformats.org/drawingml/2006/table">
            <a:tbl>
              <a:tblPr/>
              <a:tblGrid>
                <a:gridCol w="1714500"/>
                <a:gridCol w="2071688"/>
                <a:gridCol w="1933316"/>
                <a:gridCol w="2281496"/>
              </a:tblGrid>
              <a:tr h="875110">
                <a:tc>
                  <a:txBody>
                    <a:bodyPr/>
                    <a:lstStyle/>
                    <a:p>
                      <a:pPr>
                        <a:lnSpc>
                          <a:spcPct val="115000"/>
                        </a:lnSpc>
                        <a:spcAft>
                          <a:spcPts val="0"/>
                        </a:spcAft>
                      </a:pPr>
                      <a:r>
                        <a:rPr lang="tr-TR" sz="2400" b="1" dirty="0">
                          <a:latin typeface="Times New Roman"/>
                          <a:ea typeface="Calibri"/>
                          <a:cs typeface="Times New Roman"/>
                        </a:rPr>
                        <a:t>Tür</a:t>
                      </a:r>
                      <a:endParaRPr lang="tr-TR"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b="1" dirty="0">
                          <a:latin typeface="Times New Roman"/>
                          <a:ea typeface="Calibri"/>
                          <a:cs typeface="Times New Roman"/>
                        </a:rPr>
                        <a:t>0</a:t>
                      </a:r>
                      <a:r>
                        <a:rPr lang="tr-TR" sz="2400" b="1" baseline="30000" dirty="0">
                          <a:latin typeface="Times New Roman"/>
                          <a:ea typeface="Calibri"/>
                          <a:cs typeface="Times New Roman"/>
                        </a:rPr>
                        <a:t>0</a:t>
                      </a:r>
                      <a:r>
                        <a:rPr lang="tr-TR" sz="2400" b="1" dirty="0">
                          <a:latin typeface="Times New Roman"/>
                          <a:ea typeface="Calibri"/>
                          <a:cs typeface="Times New Roman"/>
                        </a:rPr>
                        <a:t>C</a:t>
                      </a:r>
                      <a:endParaRPr lang="tr-TR"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b="1" dirty="0">
                          <a:latin typeface="Times New Roman"/>
                          <a:ea typeface="Calibri"/>
                          <a:cs typeface="Times New Roman"/>
                        </a:rPr>
                        <a:t>5</a:t>
                      </a:r>
                      <a:r>
                        <a:rPr lang="tr-TR" sz="2400" b="1" baseline="30000" dirty="0">
                          <a:latin typeface="Times New Roman"/>
                          <a:ea typeface="Calibri"/>
                          <a:cs typeface="Times New Roman"/>
                        </a:rPr>
                        <a:t>0</a:t>
                      </a:r>
                      <a:r>
                        <a:rPr lang="tr-TR" sz="2400" b="1" dirty="0">
                          <a:latin typeface="Times New Roman"/>
                          <a:ea typeface="Calibri"/>
                          <a:cs typeface="Times New Roman"/>
                        </a:rPr>
                        <a:t>C</a:t>
                      </a:r>
                      <a:endParaRPr lang="tr-TR"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b="1" dirty="0">
                          <a:latin typeface="Times New Roman"/>
                          <a:ea typeface="Calibri"/>
                          <a:cs typeface="Times New Roman"/>
                        </a:rPr>
                        <a:t>20</a:t>
                      </a:r>
                      <a:r>
                        <a:rPr lang="tr-TR" sz="2400" b="1" baseline="30000" dirty="0">
                          <a:latin typeface="Times New Roman"/>
                          <a:ea typeface="Calibri"/>
                          <a:cs typeface="Times New Roman"/>
                        </a:rPr>
                        <a:t>0</a:t>
                      </a:r>
                      <a:r>
                        <a:rPr lang="tr-TR" sz="2400" b="1" dirty="0">
                          <a:latin typeface="Times New Roman"/>
                          <a:ea typeface="Calibri"/>
                          <a:cs typeface="Times New Roman"/>
                        </a:rPr>
                        <a:t>C</a:t>
                      </a:r>
                      <a:endParaRPr lang="tr-TR"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5110">
                <a:tc>
                  <a:txBody>
                    <a:bodyPr/>
                    <a:lstStyle/>
                    <a:p>
                      <a:pPr>
                        <a:lnSpc>
                          <a:spcPct val="115000"/>
                        </a:lnSpc>
                        <a:spcAft>
                          <a:spcPts val="0"/>
                        </a:spcAft>
                      </a:pPr>
                      <a:r>
                        <a:rPr lang="tr-TR" sz="2400">
                          <a:latin typeface="Times New Roman"/>
                          <a:ea typeface="Calibri"/>
                          <a:cs typeface="Times New Roman"/>
                        </a:rPr>
                        <a:t>Elma</a:t>
                      </a:r>
                      <a:endParaRPr lang="tr-TR"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a:latin typeface="Times New Roman"/>
                          <a:ea typeface="Calibri"/>
                          <a:cs typeface="Times New Roman"/>
                        </a:rPr>
                        <a:t>110-220</a:t>
                      </a:r>
                      <a:endParaRPr lang="tr-TR"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a:latin typeface="Times New Roman"/>
                          <a:ea typeface="Calibri"/>
                          <a:cs typeface="Times New Roman"/>
                        </a:rPr>
                        <a:t>280-430</a:t>
                      </a:r>
                      <a:endParaRPr lang="tr-TR"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dirty="0">
                          <a:latin typeface="Times New Roman"/>
                          <a:ea typeface="Calibri"/>
                          <a:cs typeface="Times New Roman"/>
                        </a:rPr>
                        <a:t>900-1480</a:t>
                      </a:r>
                      <a:endParaRPr lang="tr-TR"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5110">
                <a:tc>
                  <a:txBody>
                    <a:bodyPr/>
                    <a:lstStyle/>
                    <a:p>
                      <a:pPr>
                        <a:lnSpc>
                          <a:spcPct val="115000"/>
                        </a:lnSpc>
                        <a:spcAft>
                          <a:spcPts val="0"/>
                        </a:spcAft>
                      </a:pPr>
                      <a:r>
                        <a:rPr lang="tr-TR" sz="2400">
                          <a:latin typeface="Times New Roman"/>
                          <a:ea typeface="Calibri"/>
                          <a:cs typeface="Times New Roman"/>
                        </a:rPr>
                        <a:t>Çilek</a:t>
                      </a:r>
                      <a:endParaRPr lang="tr-TR"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a:latin typeface="Times New Roman"/>
                          <a:ea typeface="Calibri"/>
                          <a:cs typeface="Times New Roman"/>
                        </a:rPr>
                        <a:t>700-900</a:t>
                      </a:r>
                      <a:endParaRPr lang="tr-TR"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a:latin typeface="Times New Roman"/>
                          <a:ea typeface="Calibri"/>
                          <a:cs typeface="Times New Roman"/>
                        </a:rPr>
                        <a:t>910-1900</a:t>
                      </a:r>
                      <a:endParaRPr lang="tr-TR"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dirty="0">
                          <a:latin typeface="Times New Roman"/>
                          <a:ea typeface="Calibri"/>
                          <a:cs typeface="Times New Roman"/>
                        </a:rPr>
                        <a:t>3600-6200</a:t>
                      </a:r>
                      <a:endParaRPr lang="tr-TR"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75110">
                <a:tc>
                  <a:txBody>
                    <a:bodyPr/>
                    <a:lstStyle/>
                    <a:p>
                      <a:pPr>
                        <a:lnSpc>
                          <a:spcPct val="115000"/>
                        </a:lnSpc>
                        <a:spcAft>
                          <a:spcPts val="0"/>
                        </a:spcAft>
                      </a:pPr>
                      <a:r>
                        <a:rPr lang="tr-TR" sz="2400" dirty="0">
                          <a:latin typeface="Times New Roman"/>
                          <a:ea typeface="Calibri"/>
                          <a:cs typeface="Times New Roman"/>
                        </a:rPr>
                        <a:t>Ispanak</a:t>
                      </a:r>
                      <a:endParaRPr lang="tr-TR"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a:latin typeface="Times New Roman"/>
                          <a:ea typeface="Calibri"/>
                          <a:cs typeface="Times New Roman"/>
                        </a:rPr>
                        <a:t>1250-1700</a:t>
                      </a:r>
                      <a:endParaRPr lang="tr-TR"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a:latin typeface="Times New Roman"/>
                          <a:ea typeface="Calibri"/>
                          <a:cs typeface="Times New Roman"/>
                        </a:rPr>
                        <a:t>2650-4100</a:t>
                      </a:r>
                      <a:endParaRPr lang="tr-TR" sz="24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tr-TR" sz="2400" dirty="0">
                          <a:latin typeface="Times New Roman"/>
                          <a:ea typeface="Calibri"/>
                          <a:cs typeface="Times New Roman"/>
                        </a:rPr>
                        <a:t>13000-18500</a:t>
                      </a:r>
                      <a:endParaRPr lang="tr-TR" sz="24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986783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4" name="İçerik Yer Tutucusu 2"/>
          <p:cNvSpPr>
            <a:spLocks noGrp="1"/>
          </p:cNvSpPr>
          <p:nvPr>
            <p:ph idx="1"/>
          </p:nvPr>
        </p:nvSpPr>
        <p:spPr>
          <a:xfrm>
            <a:off x="392919" y="1484784"/>
            <a:ext cx="8229600" cy="4525963"/>
          </a:xfrm>
        </p:spPr>
        <p:txBody>
          <a:bodyPr>
            <a:noAutofit/>
          </a:bodyPr>
          <a:lstStyle/>
          <a:p>
            <a:pPr marL="0" indent="0" algn="just">
              <a:buNone/>
            </a:pPr>
            <a:r>
              <a:rPr lang="tr-TR" sz="2400" dirty="0"/>
              <a:t>Solunum ısısı yüksek olan ürünün ambalajı büyük ve delikli olmalı, ağzı kapatılmamalı, taşıma sırasında üzeri kapatılmamalı, muhafaza sırasında düşük sıcaklıklarda korunmalıdır.</a:t>
            </a:r>
          </a:p>
          <a:p>
            <a:pPr marL="457200" indent="-457200" algn="just">
              <a:lnSpc>
                <a:spcPct val="150000"/>
              </a:lnSpc>
              <a:buFont typeface="+mj-lt"/>
              <a:buAutoNum type="arabicPeriod" startAt="4"/>
              <a:defRPr/>
            </a:pPr>
            <a:endParaRPr lang="tr-TR" sz="2400" dirty="0"/>
          </a:p>
        </p:txBody>
      </p:sp>
    </p:spTree>
    <p:extLst>
      <p:ext uri="{BB962C8B-B14F-4D97-AF65-F5344CB8AC3E}">
        <p14:creationId xmlns:p14="http://schemas.microsoft.com/office/powerpoint/2010/main" val="3033210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81000" y="393218"/>
            <a:ext cx="8458200" cy="715962"/>
          </a:xfrm>
        </p:spPr>
        <p:txBody>
          <a:bodyPr>
            <a:normAutofit fontScale="90000"/>
          </a:bodyPr>
          <a:lstStyle/>
          <a:p>
            <a:r>
              <a:rPr lang="tr-TR" sz="2400" b="1" dirty="0">
                <a:solidFill>
                  <a:srgbClr val="FF0000"/>
                </a:solidFill>
              </a:rPr>
              <a:t>GELİŞME ve OLGUNLAŞMA DÖNEMLERİNDE SOLUNUM HIZINDAKİ DEĞİŞİM</a:t>
            </a:r>
            <a:br>
              <a:rPr lang="tr-TR" sz="2400" b="1" dirty="0">
                <a:solidFill>
                  <a:srgbClr val="FF0000"/>
                </a:solidFill>
              </a:rPr>
            </a:br>
            <a:endParaRPr lang="tr-TR" sz="2400" dirty="0"/>
          </a:p>
        </p:txBody>
      </p:sp>
      <p:sp>
        <p:nvSpPr>
          <p:cNvPr id="4" name="İçerik Yer Tutucusu 2"/>
          <p:cNvSpPr>
            <a:spLocks noGrp="1"/>
          </p:cNvSpPr>
          <p:nvPr>
            <p:ph idx="1"/>
          </p:nvPr>
        </p:nvSpPr>
        <p:spPr>
          <a:xfrm>
            <a:off x="190500" y="1364902"/>
            <a:ext cx="8839200" cy="5486400"/>
          </a:xfrm>
        </p:spPr>
        <p:txBody>
          <a:bodyPr>
            <a:normAutofit/>
          </a:bodyPr>
          <a:lstStyle/>
          <a:p>
            <a:pPr marL="0" indent="0" algn="just">
              <a:buNone/>
            </a:pPr>
            <a:endParaRPr lang="tr-TR" sz="2400" dirty="0"/>
          </a:p>
          <a:p>
            <a:pPr marL="0" indent="0" algn="just">
              <a:buNone/>
            </a:pPr>
            <a:r>
              <a:rPr lang="tr-TR" sz="2400" dirty="0" smtClean="0"/>
              <a:t>Genç meyve hızlı </a:t>
            </a:r>
            <a:r>
              <a:rPr lang="tr-TR" sz="2400" dirty="0" err="1" smtClean="0"/>
              <a:t>metabolik</a:t>
            </a:r>
            <a:r>
              <a:rPr lang="tr-TR" sz="2400" dirty="0" smtClean="0"/>
              <a:t> olaylar yaşar. Yüksek miktarda enerjiye gereksinim duyar. Bu nedenle genç meyvelerde solunum hızı çok yüksektir.</a:t>
            </a:r>
          </a:p>
          <a:p>
            <a:pPr algn="just">
              <a:buFont typeface="Wingdings" panose="05000000000000000000" pitchFamily="2" charset="2"/>
              <a:buChar char="Ø"/>
            </a:pPr>
            <a:endParaRPr lang="tr-TR" sz="2400" b="1" i="1" dirty="0">
              <a:solidFill>
                <a:srgbClr val="FF0000"/>
              </a:solidFill>
            </a:endParaRPr>
          </a:p>
          <a:p>
            <a:pPr marL="0" indent="0" algn="just">
              <a:buNone/>
            </a:pPr>
            <a:r>
              <a:rPr lang="tr-TR" sz="2400" dirty="0" smtClean="0"/>
              <a:t>Zamanla azalan hücre bölünmesine bağlı olarak solunum hızı da azalır. </a:t>
            </a:r>
          </a:p>
          <a:p>
            <a:pPr algn="just">
              <a:buFont typeface="Wingdings" panose="05000000000000000000" pitchFamily="2" charset="2"/>
              <a:buChar char="Ø"/>
            </a:pPr>
            <a:endParaRPr lang="tr-TR" sz="2400" dirty="0"/>
          </a:p>
          <a:p>
            <a:pPr marL="0" indent="0" algn="just">
              <a:buNone/>
            </a:pPr>
            <a:r>
              <a:rPr lang="tr-TR" sz="2400" dirty="0" smtClean="0"/>
              <a:t>Solunum hızındaki bu düşüş olgunlaşmaya kadar devam eder.</a:t>
            </a:r>
            <a:endParaRPr lang="tr-TR" sz="2400" dirty="0"/>
          </a:p>
        </p:txBody>
      </p:sp>
    </p:spTree>
    <p:extLst>
      <p:ext uri="{BB962C8B-B14F-4D97-AF65-F5344CB8AC3E}">
        <p14:creationId xmlns:p14="http://schemas.microsoft.com/office/powerpoint/2010/main" val="1997448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7" name="İçerik Yer Tutucusu 2"/>
          <p:cNvSpPr>
            <a:spLocks noGrp="1"/>
          </p:cNvSpPr>
          <p:nvPr>
            <p:ph idx="1"/>
          </p:nvPr>
        </p:nvSpPr>
        <p:spPr>
          <a:xfrm>
            <a:off x="1907704" y="692696"/>
            <a:ext cx="7236296" cy="4824536"/>
          </a:xfrm>
        </p:spPr>
        <p:txBody>
          <a:bodyPr>
            <a:normAutofit/>
          </a:bodyPr>
          <a:lstStyle/>
          <a:p>
            <a:pPr marL="0" indent="0" algn="just" fontAlgn="auto">
              <a:spcAft>
                <a:spcPts val="0"/>
              </a:spcAft>
              <a:buNone/>
              <a:defRPr/>
            </a:pPr>
            <a:r>
              <a:rPr lang="tr-TR" sz="2400" dirty="0"/>
              <a:t>Bahçe bitkileri büyüme ve gelişme periyotlarıyla olgunlaşma dönemlerinde gösterdikleri solunum eğrileri nedeniyle 2 grupta toplanmaktadır</a:t>
            </a:r>
            <a:r>
              <a:rPr lang="tr-TR" sz="2400" dirty="0" smtClean="0"/>
              <a:t>:</a:t>
            </a:r>
          </a:p>
          <a:p>
            <a:pPr marL="0" indent="0" algn="just" fontAlgn="auto">
              <a:spcAft>
                <a:spcPts val="0"/>
              </a:spcAft>
              <a:buNone/>
              <a:defRPr/>
            </a:pPr>
            <a:endParaRPr lang="tr-TR" sz="2400" dirty="0"/>
          </a:p>
          <a:p>
            <a:pPr marL="0" indent="0" algn="just" fontAlgn="auto">
              <a:spcAft>
                <a:spcPts val="0"/>
              </a:spcAft>
              <a:buNone/>
              <a:defRPr/>
            </a:pPr>
            <a:r>
              <a:rPr lang="tr-TR" sz="2400" dirty="0"/>
              <a:t>1.Klimakterik Gösteren Türler</a:t>
            </a:r>
          </a:p>
          <a:p>
            <a:pPr marL="0" indent="0" algn="just" fontAlgn="auto">
              <a:spcAft>
                <a:spcPts val="0"/>
              </a:spcAft>
              <a:buNone/>
              <a:defRPr/>
            </a:pPr>
            <a:r>
              <a:rPr lang="tr-TR" sz="2400" dirty="0"/>
              <a:t>2.Klimakterik Göstermeyen Türler</a:t>
            </a:r>
          </a:p>
          <a:p>
            <a:pPr algn="just"/>
            <a:endParaRPr lang="tr-TR" sz="2400" b="1" i="1" dirty="0">
              <a:solidFill>
                <a:srgbClr val="FF0000"/>
              </a:solidFill>
            </a:endParaRPr>
          </a:p>
        </p:txBody>
      </p:sp>
    </p:spTree>
    <p:extLst>
      <p:ext uri="{BB962C8B-B14F-4D97-AF65-F5344CB8AC3E}">
        <p14:creationId xmlns:p14="http://schemas.microsoft.com/office/powerpoint/2010/main" val="399759697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264</TotalTime>
  <Words>1285</Words>
  <Application>Microsoft Office PowerPoint</Application>
  <PresentationFormat>Ekran Gösterisi (4:3)</PresentationFormat>
  <Paragraphs>138</Paragraphs>
  <Slides>32</Slides>
  <Notes>6</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32</vt:i4>
      </vt:variant>
    </vt:vector>
  </HeadingPairs>
  <TitlesOfParts>
    <vt:vector size="38" baseType="lpstr">
      <vt:lpstr>Arial</vt:lpstr>
      <vt:lpstr>Calibri</vt:lpstr>
      <vt:lpstr>Calibri Light</vt:lpstr>
      <vt:lpstr>Times New Roman</vt:lpstr>
      <vt:lpstr>Wingdings</vt:lpstr>
      <vt:lpstr>Office Teması</vt:lpstr>
      <vt:lpstr>Fizyolojik Olaylar  ve  Gelişmeler</vt:lpstr>
      <vt:lpstr>SOLUNUM</vt:lpstr>
      <vt:lpstr>PowerPoint Sunusu</vt:lpstr>
      <vt:lpstr>PowerPoint Sunusu</vt:lpstr>
      <vt:lpstr>PowerPoint Sunusu</vt:lpstr>
      <vt:lpstr>PowerPoint Sunusu</vt:lpstr>
      <vt:lpstr>PowerPoint Sunusu</vt:lpstr>
      <vt:lpstr>GELİŞME ve OLGUNLAŞMA DÖNEMLERİNDE SOLUNUM HIZINDAKİ DEĞİŞİM </vt:lpstr>
      <vt:lpstr>PowerPoint Sunusu</vt:lpstr>
      <vt:lpstr>PowerPoint Sunusu</vt:lpstr>
      <vt:lpstr>PowerPoint Sunusu</vt:lpstr>
      <vt:lpstr>KLİMAKTERİUM GÖSTEREN TÜRLER</vt:lpstr>
      <vt:lpstr>KLİMAKTERİUM GÖSTERMEYEN TÜRLER </vt:lpstr>
      <vt:lpstr>SOLUNUM HIZINI ETKİLEYEN FAKTÖRLER </vt:lpstr>
      <vt:lpstr>PowerPoint Sunusu</vt:lpstr>
      <vt:lpstr>B. DIŞSAL FAKTÖRLER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FOTOSENTEZ</vt:lpstr>
      <vt:lpstr>PowerPoint Sunusu</vt:lpstr>
      <vt:lpstr>PowerPoint Sunusu</vt:lpstr>
      <vt:lpstr>TRANSPİRASYON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BAHÇE ÜRÜNLERİ  ve  GENEL ÖZELLİKLERİ</dc:title>
  <dc:creator>Hulya</dc:creator>
  <cp:lastModifiedBy>yoneticii</cp:lastModifiedBy>
  <cp:revision>14</cp:revision>
  <dcterms:created xsi:type="dcterms:W3CDTF">2017-09-11T12:48:11Z</dcterms:created>
  <dcterms:modified xsi:type="dcterms:W3CDTF">2019-12-07T13:32:06Z</dcterms:modified>
</cp:coreProperties>
</file>