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5" r:id="rId1"/>
  </p:sldMasterIdLst>
  <p:sldIdLst>
    <p:sldId id="256" r:id="rId2"/>
    <p:sldId id="257" r:id="rId3"/>
    <p:sldId id="258" r:id="rId4"/>
    <p:sldId id="259" r:id="rId5"/>
    <p:sldId id="260" r:id="rId6"/>
    <p:sldId id="279" r:id="rId7"/>
    <p:sldId id="261" r:id="rId8"/>
    <p:sldId id="262" r:id="rId9"/>
    <p:sldId id="263" r:id="rId10"/>
    <p:sldId id="264" r:id="rId11"/>
    <p:sldId id="280" r:id="rId12"/>
    <p:sldId id="281" r:id="rId13"/>
    <p:sldId id="265" r:id="rId14"/>
    <p:sldId id="282" r:id="rId15"/>
    <p:sldId id="266" r:id="rId16"/>
    <p:sldId id="267" r:id="rId17"/>
    <p:sldId id="283" r:id="rId18"/>
    <p:sldId id="268" r:id="rId19"/>
    <p:sldId id="269" r:id="rId20"/>
    <p:sldId id="272" r:id="rId21"/>
    <p:sldId id="271" r:id="rId22"/>
    <p:sldId id="273" r:id="rId23"/>
    <p:sldId id="274" r:id="rId24"/>
    <p:sldId id="275" r:id="rId25"/>
    <p:sldId id="276" r:id="rId26"/>
    <p:sldId id="277" r:id="rId27"/>
    <p:sldId id="278" r:id="rId28"/>
    <p:sldId id="286" r:id="rId29"/>
    <p:sldId id="287" r:id="rId30"/>
    <p:sldId id="285" r:id="rId31"/>
    <p:sldId id="284"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8"/>
    <p:restoredTop sz="96928"/>
  </p:normalViewPr>
  <p:slideViewPr>
    <p:cSldViewPr snapToGrid="0">
      <p:cViewPr varScale="1">
        <p:scale>
          <a:sx n="91" d="100"/>
          <a:sy n="91" d="100"/>
        </p:scale>
        <p:origin x="5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429084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2C81287-038B-E44E-BA4D-B96CF68EBA2A}" type="datetimeFigureOut">
              <a:rPr lang="tr-TR" smtClean="0"/>
              <a:t>14 Kas 2023</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2572945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28705387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2422470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55377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2C81287-038B-E44E-BA4D-B96CF68EBA2A}" type="datetimeFigureOut">
              <a:rPr lang="tr-TR" smtClean="0"/>
              <a:t>14 Kas 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350241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2C81287-038B-E44E-BA4D-B96CF68EBA2A}" type="datetimeFigureOut">
              <a:rPr lang="tr-TR" smtClean="0"/>
              <a:t>14 Kas 2023</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619161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668079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290448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2102364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2C81287-038B-E44E-BA4D-B96CF68EBA2A}" type="datetimeFigureOut">
              <a:rPr lang="tr-TR" smtClean="0"/>
              <a:t>14 Kas 2023</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1948014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C81287-038B-E44E-BA4D-B96CF68EBA2A}" type="datetimeFigureOut">
              <a:rPr lang="tr-TR" smtClean="0"/>
              <a:t>14 Kas 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3068232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2C81287-038B-E44E-BA4D-B96CF68EBA2A}" type="datetimeFigureOut">
              <a:rPr lang="tr-TR" smtClean="0"/>
              <a:t>14 Kas 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918718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2C81287-038B-E44E-BA4D-B96CF68EBA2A}" type="datetimeFigureOut">
              <a:rPr lang="tr-TR" smtClean="0"/>
              <a:t>14 Kas 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4006559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C81287-038B-E44E-BA4D-B96CF68EBA2A}" type="datetimeFigureOut">
              <a:rPr lang="tr-TR" smtClean="0"/>
              <a:t>14 Kas 2023</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659106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2C81287-038B-E44E-BA4D-B96CF68EBA2A}" type="datetimeFigureOut">
              <a:rPr lang="tr-TR" smtClean="0"/>
              <a:t>14 Kas 2023</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1434423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2C81287-038B-E44E-BA4D-B96CF68EBA2A}" type="datetimeFigureOut">
              <a:rPr lang="tr-TR" smtClean="0"/>
              <a:t>14 Kas 2023</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0F9027B-3F9A-0F4B-9F1D-238AF010B5AD}" type="slidenum">
              <a:rPr lang="tr-TR" smtClean="0"/>
              <a:t>‹#›</a:t>
            </a:fld>
            <a:endParaRPr lang="tr-TR"/>
          </a:p>
        </p:txBody>
      </p:sp>
    </p:spTree>
    <p:extLst>
      <p:ext uri="{BB962C8B-B14F-4D97-AF65-F5344CB8AC3E}">
        <p14:creationId xmlns:p14="http://schemas.microsoft.com/office/powerpoint/2010/main" val="955019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2C81287-038B-E44E-BA4D-B96CF68EBA2A}" type="datetimeFigureOut">
              <a:rPr lang="tr-TR" smtClean="0"/>
              <a:t>14 Kas 2023</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0F9027B-3F9A-0F4B-9F1D-238AF010B5AD}" type="slidenum">
              <a:rPr lang="tr-TR" smtClean="0"/>
              <a:t>‹#›</a:t>
            </a:fld>
            <a:endParaRPr lang="tr-TR"/>
          </a:p>
        </p:txBody>
      </p:sp>
    </p:spTree>
    <p:extLst>
      <p:ext uri="{BB962C8B-B14F-4D97-AF65-F5344CB8AC3E}">
        <p14:creationId xmlns:p14="http://schemas.microsoft.com/office/powerpoint/2010/main" val="2435125512"/>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67E704-96FC-4579-9A58-7298FA1DA5E5}"/>
              </a:ext>
            </a:extLst>
          </p:cNvPr>
          <p:cNvSpPr>
            <a:spLocks noGrp="1"/>
          </p:cNvSpPr>
          <p:nvPr>
            <p:ph type="ctrTitle"/>
          </p:nvPr>
        </p:nvSpPr>
        <p:spPr>
          <a:xfrm>
            <a:off x="1154954" y="2099733"/>
            <a:ext cx="9320695" cy="2677648"/>
          </a:xfrm>
        </p:spPr>
        <p:txBody>
          <a:bodyPr/>
          <a:lstStyle/>
          <a:p>
            <a:r>
              <a:rPr lang="tr-TR" dirty="0"/>
              <a:t>Professional </a:t>
            </a:r>
            <a:r>
              <a:rPr lang="tr-TR" dirty="0" err="1"/>
              <a:t>Ethics</a:t>
            </a:r>
            <a:r>
              <a:rPr lang="tr-TR" dirty="0"/>
              <a:t> in </a:t>
            </a:r>
            <a:r>
              <a:rPr lang="tr-TR" dirty="0" err="1"/>
              <a:t>Pharmacy</a:t>
            </a:r>
            <a:r>
              <a:rPr lang="tr-TR" dirty="0"/>
              <a:t> </a:t>
            </a:r>
            <a:r>
              <a:rPr lang="tr-TR" dirty="0" err="1"/>
              <a:t>Clinical</a:t>
            </a:r>
            <a:r>
              <a:rPr lang="tr-TR" dirty="0"/>
              <a:t> </a:t>
            </a:r>
            <a:r>
              <a:rPr lang="tr-TR" dirty="0" err="1"/>
              <a:t>Governance</a:t>
            </a:r>
            <a:endParaRPr lang="tr-TR" dirty="0"/>
          </a:p>
        </p:txBody>
      </p:sp>
      <p:sp>
        <p:nvSpPr>
          <p:cNvPr id="3" name="Alt Başlık 2">
            <a:extLst>
              <a:ext uri="{FF2B5EF4-FFF2-40B4-BE49-F238E27FC236}">
                <a16:creationId xmlns:a16="http://schemas.microsoft.com/office/drawing/2014/main" id="{0B926129-9A33-B57B-64C6-E4EF9A55B8F2}"/>
              </a:ext>
            </a:extLst>
          </p:cNvPr>
          <p:cNvSpPr>
            <a:spLocks noGrp="1"/>
          </p:cNvSpPr>
          <p:nvPr>
            <p:ph type="subTitle" idx="1"/>
          </p:nvPr>
        </p:nvSpPr>
        <p:spPr/>
        <p:txBody>
          <a:bodyPr/>
          <a:lstStyle/>
          <a:p>
            <a:r>
              <a:rPr lang="tr-TR" dirty="0">
                <a:solidFill>
                  <a:schemeClr val="bg2"/>
                </a:solidFill>
              </a:rPr>
              <a:t>Recep yiğit duran – 19030088</a:t>
            </a:r>
          </a:p>
        </p:txBody>
      </p:sp>
    </p:spTree>
    <p:extLst>
      <p:ext uri="{BB962C8B-B14F-4D97-AF65-F5344CB8AC3E}">
        <p14:creationId xmlns:p14="http://schemas.microsoft.com/office/powerpoint/2010/main" val="451836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6C6E1B-1A5E-0635-2DB3-61CB9629501B}"/>
              </a:ext>
            </a:extLst>
          </p:cNvPr>
          <p:cNvSpPr>
            <a:spLocks noGrp="1"/>
          </p:cNvSpPr>
          <p:nvPr>
            <p:ph idx="1"/>
          </p:nvPr>
        </p:nvSpPr>
        <p:spPr>
          <a:xfrm>
            <a:off x="386469" y="2613228"/>
            <a:ext cx="11559097" cy="3416300"/>
          </a:xfrm>
        </p:spPr>
        <p:txBody>
          <a:bodyPr>
            <a:normAutofit/>
          </a:bodyPr>
          <a:lstStyle/>
          <a:p>
            <a:r>
              <a:rPr lang="tr-TR" sz="4400" kern="100" dirty="0">
                <a:effectLst/>
                <a:latin typeface="Times New Roman" panose="02020603050405020304" pitchFamily="18" charset="0"/>
                <a:ea typeface="Calibri" panose="020F0502020204030204" pitchFamily="34" charset="0"/>
                <a:cs typeface="Times New Roman" panose="02020603050405020304" pitchFamily="18" charset="0"/>
              </a:rPr>
              <a:t>A. Mevzuat - </a:t>
            </a:r>
            <a:r>
              <a:rPr lang="tr-TR" sz="4400" kern="100" dirty="0" err="1">
                <a:effectLst/>
                <a:latin typeface="Times New Roman" panose="02020603050405020304" pitchFamily="18" charset="0"/>
                <a:ea typeface="Calibri" panose="020F0502020204030204" pitchFamily="34" charset="0"/>
                <a:cs typeface="Times New Roman" panose="02020603050405020304" pitchFamily="18" charset="0"/>
              </a:rPr>
              <a:t>Commonwealth</a:t>
            </a:r>
            <a:r>
              <a:rPr lang="tr-TR" sz="4400" kern="100" dirty="0">
                <a:effectLst/>
                <a:latin typeface="Times New Roman" panose="02020603050405020304" pitchFamily="18" charset="0"/>
                <a:ea typeface="Calibri" panose="020F0502020204030204" pitchFamily="34" charset="0"/>
                <a:cs typeface="Times New Roman" panose="02020603050405020304" pitchFamily="18" charset="0"/>
              </a:rPr>
              <a:t>, eyalet ve bölge</a:t>
            </a:r>
            <a:r>
              <a:rPr lang="tr-TR" sz="4400" kern="100" dirty="0">
                <a:latin typeface="Calibri" panose="020F0502020204030204" pitchFamily="34" charset="0"/>
                <a:ea typeface="Calibri" panose="020F0502020204030204" pitchFamily="34" charset="0"/>
                <a:cs typeface="Times New Roman" panose="02020603050405020304" pitchFamily="18" charset="0"/>
              </a:rPr>
              <a:t> e</a:t>
            </a:r>
            <a:r>
              <a:rPr lang="tr-TR" sz="4400" kern="100" dirty="0">
                <a:effectLst/>
                <a:latin typeface="Times New Roman" panose="02020603050405020304" pitchFamily="18" charset="0"/>
                <a:ea typeface="Calibri" panose="020F0502020204030204" pitchFamily="34" charset="0"/>
                <a:cs typeface="Times New Roman" panose="02020603050405020304" pitchFamily="18" charset="0"/>
              </a:rPr>
              <a:t>czacılık uygulamalarını düzenleyen yasal çerçeve.</a:t>
            </a:r>
            <a:endParaRPr lang="tr-TR" sz="4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4400" dirty="0"/>
          </a:p>
        </p:txBody>
      </p:sp>
    </p:spTree>
    <p:extLst>
      <p:ext uri="{BB962C8B-B14F-4D97-AF65-F5344CB8AC3E}">
        <p14:creationId xmlns:p14="http://schemas.microsoft.com/office/powerpoint/2010/main" val="4017513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4C5847-C2E3-3A02-B263-BE12A2023BD2}"/>
              </a:ext>
            </a:extLst>
          </p:cNvPr>
          <p:cNvSpPr>
            <a:spLocks noGrp="1"/>
          </p:cNvSpPr>
          <p:nvPr>
            <p:ph idx="1"/>
          </p:nvPr>
        </p:nvSpPr>
        <p:spPr>
          <a:xfrm>
            <a:off x="765847" y="2584045"/>
            <a:ext cx="9983216" cy="3416300"/>
          </a:xfrm>
        </p:spPr>
        <p:txBody>
          <a:bodyPr>
            <a:normAutofit/>
          </a:bodyPr>
          <a:lstStyle/>
          <a:p>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B. Kayıt standartları, kodlar ve kılavuzlar Avustralya Eczacılık Kurulu kayıt standartları şunları tanımlar</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olarak tescil edilmesi için yerine getirilmesi gereken şartlar</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Avustralya'da eczacı.</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Kurul tarafından onaylanan kodlar ve kılavuzlar</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neyin uygun mesleki davranış teşkil ettiğine dair kanıtlar veya</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eczacılar için uygulama.</a:t>
            </a:r>
            <a:endParaRPr lang="tr-TR"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1096952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F9561F-C28D-F62B-9C5C-E95DECCB80CB}"/>
              </a:ext>
            </a:extLst>
          </p:cNvPr>
          <p:cNvSpPr>
            <a:spLocks noGrp="1"/>
          </p:cNvSpPr>
          <p:nvPr>
            <p:ph idx="1"/>
          </p:nvPr>
        </p:nvSpPr>
        <p:spPr>
          <a:xfrm>
            <a:off x="454563" y="2671594"/>
            <a:ext cx="11037046" cy="3416300"/>
          </a:xfrm>
        </p:spPr>
        <p:txBody>
          <a:bodyPr>
            <a:normAutofit/>
          </a:bodyPr>
          <a:lstStyle/>
          <a:p>
            <a:r>
              <a:rPr lang="tr-TR" sz="4000" kern="100" dirty="0">
                <a:effectLst/>
                <a:latin typeface="Times New Roman" panose="02020603050405020304" pitchFamily="18" charset="0"/>
                <a:ea typeface="Calibri" panose="020F0502020204030204" pitchFamily="34" charset="0"/>
                <a:cs typeface="Times New Roman" panose="02020603050405020304" pitchFamily="18" charset="0"/>
              </a:rPr>
              <a:t>C. Etik Kurallar / Davranış Kuralları Eczacılık mesleğinin ve beklenen değerlerin ifade edilmesi</a:t>
            </a:r>
            <a:r>
              <a:rPr lang="tr-TR" sz="4000" kern="100" dirty="0">
                <a:latin typeface="Calibri" panose="020F0502020204030204" pitchFamily="34" charset="0"/>
                <a:ea typeface="Calibri" panose="020F0502020204030204" pitchFamily="34" charset="0"/>
                <a:cs typeface="Times New Roman" panose="02020603050405020304" pitchFamily="18" charset="0"/>
              </a:rPr>
              <a:t> </a:t>
            </a:r>
            <a:r>
              <a:rPr lang="tr-TR" sz="4000" kern="100" dirty="0">
                <a:effectLst/>
                <a:latin typeface="Times New Roman" panose="02020603050405020304" pitchFamily="18" charset="0"/>
                <a:ea typeface="Calibri" panose="020F0502020204030204" pitchFamily="34" charset="0"/>
                <a:cs typeface="Times New Roman" panose="02020603050405020304" pitchFamily="18" charset="0"/>
              </a:rPr>
              <a:t>eczacıların etik davranış standartları</a:t>
            </a:r>
            <a:r>
              <a:rPr lang="tr-TR" sz="4000" kern="100" dirty="0">
                <a:latin typeface="Calibri" panose="020F0502020204030204" pitchFamily="34" charset="0"/>
                <a:ea typeface="Calibri" panose="020F0502020204030204" pitchFamily="34" charset="0"/>
                <a:cs typeface="Times New Roman" panose="02020603050405020304" pitchFamily="18" charset="0"/>
              </a:rPr>
              <a:t> </a:t>
            </a:r>
            <a:r>
              <a:rPr lang="tr-TR" sz="4000" kern="100" dirty="0">
                <a:effectLst/>
                <a:latin typeface="Times New Roman" panose="02020603050405020304" pitchFamily="18" charset="0"/>
                <a:ea typeface="Calibri" panose="020F0502020204030204" pitchFamily="34" charset="0"/>
                <a:cs typeface="Times New Roman" panose="02020603050405020304" pitchFamily="18" charset="0"/>
              </a:rPr>
              <a:t>bireyler, topluluk ve toplum.</a:t>
            </a:r>
            <a:endParaRPr lang="tr-TR" sz="4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1490904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E2DCA2E-F223-662B-9017-33D1F8197AEB}"/>
              </a:ext>
            </a:extLst>
          </p:cNvPr>
          <p:cNvSpPr>
            <a:spLocks noGrp="1"/>
          </p:cNvSpPr>
          <p:nvPr>
            <p:ph idx="1"/>
          </p:nvPr>
        </p:nvSpPr>
        <p:spPr>
          <a:xfrm>
            <a:off x="566661" y="2388102"/>
            <a:ext cx="11301083" cy="3416300"/>
          </a:xfrm>
        </p:spPr>
        <p:txBody>
          <a:bodyPr>
            <a:noAutofit/>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D. Yetkinlik standartları</a:t>
            </a:r>
            <a:endParaRPr lang="tr-TR"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Bunlar becerileri, tutumları ve diğer nitelikleri (aşağıdakiler dahil) tanımlar bilgi temelinde bir birey tarafından elde edilen değerler ve inançlar)</a:t>
            </a:r>
            <a:r>
              <a:rPr lang="tr-TR" sz="3600" kern="100" dirty="0">
                <a:latin typeface="Calibri" panose="020F0502020204030204" pitchFamily="34" charset="0"/>
                <a:ea typeface="Calibri" panose="020F0502020204030204" pitchFamily="34" charset="0"/>
                <a:cs typeface="Times New Roman" panose="02020603050405020304" pitchFamily="18" charset="0"/>
              </a:rPr>
              <a:t> </a:t>
            </a:r>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ve birlikte bireyin pratik yapmasını sağlayan deneyim etkili bir eczacı olarak.</a:t>
            </a:r>
            <a:endParaRPr lang="tr-TR" sz="3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2927875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C086C1-8C2C-CCDB-4506-075CD0F94FB2}"/>
              </a:ext>
            </a:extLst>
          </p:cNvPr>
          <p:cNvSpPr>
            <a:spLocks noGrp="1"/>
          </p:cNvSpPr>
          <p:nvPr>
            <p:ph idx="1"/>
          </p:nvPr>
        </p:nvSpPr>
        <p:spPr>
          <a:xfrm>
            <a:off x="833942" y="2603500"/>
            <a:ext cx="11014347" cy="3416300"/>
          </a:xfrm>
        </p:spPr>
        <p:txBody>
          <a:bodyPr>
            <a:normAutofit lnSpcReduction="10000"/>
          </a:bodyPr>
          <a:lstStyle/>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E. Mesleki uygulama / kalite standartları</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Mesleki uygulama standartları (veya kalite standartları) aşağıdakilerle ilgilidir eczacılar tarafından kullanılan sistemler, prosedürler ve bilgiler</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uygulamalarında bir uygunluk ve yeknesaklık seviyesine ulaşmaları gerekmektedir. Kalite standartları bireyler için geçerli olabilir (</a:t>
            </a:r>
            <a:r>
              <a:rPr lang="tr-TR" sz="2800" kern="100" dirty="0" err="1">
                <a:effectLst/>
                <a:latin typeface="Times New Roman" panose="02020603050405020304" pitchFamily="18" charset="0"/>
                <a:ea typeface="Calibri" panose="020F0502020204030204" pitchFamily="34" charset="0"/>
                <a:cs typeface="Times New Roman" panose="02020603050405020304" pitchFamily="18" charset="0"/>
              </a:rPr>
              <a:t>örn</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 Mesleki Uygulama Standartları; Mesleki Uygulama Standartları hastane eczacıları) veya kuruluşlara (örneğin Avustralya Standart 85000:2017 Kaliteli Bakım Eczane Standardı; Ulusal Güvenlik ve Kaliteli Sağlık Hizmeti Standartları).</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dirty="0"/>
          </a:p>
        </p:txBody>
      </p:sp>
    </p:spTree>
    <p:extLst>
      <p:ext uri="{BB962C8B-B14F-4D97-AF65-F5344CB8AC3E}">
        <p14:creationId xmlns:p14="http://schemas.microsoft.com/office/powerpoint/2010/main" val="3804950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A26CEE-27D8-D293-3F72-CCC60E82ADC6}"/>
              </a:ext>
            </a:extLst>
          </p:cNvPr>
          <p:cNvSpPr>
            <a:spLocks noGrp="1"/>
          </p:cNvSpPr>
          <p:nvPr>
            <p:ph idx="1"/>
          </p:nvPr>
        </p:nvSpPr>
        <p:spPr>
          <a:xfrm>
            <a:off x="581022" y="2593772"/>
            <a:ext cx="11111625" cy="3416300"/>
          </a:xfrm>
        </p:spPr>
        <p:txBody>
          <a:bodyPr>
            <a:normAutofit/>
          </a:bodyPr>
          <a:lstStyle/>
          <a:p>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F. Mesleki kılavuzlar</a:t>
            </a:r>
            <a:endParaRPr lang="tr-T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Kılavuzlar genellikle hizmete özel veya faaliyete özeldir ve</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hizmetlerin tutarlı bir şekilde en iyi nasıl sunulacağı konusunda bilgi sağlamak beklenen profesyonel standartlarla uyumludur.</a:t>
            </a:r>
            <a:endParaRPr lang="tr-T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22961735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C2ABF1AD-37B6-E8A2-2F3F-3C01B4CE95E0}"/>
              </a:ext>
            </a:extLst>
          </p:cNvPr>
          <p:cNvSpPr txBox="1"/>
          <p:nvPr/>
        </p:nvSpPr>
        <p:spPr>
          <a:xfrm>
            <a:off x="425393" y="2428783"/>
            <a:ext cx="11568812" cy="3108543"/>
          </a:xfrm>
          <a:prstGeom prst="rect">
            <a:avLst/>
          </a:prstGeom>
          <a:noFill/>
        </p:spPr>
        <p:txBody>
          <a:bodyPr wrap="square">
            <a:spAutoFit/>
          </a:bodyPr>
          <a:lstStyle/>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yönetişime tüm dünyada farklı şekillerde yaklaşılmıştır</a:t>
            </a:r>
            <a:r>
              <a:rPr lang="tr-TR" sz="2800" kern="100" dirty="0">
                <a:latin typeface="Calibri" panose="020F0502020204030204" pitchFamily="34" charset="0"/>
                <a:ea typeface="Calibri" panose="020F0502020204030204" pitchFamily="34" charset="0"/>
                <a:cs typeface="Times New Roman" panose="02020603050405020304" pitchFamily="18" charset="0"/>
              </a:rPr>
              <a:t>.</a:t>
            </a:r>
          </a:p>
          <a:p>
            <a:r>
              <a:rPr lang="tr-TR" sz="2800" kern="100" dirty="0">
                <a:latin typeface="Times New Roman" panose="02020603050405020304" pitchFamily="18" charset="0"/>
                <a:ea typeface="Calibri" panose="020F0502020204030204" pitchFamily="34" charset="0"/>
                <a:cs typeface="Times New Roman" panose="02020603050405020304" pitchFamily="18" charset="0"/>
              </a:rPr>
              <a:t>K</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üresel olarak farklı sağlık sistemleri. 'Tek tip' sağlık sistemine sahip ülkelerde</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'ödeyici' bakım modeli, 'yukarıdan aşağıya' klinik yönetişim yaklaşımı</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aşamalı olarak uygulanmıştır. Bu, sistemlerin geliştirilmesini ve</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performans hedeflerinin tüm sektör düzeyinde belirlenmesi ve</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benimsenmesi ve sürekli kullanımı. Yukarıdan aşağıya yaklaşımlar genellikle</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hesap verebilirlik ve standardizasyona güçlü bir şekilde odaklanmaktadır.</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9320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25820-63A8-2C7B-07BA-136DEF897204}"/>
              </a:ext>
            </a:extLst>
          </p:cNvPr>
          <p:cNvSpPr>
            <a:spLocks noGrp="1"/>
          </p:cNvSpPr>
          <p:nvPr>
            <p:ph idx="1"/>
          </p:nvPr>
        </p:nvSpPr>
        <p:spPr>
          <a:xfrm>
            <a:off x="551839" y="2515951"/>
            <a:ext cx="11160263" cy="3416300"/>
          </a:xfrm>
        </p:spPr>
        <p:txBody>
          <a:bodyPr>
            <a:normAutofit lnSpcReduction="10000"/>
          </a:bodyPr>
          <a:lstStyle/>
          <a:p>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Diğer ülkelerde veya sağlık sistemlerinde 'aşağıdan yukarıya' yaklaşım</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yönetişime genellikle daha pratik bir yaklaşım benimsemiştir</a:t>
            </a:r>
            <a:r>
              <a:rPr lang="tr-TR" sz="3200" kern="100" dirty="0">
                <a:latin typeface="Times New Roman" panose="02020603050405020304" pitchFamily="18" charset="0"/>
                <a:ea typeface="Calibri" panose="020F0502020204030204" pitchFamily="34" charset="0"/>
                <a:cs typeface="Times New Roman" panose="02020603050405020304" pitchFamily="18" charset="0"/>
              </a:rPr>
              <a:t>. D</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aha fazla odaklanan, değerlere dayalı ve değer odaklı bir yaklaşım</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özellikle </a:t>
            </a:r>
            <a:r>
              <a:rPr lang="tr-TR" sz="3200" kern="100" dirty="0" err="1">
                <a:effectLst/>
                <a:latin typeface="Times New Roman" panose="02020603050405020304" pitchFamily="18" charset="0"/>
                <a:ea typeface="Calibri" panose="020F0502020204030204" pitchFamily="34" charset="0"/>
                <a:cs typeface="Times New Roman" panose="02020603050405020304" pitchFamily="18" charset="0"/>
              </a:rPr>
              <a:t>klinisyen</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 girdisi ile ilgili olarak etkili ekip çalışması. Bu</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yaklaşımının genel olarak daha fazla esnekliğe sahip olduğu kabul edilir ve</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sağlık profesyonellerinin desteği.</a:t>
            </a:r>
            <a:endParaRPr lang="tr-TR"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415422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830314-9D61-7C22-0678-8F561AE869E1}"/>
              </a:ext>
            </a:extLst>
          </p:cNvPr>
          <p:cNvSpPr>
            <a:spLocks noGrp="1"/>
          </p:cNvSpPr>
          <p:nvPr>
            <p:ph idx="1"/>
          </p:nvPr>
        </p:nvSpPr>
        <p:spPr>
          <a:xfrm>
            <a:off x="571294" y="2107388"/>
            <a:ext cx="10586331" cy="3416300"/>
          </a:xfrm>
        </p:spPr>
        <p:txBody>
          <a:bodyPr>
            <a:noAutofit/>
          </a:bodyPr>
          <a:lstStyle/>
          <a:p>
            <a:pPr marL="0" indent="0">
              <a:buNone/>
            </a:pP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Avustralya sağlık sisteminde klinik yönetişim</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ACSQHC Ulusal Klinik Yönetişim Modeli Çerçevesi</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ACSQHC güvenlik alanında iyileştirmelere öncülük etmek üzere kurulmuştur. Avustralya'da sağlık hizmetlerinin kalitesi. Ortaklaşa finanse edilmektedir.</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400" kern="100" dirty="0" err="1">
                <a:effectLst/>
                <a:latin typeface="Times New Roman" panose="02020603050405020304" pitchFamily="18" charset="0"/>
                <a:ea typeface="Calibri" panose="020F0502020204030204" pitchFamily="34" charset="0"/>
                <a:cs typeface="Times New Roman" panose="02020603050405020304" pitchFamily="18" charset="0"/>
              </a:rPr>
              <a:t>Commonwealth</a:t>
            </a: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 Hükümeti ve eyalet/bölge </a:t>
            </a:r>
            <a:r>
              <a:rPr lang="tr-TR" sz="2400" kern="100" dirty="0" err="1">
                <a:effectLst/>
                <a:latin typeface="Times New Roman" panose="02020603050405020304" pitchFamily="18" charset="0"/>
                <a:ea typeface="Calibri" panose="020F0502020204030204" pitchFamily="34" charset="0"/>
                <a:cs typeface="Times New Roman" panose="02020603050405020304" pitchFamily="18" charset="0"/>
              </a:rPr>
              <a:t>hükümetleri.Ulusal</a:t>
            </a: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 Klinik Yönetişim Modeli Çerçevesi yayınlandı ACSQHC tarafından 2017 yılında rol ve sorumluluklar tanımlanmıştır.</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Tüketicilerin, </a:t>
            </a:r>
            <a:r>
              <a:rPr lang="tr-TR" sz="2400" kern="100" dirty="0" err="1">
                <a:effectLst/>
                <a:latin typeface="Times New Roman" panose="02020603050405020304" pitchFamily="18" charset="0"/>
                <a:ea typeface="Calibri" panose="020F0502020204030204" pitchFamily="34" charset="0"/>
                <a:cs typeface="Times New Roman" panose="02020603050405020304" pitchFamily="18" charset="0"/>
              </a:rPr>
              <a:t>klinisyenlerin</a:t>
            </a: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 sağlık hizmeti kuruluşlarının ve</a:t>
            </a:r>
            <a:r>
              <a:rPr lang="tr-TR" sz="2400" kern="100" dirty="0">
                <a:latin typeface="Calibri" panose="020F0502020204030204" pitchFamily="34" charset="0"/>
                <a:ea typeface="Calibri" panose="020F0502020204030204" pitchFamily="34" charset="0"/>
                <a:cs typeface="Times New Roman" panose="02020603050405020304" pitchFamily="18" charset="0"/>
              </a:rPr>
              <a:t> </a:t>
            </a: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aracılığıyla güvenli, yüksek kaliteli bakımı desteklemede yöneticiler etkili klinik yönetişim çerçevesi</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476781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037355DD-14CB-43E0-3A69-09AD59BD0A5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1955294" cy="6898471"/>
          </a:xfrm>
          <a:prstGeom prst="rect">
            <a:avLst/>
          </a:prstGeom>
        </p:spPr>
      </p:pic>
      <p:sp>
        <p:nvSpPr>
          <p:cNvPr id="5" name="Metin kutusu 4">
            <a:extLst>
              <a:ext uri="{FF2B5EF4-FFF2-40B4-BE49-F238E27FC236}">
                <a16:creationId xmlns:a16="http://schemas.microsoft.com/office/drawing/2014/main" id="{00FC20C4-5184-E6DA-FF35-48D797B22FCB}"/>
              </a:ext>
            </a:extLst>
          </p:cNvPr>
          <p:cNvSpPr txBox="1"/>
          <p:nvPr/>
        </p:nvSpPr>
        <p:spPr>
          <a:xfrm>
            <a:off x="2675106" y="573932"/>
            <a:ext cx="3420894" cy="646331"/>
          </a:xfrm>
          <a:prstGeom prst="rect">
            <a:avLst/>
          </a:prstGeom>
          <a:noFill/>
        </p:spPr>
        <p:txBody>
          <a:bodyPr wrap="square" rtlCol="0">
            <a:spAutoFit/>
          </a:bodyPr>
          <a:lstStyle/>
          <a:p>
            <a:r>
              <a:rPr lang="tr-TR" b="1" dirty="0">
                <a:solidFill>
                  <a:srgbClr val="FF0000"/>
                </a:solidFill>
              </a:rPr>
              <a:t>Yönetişim,</a:t>
            </a:r>
          </a:p>
          <a:p>
            <a:r>
              <a:rPr lang="tr-TR" b="1" dirty="0">
                <a:solidFill>
                  <a:srgbClr val="FF0000"/>
                </a:solidFill>
              </a:rPr>
              <a:t>liderlik ve kültür</a:t>
            </a:r>
          </a:p>
        </p:txBody>
      </p:sp>
      <p:sp>
        <p:nvSpPr>
          <p:cNvPr id="6" name="Metin kutusu 5">
            <a:extLst>
              <a:ext uri="{FF2B5EF4-FFF2-40B4-BE49-F238E27FC236}">
                <a16:creationId xmlns:a16="http://schemas.microsoft.com/office/drawing/2014/main" id="{211E1731-0C18-730A-4627-9FAF0CB229BC}"/>
              </a:ext>
            </a:extLst>
          </p:cNvPr>
          <p:cNvSpPr txBox="1"/>
          <p:nvPr/>
        </p:nvSpPr>
        <p:spPr>
          <a:xfrm>
            <a:off x="1031131" y="4474723"/>
            <a:ext cx="2694561" cy="646331"/>
          </a:xfrm>
          <a:prstGeom prst="rect">
            <a:avLst/>
          </a:prstGeom>
          <a:noFill/>
        </p:spPr>
        <p:txBody>
          <a:bodyPr wrap="square" rtlCol="0">
            <a:spAutoFit/>
          </a:bodyPr>
          <a:lstStyle/>
          <a:p>
            <a:r>
              <a:rPr lang="tr-TR" b="1" dirty="0">
                <a:solidFill>
                  <a:srgbClr val="FF0000"/>
                </a:solidFill>
              </a:rPr>
              <a:t>Güvenli ortam</a:t>
            </a:r>
          </a:p>
          <a:p>
            <a:r>
              <a:rPr lang="tr-TR" b="1" dirty="0">
                <a:solidFill>
                  <a:srgbClr val="FF0000"/>
                </a:solidFill>
              </a:rPr>
              <a:t>teslimatı için bakım</a:t>
            </a:r>
          </a:p>
        </p:txBody>
      </p:sp>
      <p:sp>
        <p:nvSpPr>
          <p:cNvPr id="7" name="Metin kutusu 6">
            <a:extLst>
              <a:ext uri="{FF2B5EF4-FFF2-40B4-BE49-F238E27FC236}">
                <a16:creationId xmlns:a16="http://schemas.microsoft.com/office/drawing/2014/main" id="{B3E3EE60-2A92-A7CA-8FF8-9F26DDFADE2E}"/>
              </a:ext>
            </a:extLst>
          </p:cNvPr>
          <p:cNvSpPr txBox="1"/>
          <p:nvPr/>
        </p:nvSpPr>
        <p:spPr>
          <a:xfrm>
            <a:off x="7480571" y="5865779"/>
            <a:ext cx="3005846" cy="646331"/>
          </a:xfrm>
          <a:prstGeom prst="rect">
            <a:avLst/>
          </a:prstGeom>
          <a:noFill/>
        </p:spPr>
        <p:txBody>
          <a:bodyPr wrap="square" rtlCol="0">
            <a:spAutoFit/>
          </a:bodyPr>
          <a:lstStyle/>
          <a:p>
            <a:r>
              <a:rPr lang="tr-TR" b="1" dirty="0">
                <a:solidFill>
                  <a:srgbClr val="FF0000"/>
                </a:solidFill>
              </a:rPr>
              <a:t>Klinik</a:t>
            </a:r>
          </a:p>
          <a:p>
            <a:r>
              <a:rPr lang="tr-TR" b="1" dirty="0">
                <a:solidFill>
                  <a:srgbClr val="FF0000"/>
                </a:solidFill>
              </a:rPr>
              <a:t>performans ve etkinlik</a:t>
            </a:r>
          </a:p>
        </p:txBody>
      </p:sp>
      <p:sp>
        <p:nvSpPr>
          <p:cNvPr id="8" name="Metin kutusu 7">
            <a:extLst>
              <a:ext uri="{FF2B5EF4-FFF2-40B4-BE49-F238E27FC236}">
                <a16:creationId xmlns:a16="http://schemas.microsoft.com/office/drawing/2014/main" id="{590C929D-3F69-EB76-B0E2-692D1FF176F5}"/>
              </a:ext>
            </a:extLst>
          </p:cNvPr>
          <p:cNvSpPr txBox="1"/>
          <p:nvPr/>
        </p:nvSpPr>
        <p:spPr>
          <a:xfrm>
            <a:off x="8353074" y="1790926"/>
            <a:ext cx="2882373" cy="923330"/>
          </a:xfrm>
          <a:prstGeom prst="rect">
            <a:avLst/>
          </a:prstGeom>
          <a:noFill/>
        </p:spPr>
        <p:txBody>
          <a:bodyPr wrap="square" rtlCol="0">
            <a:spAutoFit/>
          </a:bodyPr>
          <a:lstStyle/>
          <a:p>
            <a:r>
              <a:rPr lang="tr-TR" b="1" dirty="0">
                <a:solidFill>
                  <a:srgbClr val="FF0000"/>
                </a:solidFill>
              </a:rPr>
              <a:t>Hasta güvenliği</a:t>
            </a:r>
          </a:p>
          <a:p>
            <a:r>
              <a:rPr lang="tr-TR" b="1" dirty="0">
                <a:solidFill>
                  <a:srgbClr val="FF0000"/>
                </a:solidFill>
              </a:rPr>
              <a:t>ve kalite iyileştirme</a:t>
            </a:r>
          </a:p>
          <a:p>
            <a:r>
              <a:rPr lang="tr-TR" b="1" dirty="0">
                <a:solidFill>
                  <a:srgbClr val="FF0000"/>
                </a:solidFill>
              </a:rPr>
              <a:t>sistemler</a:t>
            </a:r>
          </a:p>
        </p:txBody>
      </p:sp>
      <p:sp>
        <p:nvSpPr>
          <p:cNvPr id="9" name="Metin kutusu 8">
            <a:extLst>
              <a:ext uri="{FF2B5EF4-FFF2-40B4-BE49-F238E27FC236}">
                <a16:creationId xmlns:a16="http://schemas.microsoft.com/office/drawing/2014/main" id="{DC1170E6-8FC1-A4C0-605E-CD3E83B38A1B}"/>
              </a:ext>
            </a:extLst>
          </p:cNvPr>
          <p:cNvSpPr txBox="1"/>
          <p:nvPr/>
        </p:nvSpPr>
        <p:spPr>
          <a:xfrm>
            <a:off x="4439937" y="2378892"/>
            <a:ext cx="3312125" cy="369332"/>
          </a:xfrm>
          <a:prstGeom prst="rect">
            <a:avLst/>
          </a:prstGeom>
          <a:noFill/>
        </p:spPr>
        <p:txBody>
          <a:bodyPr wrap="none" rtlCol="0">
            <a:spAutoFit/>
          </a:bodyPr>
          <a:lstStyle/>
          <a:p>
            <a:r>
              <a:rPr lang="tr-TR" b="1" dirty="0">
                <a:solidFill>
                  <a:srgbClr val="FF0000"/>
                </a:solidFill>
              </a:rPr>
              <a:t>Tüketicilerle ortaklık kurmak</a:t>
            </a:r>
          </a:p>
        </p:txBody>
      </p:sp>
    </p:spTree>
    <p:extLst>
      <p:ext uri="{BB962C8B-B14F-4D97-AF65-F5344CB8AC3E}">
        <p14:creationId xmlns:p14="http://schemas.microsoft.com/office/powerpoint/2010/main" val="258900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C96225-2CE2-CA08-0633-9C73080BDAE5}"/>
              </a:ext>
            </a:extLst>
          </p:cNvPr>
          <p:cNvSpPr>
            <a:spLocks noGrp="1"/>
          </p:cNvSpPr>
          <p:nvPr>
            <p:ph type="title"/>
          </p:nvPr>
        </p:nvSpPr>
        <p:spPr/>
        <p:txBody>
          <a:bodyPr/>
          <a:lstStyle/>
          <a:p>
            <a:r>
              <a:rPr lang="tr-TR" dirty="0"/>
              <a:t>Etik:</a:t>
            </a:r>
          </a:p>
        </p:txBody>
      </p:sp>
      <p:sp>
        <p:nvSpPr>
          <p:cNvPr id="3" name="İçerik Yer Tutucusu 2">
            <a:extLst>
              <a:ext uri="{FF2B5EF4-FFF2-40B4-BE49-F238E27FC236}">
                <a16:creationId xmlns:a16="http://schemas.microsoft.com/office/drawing/2014/main" id="{E6EB16BD-910C-F6CD-A64E-2609749DF7AF}"/>
              </a:ext>
            </a:extLst>
          </p:cNvPr>
          <p:cNvSpPr>
            <a:spLocks noGrp="1"/>
          </p:cNvSpPr>
          <p:nvPr>
            <p:ph idx="1"/>
          </p:nvPr>
        </p:nvSpPr>
        <p:spPr>
          <a:xfrm>
            <a:off x="1122830" y="2346047"/>
            <a:ext cx="8825659" cy="3416300"/>
          </a:xfrm>
        </p:spPr>
        <p:txBody>
          <a:bodyPr>
            <a:noAutofit/>
          </a:bodyPr>
          <a:lstStyle/>
          <a:p>
            <a:r>
              <a:rPr lang="tr-TR" sz="3600" dirty="0"/>
              <a:t>Etik veya ahlak felsefesi doğru davranışlarda bulunmak, doğru bir insan olmak ve insani değerler hakkında düşünme pratiğidir. Etik sözcüğü Yunanca "kişilik, karakter" anlamına gelen "</a:t>
            </a:r>
            <a:r>
              <a:rPr lang="tr-TR" sz="3600" dirty="0" err="1"/>
              <a:t>ethos</a:t>
            </a:r>
            <a:r>
              <a:rPr lang="tr-TR" sz="3600" dirty="0"/>
              <a:t>" sözcüğünden türemiştir.</a:t>
            </a:r>
          </a:p>
          <a:p>
            <a:endParaRPr lang="tr-TR" sz="3600" dirty="0"/>
          </a:p>
        </p:txBody>
      </p:sp>
    </p:spTree>
    <p:extLst>
      <p:ext uri="{BB962C8B-B14F-4D97-AF65-F5344CB8AC3E}">
        <p14:creationId xmlns:p14="http://schemas.microsoft.com/office/powerpoint/2010/main" val="4043653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C8A8D1-D2D6-E8EF-90E8-A41BDDB052BE}"/>
              </a:ext>
            </a:extLst>
          </p:cNvPr>
          <p:cNvSpPr>
            <a:spLocks noGrp="1"/>
          </p:cNvSpPr>
          <p:nvPr>
            <p:ph type="title"/>
          </p:nvPr>
        </p:nvSpPr>
        <p:spPr/>
        <p:txBody>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 eczane hizmetleri için neden önemlidir?</a:t>
            </a:r>
            <a:r>
              <a:rPr lang="tr-TR" sz="36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23A1383A-93A6-B629-1D25-030DB443B59B}"/>
              </a:ext>
            </a:extLst>
          </p:cNvPr>
          <p:cNvSpPr>
            <a:spLocks noGrp="1"/>
          </p:cNvSpPr>
          <p:nvPr>
            <p:ph idx="1"/>
          </p:nvPr>
        </p:nvSpPr>
        <p:spPr/>
        <p:txBody>
          <a:bodyPr>
            <a:normAutofit/>
          </a:bodyPr>
          <a:lstStyle/>
          <a:p>
            <a:pPr marL="0" indent="0">
              <a:buNone/>
            </a:pP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Eczacılık hizmetlerinin eczacılar tarafından sunulması yaygın olarak ilaçların güvenli ve etkili kullanımını desteklediği kabul edilir</a:t>
            </a:r>
          </a:p>
          <a:p>
            <a:pPr marL="0" indent="0">
              <a:buNone/>
            </a:pP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Avustralya toplumu içinde</a:t>
            </a:r>
            <a:r>
              <a:rPr lang="tr-TR" sz="2800" kern="100" dirty="0">
                <a:latin typeface="Times New Roman" panose="02020603050405020304" pitchFamily="18" charset="0"/>
                <a:ea typeface="Calibri" panose="020F0502020204030204" pitchFamily="34" charset="0"/>
                <a:cs typeface="Times New Roman" panose="02020603050405020304" pitchFamily="18" charset="0"/>
              </a:rPr>
              <a:t> b</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ununla birlikte tarihsel olarak her bir hizmetin ne ölçüde başarılı olduğunu ölçmek zordur bu sonuçlara ulaşır.</a:t>
            </a:r>
          </a:p>
          <a:p>
            <a:endParaRPr lang="tr-TR" sz="2800" dirty="0"/>
          </a:p>
        </p:txBody>
      </p:sp>
    </p:spTree>
    <p:extLst>
      <p:ext uri="{BB962C8B-B14F-4D97-AF65-F5344CB8AC3E}">
        <p14:creationId xmlns:p14="http://schemas.microsoft.com/office/powerpoint/2010/main" val="1526182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CA70616B-E172-A0C8-1389-531C8D92F779}"/>
              </a:ext>
            </a:extLst>
          </p:cNvPr>
          <p:cNvSpPr>
            <a:spLocks noGrp="1"/>
          </p:cNvSpPr>
          <p:nvPr>
            <p:ph idx="1"/>
          </p:nvPr>
        </p:nvSpPr>
        <p:spPr/>
        <p:txBody>
          <a:bodyPr>
            <a:normAutofit/>
          </a:bodyPr>
          <a:lstStyle/>
          <a:p>
            <a:r>
              <a:rPr lang="tr-TR" sz="2800" dirty="0"/>
              <a:t>Finanse edilen eczacılık programlarına ilişkin değerlendirmeler endişeleri artırmıştır.</a:t>
            </a:r>
          </a:p>
          <a:p>
            <a:pPr marL="0" indent="0">
              <a:buNone/>
            </a:pPr>
            <a:r>
              <a:rPr lang="tr-TR" sz="2800" dirty="0"/>
              <a:t>Bu profesyonel hizmetler bir klinik bünyesinde mevcut değildir. Gösterme kapasitesine sahip yönetişim çerçevesi belirli hizmetlerin klinik değeri, güvenliği ve maliyet etkinliğidir.</a:t>
            </a:r>
          </a:p>
        </p:txBody>
      </p:sp>
      <p:sp>
        <p:nvSpPr>
          <p:cNvPr id="6" name="Başlık 1">
            <a:extLst>
              <a:ext uri="{FF2B5EF4-FFF2-40B4-BE49-F238E27FC236}">
                <a16:creationId xmlns:a16="http://schemas.microsoft.com/office/drawing/2014/main" id="{DEF94A20-903B-9A6F-9ABD-8E9986440906}"/>
              </a:ext>
            </a:extLst>
          </p:cNvPr>
          <p:cNvSpPr>
            <a:spLocks noGrp="1"/>
          </p:cNvSpPr>
          <p:nvPr>
            <p:ph type="title"/>
          </p:nvPr>
        </p:nvSpPr>
        <p:spPr>
          <a:xfrm>
            <a:off x="1154954" y="973668"/>
            <a:ext cx="8761413" cy="706964"/>
          </a:xfrm>
        </p:spPr>
        <p:txBody>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 eczane hizmetleri için neden önemlidir?</a:t>
            </a:r>
            <a:r>
              <a:rPr lang="tr-TR" sz="36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1243661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8451D3-9971-9873-7ECC-1DB6CA605FF2}"/>
              </a:ext>
            </a:extLst>
          </p:cNvPr>
          <p:cNvSpPr>
            <a:spLocks noGrp="1"/>
          </p:cNvSpPr>
          <p:nvPr>
            <p:ph idx="1"/>
          </p:nvPr>
        </p:nvSpPr>
        <p:spPr>
          <a:xfrm>
            <a:off x="551839" y="2613228"/>
            <a:ext cx="11179718" cy="3416300"/>
          </a:xfrm>
        </p:spPr>
        <p:txBody>
          <a:bodyPr>
            <a:normAutofit lnSpcReduction="10000"/>
          </a:bodyPr>
          <a:lstStyle/>
          <a:p>
            <a:r>
              <a:rPr lang="tr-TR" sz="2800" dirty="0"/>
              <a:t>Eczacılık hizmetleri klinik yönetişimin birçok yönünü kapsamaktadır. Ancak, klinik yönetişimi dahil etmek için kasıtlı bir süreç olmadan bunların tasarımında ve sunumunda yönetişim söz konusu olduğunda, bir hizmet, bakımdaki potansiyel iyileştirmelerin ve bunların nerede bulunabileceği. Bir uygulama etkili klinik yönetişim modeli bunun sağlanmasına yardımcı olabilir. Daha etkili </a:t>
            </a:r>
            <a:r>
              <a:rPr lang="tr-TR" sz="2800" dirty="0" err="1"/>
              <a:t>farmasötik</a:t>
            </a:r>
            <a:r>
              <a:rPr lang="tr-TR" sz="2800" dirty="0"/>
              <a:t> bakım sağlanabildiğinden dolayı:</a:t>
            </a:r>
          </a:p>
          <a:p>
            <a:endParaRPr lang="tr-TR" sz="2800" dirty="0"/>
          </a:p>
        </p:txBody>
      </p:sp>
      <p:sp>
        <p:nvSpPr>
          <p:cNvPr id="4" name="Başlık 1">
            <a:extLst>
              <a:ext uri="{FF2B5EF4-FFF2-40B4-BE49-F238E27FC236}">
                <a16:creationId xmlns:a16="http://schemas.microsoft.com/office/drawing/2014/main" id="{0D00BA96-10CD-BB8A-D2F7-DB4D3F31BBB3}"/>
              </a:ext>
            </a:extLst>
          </p:cNvPr>
          <p:cNvSpPr>
            <a:spLocks noGrp="1"/>
          </p:cNvSpPr>
          <p:nvPr>
            <p:ph type="title"/>
          </p:nvPr>
        </p:nvSpPr>
        <p:spPr>
          <a:xfrm>
            <a:off x="1154954" y="973668"/>
            <a:ext cx="8761413" cy="706964"/>
          </a:xfrm>
        </p:spPr>
        <p:txBody>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 eczane hizmetleri için neden önemlidir?</a:t>
            </a:r>
            <a:r>
              <a:rPr lang="tr-TR" sz="36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1718146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9BB8315-C2F0-0AFA-C41C-5CC859E30B68}"/>
              </a:ext>
            </a:extLst>
          </p:cNvPr>
          <p:cNvSpPr>
            <a:spLocks noGrp="1"/>
          </p:cNvSpPr>
          <p:nvPr>
            <p:ph idx="1"/>
          </p:nvPr>
        </p:nvSpPr>
        <p:spPr>
          <a:xfrm>
            <a:off x="775576" y="2468032"/>
            <a:ext cx="10343139" cy="3416300"/>
          </a:xfrm>
        </p:spPr>
        <p:txBody>
          <a:bodyPr>
            <a:normAutofit lnSpcReduction="10000"/>
          </a:bodyPr>
          <a:lstStyle/>
          <a:p>
            <a:r>
              <a:rPr lang="tr-TR" sz="2400" dirty="0"/>
              <a:t>Teşvik eden bakım veya hizmet sunumu modellerinin belirlenmesi</a:t>
            </a:r>
          </a:p>
          <a:p>
            <a:pPr marL="0" indent="0">
              <a:buNone/>
            </a:pPr>
            <a:r>
              <a:rPr lang="tr-TR" sz="2400" dirty="0"/>
              <a:t>sağlık hizmetleri için bireysel ve kurumsal hesap verebilirlik</a:t>
            </a:r>
          </a:p>
          <a:p>
            <a:r>
              <a:rPr lang="tr-TR" sz="2400" dirty="0"/>
              <a:t>Karşılaştıran klinik verilerin yakalanması ve değerlendirilmesi</a:t>
            </a:r>
          </a:p>
          <a:p>
            <a:pPr marL="0" indent="0">
              <a:buNone/>
            </a:pPr>
            <a:r>
              <a:rPr lang="tr-TR" sz="2400" dirty="0"/>
              <a:t>tanımlanmış hedeflere ulaşılmasına karşı profesyonel hizmet sunumu sağlık çıktıları veya göstergeleri</a:t>
            </a:r>
          </a:p>
          <a:p>
            <a:r>
              <a:rPr lang="tr-TR" sz="2400" dirty="0"/>
              <a:t>Başarısını teşvik eden finansman modellerinin yapılandırılması belirli kalite göstergeleri veya sağlık çıktıları</a:t>
            </a:r>
          </a:p>
          <a:p>
            <a:r>
              <a:rPr lang="tr-TR" sz="2400" dirty="0"/>
              <a:t>Süreçten ziyade sonuçların iyileştirilmesine odaklanmak.</a:t>
            </a:r>
          </a:p>
        </p:txBody>
      </p:sp>
      <p:sp>
        <p:nvSpPr>
          <p:cNvPr id="4" name="Başlık 1">
            <a:extLst>
              <a:ext uri="{FF2B5EF4-FFF2-40B4-BE49-F238E27FC236}">
                <a16:creationId xmlns:a16="http://schemas.microsoft.com/office/drawing/2014/main" id="{C48CE766-666F-7ECC-FE3D-E911CD176090}"/>
              </a:ext>
            </a:extLst>
          </p:cNvPr>
          <p:cNvSpPr>
            <a:spLocks noGrp="1"/>
          </p:cNvSpPr>
          <p:nvPr>
            <p:ph type="title"/>
          </p:nvPr>
        </p:nvSpPr>
        <p:spPr/>
        <p:txBody>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 eczane hizmetleri için neden önemlidir?</a:t>
            </a:r>
            <a:r>
              <a:rPr lang="tr-TR" sz="36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96419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E0B4F0-81DE-3C9D-E652-511B1C220BB2}"/>
              </a:ext>
            </a:extLst>
          </p:cNvPr>
          <p:cNvSpPr>
            <a:spLocks noGrp="1"/>
          </p:cNvSpPr>
          <p:nvPr>
            <p:ph type="title"/>
          </p:nvPr>
        </p:nvSpPr>
        <p:spPr>
          <a:xfrm>
            <a:off x="1154954" y="973668"/>
            <a:ext cx="9049361" cy="706964"/>
          </a:xfrm>
        </p:spPr>
        <p:txBody>
          <a:bodyPr/>
          <a:lstStyle/>
          <a:p>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Eczane hizmetleri ilişkisi</a:t>
            </a:r>
            <a:r>
              <a:rPr lang="tr-TR" sz="3200" kern="100" dirty="0">
                <a:latin typeface="Calibri" panose="020F0502020204030204" pitchFamily="34" charset="0"/>
                <a:ea typeface="Calibri" panose="020F0502020204030204" pitchFamily="34" charset="0"/>
                <a:cs typeface="Times New Roman" panose="02020603050405020304" pitchFamily="18" charset="0"/>
              </a:rPr>
              <a:t> </a:t>
            </a:r>
            <a:r>
              <a:rPr lang="tr-TR" sz="3200" kern="100" dirty="0">
                <a:effectLst/>
                <a:latin typeface="Times New Roman" panose="02020603050405020304" pitchFamily="18" charset="0"/>
                <a:ea typeface="Calibri" panose="020F0502020204030204" pitchFamily="34" charset="0"/>
                <a:cs typeface="Times New Roman" panose="02020603050405020304" pitchFamily="18" charset="0"/>
              </a:rPr>
              <a:t>paydaşlara klinik yönetişim</a:t>
            </a:r>
            <a:r>
              <a:rPr lang="tr-TR" sz="32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3200" kern="100" dirty="0">
                <a:effectLst/>
                <a:latin typeface="Calibri" panose="020F0502020204030204" pitchFamily="34" charset="0"/>
                <a:ea typeface="Calibri" panose="020F0502020204030204" pitchFamily="34" charset="0"/>
                <a:cs typeface="Times New Roman" panose="02020603050405020304" pitchFamily="18" charset="0"/>
              </a:rPr>
            </a:br>
            <a:r>
              <a:rPr lang="tr-TR" sz="3200" kern="100" dirty="0" err="1">
                <a:effectLst/>
                <a:latin typeface="Calibri" panose="020F0502020204030204" pitchFamily="34" charset="0"/>
                <a:ea typeface="Calibri" panose="020F0502020204030204" pitchFamily="34" charset="0"/>
                <a:cs typeface="Times New Roman" panose="02020603050405020304" pitchFamily="18" charset="0"/>
              </a:rPr>
              <a:t>ECZACI’nın</a:t>
            </a:r>
            <a:r>
              <a:rPr lang="tr-TR" sz="3200" kern="100" dirty="0">
                <a:effectLst/>
                <a:latin typeface="Calibri" panose="020F0502020204030204" pitchFamily="34" charset="0"/>
                <a:ea typeface="Calibri" panose="020F0502020204030204" pitchFamily="34" charset="0"/>
                <a:cs typeface="Times New Roman" panose="02020603050405020304" pitchFamily="18" charset="0"/>
              </a:rPr>
              <a:t> Sorumlulukları:</a:t>
            </a:r>
            <a:endParaRPr lang="tr-TR" sz="5400" dirty="0"/>
          </a:p>
        </p:txBody>
      </p:sp>
      <p:sp>
        <p:nvSpPr>
          <p:cNvPr id="3" name="İçerik Yer Tutucusu 2">
            <a:extLst>
              <a:ext uri="{FF2B5EF4-FFF2-40B4-BE49-F238E27FC236}">
                <a16:creationId xmlns:a16="http://schemas.microsoft.com/office/drawing/2014/main" id="{8A86A897-59D4-65BD-0262-10C4D3E60353}"/>
              </a:ext>
            </a:extLst>
          </p:cNvPr>
          <p:cNvSpPr>
            <a:spLocks noGrp="1"/>
          </p:cNvSpPr>
          <p:nvPr>
            <p:ph idx="1"/>
          </p:nvPr>
        </p:nvSpPr>
        <p:spPr>
          <a:xfrm>
            <a:off x="337830" y="2049024"/>
            <a:ext cx="11854169" cy="3416300"/>
          </a:xfrm>
        </p:spPr>
        <p:txBody>
          <a:bodyPr>
            <a:noAutofit/>
          </a:bodyPr>
          <a:lstStyle/>
          <a:p>
            <a:pPr marL="0" indent="0">
              <a:buNone/>
            </a:pPr>
            <a:endParaRPr lang="tr-TR" sz="2000" dirty="0"/>
          </a:p>
          <a:p>
            <a:r>
              <a:rPr lang="tr-TR" sz="2000" dirty="0"/>
              <a:t>Güvenli ve yüksek kaliteli profesyonel uygulama sağlamak hastaların ve tüketicilerin bakımı</a:t>
            </a:r>
          </a:p>
          <a:p>
            <a:r>
              <a:rPr lang="tr-TR" sz="2000" dirty="0"/>
              <a:t>Planlama ve geliştirme faaliyetlerine katkıda bulunmak</a:t>
            </a:r>
          </a:p>
          <a:p>
            <a:r>
              <a:rPr lang="tr-TR" sz="2000" dirty="0"/>
              <a:t>Eczacı standartlarını, kurallarını ve kılavuzlarını desteklemek</a:t>
            </a:r>
          </a:p>
          <a:p>
            <a:r>
              <a:rPr lang="tr-TR" sz="2000" dirty="0"/>
              <a:t>uygulama kapsamları için geçerli</a:t>
            </a:r>
          </a:p>
          <a:p>
            <a:r>
              <a:rPr lang="tr-TR" sz="2000" dirty="0"/>
              <a:t>Kurumsal politikalara, prosedürlere ve sistemlere uymak</a:t>
            </a:r>
          </a:p>
          <a:p>
            <a:r>
              <a:rPr lang="tr-TR" sz="2000" dirty="0"/>
              <a:t>İyileştirme fırsatlarını belirlemek ve bunlara göre hareket etmek bakım ve kişisel mesleki gelişimin sağlanması</a:t>
            </a:r>
          </a:p>
          <a:p>
            <a:r>
              <a:rPr lang="tr-TR" sz="2000" dirty="0"/>
              <a:t>Hastaların klinik sonuçlarını düzenli olarak gözden geçirin ve bakımı iyileştirmek için fırsatlar</a:t>
            </a:r>
          </a:p>
        </p:txBody>
      </p:sp>
    </p:spTree>
    <p:extLst>
      <p:ext uri="{BB962C8B-B14F-4D97-AF65-F5344CB8AC3E}">
        <p14:creationId xmlns:p14="http://schemas.microsoft.com/office/powerpoint/2010/main" val="3952796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21A8B0-4730-EAF3-3E35-8A5A7766F0AE}"/>
              </a:ext>
            </a:extLst>
          </p:cNvPr>
          <p:cNvSpPr>
            <a:spLocks noGrp="1"/>
          </p:cNvSpPr>
          <p:nvPr>
            <p:ph type="title"/>
          </p:nvPr>
        </p:nvSpPr>
        <p:spPr>
          <a:xfrm>
            <a:off x="542111" y="749931"/>
            <a:ext cx="10722518" cy="706964"/>
          </a:xfrm>
        </p:spPr>
        <p:txBody>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Eczane hizmetleri ilişkisi</a:t>
            </a:r>
            <a:r>
              <a:rPr lang="tr-TR" sz="3600" kern="100" dirty="0">
                <a:latin typeface="Calibri" panose="020F0502020204030204" pitchFamily="34" charset="0"/>
                <a:ea typeface="Calibri" panose="020F0502020204030204" pitchFamily="34" charset="0"/>
                <a:cs typeface="Times New Roman" panose="02020603050405020304" pitchFamily="18" charset="0"/>
              </a:rPr>
              <a:t> </a:t>
            </a:r>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paydaşlara klinik yönetişim</a:t>
            </a:r>
            <a:r>
              <a:rPr lang="tr-TR" dirty="0"/>
              <a:t/>
            </a:r>
            <a:br>
              <a:rPr lang="tr-TR" dirty="0"/>
            </a:br>
            <a:r>
              <a:rPr lang="tr-TR" dirty="0"/>
              <a:t>Eczacı için Klinik yönetişimin faydaları</a:t>
            </a:r>
          </a:p>
        </p:txBody>
      </p:sp>
      <p:sp>
        <p:nvSpPr>
          <p:cNvPr id="3" name="İçerik Yer Tutucusu 2">
            <a:extLst>
              <a:ext uri="{FF2B5EF4-FFF2-40B4-BE49-F238E27FC236}">
                <a16:creationId xmlns:a16="http://schemas.microsoft.com/office/drawing/2014/main" id="{450970B4-F66C-68EA-93C6-6965FA947ECE}"/>
              </a:ext>
            </a:extLst>
          </p:cNvPr>
          <p:cNvSpPr>
            <a:spLocks noGrp="1"/>
          </p:cNvSpPr>
          <p:nvPr>
            <p:ph idx="1"/>
          </p:nvPr>
        </p:nvSpPr>
        <p:spPr>
          <a:xfrm>
            <a:off x="736664" y="2428403"/>
            <a:ext cx="10333412" cy="3416300"/>
          </a:xfrm>
        </p:spPr>
        <p:txBody>
          <a:bodyPr>
            <a:normAutofit fontScale="85000" lnSpcReduction="10000"/>
          </a:bodyPr>
          <a:lstStyle/>
          <a:p>
            <a:r>
              <a:rPr lang="tr-TR" sz="2800" dirty="0"/>
              <a:t>Klinik bakımın değerini aşağıdaki yollarla gösterme becerisi artmıştır</a:t>
            </a:r>
          </a:p>
          <a:p>
            <a:pPr marL="0" indent="0">
              <a:buNone/>
            </a:pPr>
            <a:r>
              <a:rPr lang="tr-TR" sz="2800" dirty="0"/>
              <a:t>ölçüm ve izleme</a:t>
            </a:r>
          </a:p>
          <a:p>
            <a:r>
              <a:rPr lang="tr-TR" sz="2800" dirty="0"/>
              <a:t>İyileştirilmiş klinik sayesinde artan mesleki memnuniyet</a:t>
            </a:r>
          </a:p>
          <a:p>
            <a:r>
              <a:rPr lang="tr-TR" sz="2800" dirty="0"/>
              <a:t>Bakımı en büyük etkiyi sağlayacak faaliyetlere odaklamak için destek</a:t>
            </a:r>
          </a:p>
          <a:p>
            <a:pPr marL="0" indent="0">
              <a:buNone/>
            </a:pPr>
            <a:r>
              <a:rPr lang="tr-TR" sz="2800" dirty="0"/>
              <a:t>klinik sonuçlar üzerinde</a:t>
            </a:r>
          </a:p>
          <a:p>
            <a:r>
              <a:rPr lang="tr-TR" sz="2800" dirty="0"/>
              <a:t>Bakımları altındaki hastaların güvenliğinin ve klinik sonuçlarının iyileştirilmesi</a:t>
            </a:r>
          </a:p>
        </p:txBody>
      </p:sp>
    </p:spTree>
    <p:extLst>
      <p:ext uri="{BB962C8B-B14F-4D97-AF65-F5344CB8AC3E}">
        <p14:creationId xmlns:p14="http://schemas.microsoft.com/office/powerpoint/2010/main" val="3654037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E32AEA-E0ED-1268-6752-349878715906}"/>
              </a:ext>
            </a:extLst>
          </p:cNvPr>
          <p:cNvSpPr>
            <a:spLocks noGrp="1"/>
          </p:cNvSpPr>
          <p:nvPr>
            <p:ph type="title"/>
          </p:nvPr>
        </p:nvSpPr>
        <p:spPr>
          <a:xfrm>
            <a:off x="488626" y="759659"/>
            <a:ext cx="10158314" cy="706964"/>
          </a:xfrm>
        </p:spPr>
        <p:txBody>
          <a:bodyPr/>
          <a:lstStyle/>
          <a:p>
            <a:r>
              <a:rPr lang="tr-TR" dirty="0"/>
              <a:t>Eczacılık Hizmetleri için Klinik Yönetişim İlkeleri</a:t>
            </a:r>
          </a:p>
        </p:txBody>
      </p:sp>
      <p:sp>
        <p:nvSpPr>
          <p:cNvPr id="3" name="İçerik Yer Tutucusu 2">
            <a:extLst>
              <a:ext uri="{FF2B5EF4-FFF2-40B4-BE49-F238E27FC236}">
                <a16:creationId xmlns:a16="http://schemas.microsoft.com/office/drawing/2014/main" id="{8E4C8143-EDB3-8BA6-054D-7B52CE27A500}"/>
              </a:ext>
            </a:extLst>
          </p:cNvPr>
          <p:cNvSpPr>
            <a:spLocks noGrp="1"/>
          </p:cNvSpPr>
          <p:nvPr>
            <p:ph idx="1"/>
          </p:nvPr>
        </p:nvSpPr>
        <p:spPr>
          <a:xfrm>
            <a:off x="639388" y="2467313"/>
            <a:ext cx="10761429" cy="3416300"/>
          </a:xfrm>
        </p:spPr>
        <p:txBody>
          <a:bodyPr>
            <a:normAutofit/>
          </a:bodyPr>
          <a:lstStyle/>
          <a:p>
            <a:r>
              <a:rPr lang="tr-TR" sz="2800" dirty="0"/>
              <a:t>Ulusal Klinik Yönetişim Çerçevesi bileşenleri etkili klinik uygulamalar için gerekli olduğu genel olarak kabul edilmektedir ve bu nedenle bu belgede benimsenmiştir.</a:t>
            </a:r>
          </a:p>
          <a:p>
            <a:endParaRPr lang="tr-TR" sz="2800" dirty="0"/>
          </a:p>
          <a:p>
            <a:r>
              <a:rPr lang="tr-TR" sz="2800" dirty="0"/>
              <a:t>Bu bileşenlerden, gerekli klinik yönetişim ilkeleri güvenli ve etkili eczane bakımının sağlanması için geliştirilmiş ve özelleştirilmiştir.</a:t>
            </a:r>
          </a:p>
        </p:txBody>
      </p:sp>
    </p:spTree>
    <p:extLst>
      <p:ext uri="{BB962C8B-B14F-4D97-AF65-F5344CB8AC3E}">
        <p14:creationId xmlns:p14="http://schemas.microsoft.com/office/powerpoint/2010/main" val="3093776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9C8A19-F9DF-2FAA-94D4-6298E6819706}"/>
              </a:ext>
            </a:extLst>
          </p:cNvPr>
          <p:cNvSpPr>
            <a:spLocks noGrp="1"/>
          </p:cNvSpPr>
          <p:nvPr>
            <p:ph type="title"/>
          </p:nvPr>
        </p:nvSpPr>
        <p:spPr>
          <a:xfrm>
            <a:off x="678299" y="749931"/>
            <a:ext cx="10061037" cy="706964"/>
          </a:xfrm>
        </p:spPr>
        <p:txBody>
          <a:bodyPr/>
          <a:lstStyle/>
          <a:p>
            <a:r>
              <a:rPr lang="tr-TR" dirty="0"/>
              <a:t>Eczacılık Hizmetleri için Klinik Yönetişim İlkeleri</a:t>
            </a:r>
          </a:p>
        </p:txBody>
      </p:sp>
      <p:sp>
        <p:nvSpPr>
          <p:cNvPr id="3" name="İçerik Yer Tutucusu 2">
            <a:extLst>
              <a:ext uri="{FF2B5EF4-FFF2-40B4-BE49-F238E27FC236}">
                <a16:creationId xmlns:a16="http://schemas.microsoft.com/office/drawing/2014/main" id="{DFFDD7F8-CDBA-A336-CFD3-E95BD5D4F3EC}"/>
              </a:ext>
            </a:extLst>
          </p:cNvPr>
          <p:cNvSpPr>
            <a:spLocks noGrp="1"/>
          </p:cNvSpPr>
          <p:nvPr>
            <p:ph idx="1"/>
          </p:nvPr>
        </p:nvSpPr>
        <p:spPr>
          <a:xfrm>
            <a:off x="1154954" y="2603500"/>
            <a:ext cx="10313957" cy="3416300"/>
          </a:xfrm>
        </p:spPr>
        <p:txBody>
          <a:bodyPr>
            <a:normAutofit/>
          </a:bodyPr>
          <a:lstStyle/>
          <a:p>
            <a:r>
              <a:rPr lang="tr-TR" sz="3200" dirty="0"/>
              <a:t>1. Tüketicilerle ortaklık</a:t>
            </a:r>
          </a:p>
          <a:p>
            <a:r>
              <a:rPr lang="tr-TR" sz="3200" dirty="0"/>
              <a:t>2. Yönetişim, liderlik ve kültür</a:t>
            </a:r>
          </a:p>
          <a:p>
            <a:r>
              <a:rPr lang="tr-TR" sz="3200" dirty="0"/>
              <a:t>3. Klinik performans ve etkinlik</a:t>
            </a:r>
          </a:p>
          <a:p>
            <a:r>
              <a:rPr lang="tr-TR" sz="3200" dirty="0"/>
              <a:t>4. Hasta güvenliği ve kalite iyileştirme sistemleri</a:t>
            </a:r>
          </a:p>
          <a:p>
            <a:r>
              <a:rPr lang="tr-TR" sz="3200" dirty="0"/>
              <a:t>5. Bakım sunumu için güvenli ortam</a:t>
            </a:r>
          </a:p>
        </p:txBody>
      </p:sp>
    </p:spTree>
    <p:extLst>
      <p:ext uri="{BB962C8B-B14F-4D97-AF65-F5344CB8AC3E}">
        <p14:creationId xmlns:p14="http://schemas.microsoft.com/office/powerpoint/2010/main" val="3773391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A8845F-64B7-18C7-8AA7-733175D9F586}"/>
              </a:ext>
            </a:extLst>
          </p:cNvPr>
          <p:cNvSpPr>
            <a:spLocks noGrp="1"/>
          </p:cNvSpPr>
          <p:nvPr>
            <p:ph type="title"/>
          </p:nvPr>
        </p:nvSpPr>
        <p:spPr/>
        <p:txBody>
          <a:bodyPr/>
          <a:lstStyle/>
          <a:p>
            <a:r>
              <a:rPr lang="tr-TR" dirty="0"/>
              <a:t>Aşağıdakilerden hangisi tüketicilerle ortaklık kurma döngüsüne ait değildir?</a:t>
            </a:r>
          </a:p>
        </p:txBody>
      </p:sp>
      <p:sp>
        <p:nvSpPr>
          <p:cNvPr id="4" name="İçerik Yer Tutucusu 2">
            <a:extLst>
              <a:ext uri="{FF2B5EF4-FFF2-40B4-BE49-F238E27FC236}">
                <a16:creationId xmlns:a16="http://schemas.microsoft.com/office/drawing/2014/main" id="{51C8BB34-22EE-220E-553C-F5C86F5F6191}"/>
              </a:ext>
            </a:extLst>
          </p:cNvPr>
          <p:cNvSpPr>
            <a:spLocks noGrp="1"/>
          </p:cNvSpPr>
          <p:nvPr>
            <p:ph idx="1"/>
          </p:nvPr>
        </p:nvSpPr>
        <p:spPr>
          <a:xfrm>
            <a:off x="1154954" y="2603500"/>
            <a:ext cx="8825659" cy="3416300"/>
          </a:xfrm>
        </p:spPr>
        <p:txBody>
          <a:bodyPr>
            <a:normAutofit/>
          </a:bodyPr>
          <a:lstStyle/>
          <a:p>
            <a:r>
              <a:rPr lang="tr-TR" sz="2400" b="1" dirty="0"/>
              <a:t>A-) Yönetişim, liderlik ve kültür</a:t>
            </a:r>
          </a:p>
          <a:p>
            <a:r>
              <a:rPr lang="tr-TR" sz="2400" b="1" dirty="0"/>
              <a:t> B-) Hasta güvenliği ve kalite iyileştirme sistemler</a:t>
            </a:r>
          </a:p>
          <a:p>
            <a:r>
              <a:rPr lang="tr-TR" sz="2400" b="1" dirty="0"/>
              <a:t> C-) Güvenli ortam teslimatı için bakım</a:t>
            </a:r>
          </a:p>
          <a:p>
            <a:r>
              <a:rPr lang="tr-TR" sz="2400" b="1" dirty="0"/>
              <a:t> D-) Klinik performans ve etkinlik</a:t>
            </a:r>
          </a:p>
          <a:p>
            <a:r>
              <a:rPr lang="tr-TR" sz="2400" b="1" dirty="0"/>
              <a:t> E-) Klinik ölçüm, izleme</a:t>
            </a:r>
          </a:p>
          <a:p>
            <a:endParaRPr lang="tr-TR" sz="2400" b="1" dirty="0"/>
          </a:p>
          <a:p>
            <a:r>
              <a:rPr lang="tr-TR" sz="2400" b="1" dirty="0"/>
              <a:t>CEVAP: E</a:t>
            </a:r>
          </a:p>
          <a:p>
            <a:endParaRPr lang="tr-TR" sz="2400" b="1" dirty="0"/>
          </a:p>
          <a:p>
            <a:endParaRPr lang="tr-TR" sz="2400" b="1" dirty="0"/>
          </a:p>
        </p:txBody>
      </p:sp>
    </p:spTree>
    <p:extLst>
      <p:ext uri="{BB962C8B-B14F-4D97-AF65-F5344CB8AC3E}">
        <p14:creationId xmlns:p14="http://schemas.microsoft.com/office/powerpoint/2010/main" val="1211317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A59EC2-A0AE-870A-01F3-FA1CD3CE84FD}"/>
              </a:ext>
            </a:extLst>
          </p:cNvPr>
          <p:cNvSpPr>
            <a:spLocks noGrp="1"/>
          </p:cNvSpPr>
          <p:nvPr>
            <p:ph type="title"/>
          </p:nvPr>
        </p:nvSpPr>
        <p:spPr>
          <a:xfrm>
            <a:off x="648059" y="1162511"/>
            <a:ext cx="10155776" cy="706964"/>
          </a:xfrm>
        </p:spPr>
        <p:txBody>
          <a:bodyPr/>
          <a:lstStyle/>
          <a:p>
            <a:r>
              <a:rPr lang="tr-TR" sz="3600" dirty="0"/>
              <a:t>Aşağıdakilerden hangisi Klinik Yönetişimin kilit bir mekanizması olarak kabul edilmektedir </a:t>
            </a:r>
            <a:r>
              <a:rPr lang="tr-TR" sz="3600" dirty="0">
                <a:latin typeface="Times New Roman" panose="02020603050405020304" pitchFamily="18" charset="0"/>
                <a:cs typeface="Times New Roman" panose="02020603050405020304" pitchFamily="18" charset="0"/>
              </a:rPr>
              <a:t>?</a:t>
            </a:r>
            <a:r>
              <a:rPr lang="tr-TR" sz="3600" dirty="0"/>
              <a:t/>
            </a:r>
            <a:br>
              <a:rPr lang="tr-TR" sz="3600" dirty="0"/>
            </a:br>
            <a:endParaRPr lang="tr-TR" dirty="0"/>
          </a:p>
        </p:txBody>
      </p:sp>
      <p:sp>
        <p:nvSpPr>
          <p:cNvPr id="3" name="İçerik Yer Tutucusu 2">
            <a:extLst>
              <a:ext uri="{FF2B5EF4-FFF2-40B4-BE49-F238E27FC236}">
                <a16:creationId xmlns:a16="http://schemas.microsoft.com/office/drawing/2014/main" id="{7B79044C-782D-4ED5-2454-714E72C19D40}"/>
              </a:ext>
            </a:extLst>
          </p:cNvPr>
          <p:cNvSpPr>
            <a:spLocks noGrp="1"/>
          </p:cNvSpPr>
          <p:nvPr>
            <p:ph idx="1"/>
          </p:nvPr>
        </p:nvSpPr>
        <p:spPr/>
        <p:txBody>
          <a:bodyPr>
            <a:normAutofit/>
          </a:bodyPr>
          <a:lstStyle/>
          <a:p>
            <a:r>
              <a:rPr lang="tr-TR" sz="2400" b="1" dirty="0"/>
              <a:t>A-) Güvenliğin sağlanması ve iyileştirilmesi,</a:t>
            </a:r>
          </a:p>
          <a:p>
            <a:r>
              <a:rPr lang="tr-TR" sz="2400" b="1" dirty="0"/>
              <a:t>B-) İyileştirilmiş klinik ortam</a:t>
            </a:r>
          </a:p>
          <a:p>
            <a:r>
              <a:rPr lang="tr-TR" sz="2400" b="1" dirty="0"/>
              <a:t>C-) Ulusal Klinik Yönetişim</a:t>
            </a:r>
          </a:p>
          <a:p>
            <a:r>
              <a:rPr lang="tr-TR" sz="2400" b="1" dirty="0"/>
              <a:t>D-) Uygulama kapsamları </a:t>
            </a:r>
          </a:p>
          <a:p>
            <a:r>
              <a:rPr lang="tr-TR" sz="2400" b="1" dirty="0"/>
              <a:t>E-) </a:t>
            </a:r>
            <a:r>
              <a:rPr lang="tr-TR" sz="2400" b="1" kern="100" dirty="0">
                <a:effectLst/>
                <a:latin typeface="Times New Roman" panose="02020603050405020304" pitchFamily="18" charset="0"/>
                <a:ea typeface="Calibri" panose="020F0502020204030204" pitchFamily="34" charset="0"/>
                <a:cs typeface="Times New Roman" panose="02020603050405020304" pitchFamily="18" charset="0"/>
              </a:rPr>
              <a:t>Mesleki </a:t>
            </a:r>
            <a:r>
              <a:rPr lang="tr-TR" sz="2400" b="1" kern="100" dirty="0">
                <a:latin typeface="Times New Roman" panose="02020603050405020304" pitchFamily="18" charset="0"/>
                <a:ea typeface="Calibri" panose="020F0502020204030204" pitchFamily="34" charset="0"/>
                <a:cs typeface="Times New Roman" panose="02020603050405020304" pitchFamily="18" charset="0"/>
              </a:rPr>
              <a:t>k</a:t>
            </a:r>
            <a:r>
              <a:rPr lang="tr-TR" sz="2400" b="1" kern="100" dirty="0">
                <a:effectLst/>
                <a:latin typeface="Times New Roman" panose="02020603050405020304" pitchFamily="18" charset="0"/>
                <a:ea typeface="Calibri" panose="020F0502020204030204" pitchFamily="34" charset="0"/>
                <a:cs typeface="Times New Roman" panose="02020603050405020304" pitchFamily="18" charset="0"/>
              </a:rPr>
              <a:t>ılavuzlar</a:t>
            </a:r>
            <a:endParaRPr lang="tr-TR" sz="2400" b="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400" b="1" dirty="0"/>
          </a:p>
          <a:p>
            <a:r>
              <a:rPr lang="tr-TR" sz="2400" b="1" dirty="0"/>
              <a:t>CEVAP: A</a:t>
            </a:r>
          </a:p>
          <a:p>
            <a:endParaRPr lang="tr-TR" sz="2400" b="1" dirty="0"/>
          </a:p>
          <a:p>
            <a:endParaRPr lang="tr-TR" sz="2400" b="1" dirty="0"/>
          </a:p>
        </p:txBody>
      </p:sp>
    </p:spTree>
    <p:extLst>
      <p:ext uri="{BB962C8B-B14F-4D97-AF65-F5344CB8AC3E}">
        <p14:creationId xmlns:p14="http://schemas.microsoft.com/office/powerpoint/2010/main" val="2671990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575B00-ECE0-8BB6-F0DD-64F44A5905FA}"/>
              </a:ext>
            </a:extLst>
          </p:cNvPr>
          <p:cNvSpPr>
            <a:spLocks noGrp="1"/>
          </p:cNvSpPr>
          <p:nvPr>
            <p:ph type="title"/>
          </p:nvPr>
        </p:nvSpPr>
        <p:spPr/>
        <p:txBody>
          <a:bodyPr/>
          <a:lstStyle/>
          <a:p>
            <a:r>
              <a:rPr lang="tr-TR" dirty="0"/>
              <a:t>Klinik Yönetişim</a:t>
            </a:r>
            <a:br>
              <a:rPr lang="tr-TR" dirty="0"/>
            </a:br>
            <a:endParaRPr lang="tr-TR" dirty="0"/>
          </a:p>
        </p:txBody>
      </p:sp>
      <p:sp>
        <p:nvSpPr>
          <p:cNvPr id="3" name="İçerik Yer Tutucusu 2">
            <a:extLst>
              <a:ext uri="{FF2B5EF4-FFF2-40B4-BE49-F238E27FC236}">
                <a16:creationId xmlns:a16="http://schemas.microsoft.com/office/drawing/2014/main" id="{F90180D3-AD33-04B7-BB3E-CA1551B57F95}"/>
              </a:ext>
            </a:extLst>
          </p:cNvPr>
          <p:cNvSpPr>
            <a:spLocks noGrp="1"/>
          </p:cNvSpPr>
          <p:nvPr>
            <p:ph idx="1"/>
          </p:nvPr>
        </p:nvSpPr>
        <p:spPr/>
        <p:txBody>
          <a:bodyPr>
            <a:normAutofit/>
          </a:bodyPr>
          <a:lstStyle/>
          <a:p>
            <a:pPr marL="0" indent="0">
              <a:buNone/>
            </a:pPr>
            <a:r>
              <a:rPr lang="tr-TR" sz="3200" dirty="0"/>
              <a:t>Klinik Yönetişim kilit bir mekanizma olarak kabul edilmektedir.</a:t>
            </a:r>
          </a:p>
          <a:p>
            <a:r>
              <a:rPr lang="tr-TR" sz="3200" dirty="0"/>
              <a:t>güvenliğin sağlanması ve iyileştirilmesi,</a:t>
            </a:r>
          </a:p>
          <a:p>
            <a:r>
              <a:rPr lang="tr-TR" sz="3200" dirty="0"/>
              <a:t>kalite ve etkinlik,</a:t>
            </a:r>
          </a:p>
          <a:p>
            <a:r>
              <a:rPr lang="tr-TR" sz="3200" dirty="0"/>
              <a:t>sağlık hizmetlerinin sağlanması.</a:t>
            </a:r>
          </a:p>
        </p:txBody>
      </p:sp>
    </p:spTree>
    <p:extLst>
      <p:ext uri="{BB962C8B-B14F-4D97-AF65-F5344CB8AC3E}">
        <p14:creationId xmlns:p14="http://schemas.microsoft.com/office/powerpoint/2010/main" val="1171942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597DAD-0F0E-79F1-ACC7-880852A31C7E}"/>
              </a:ext>
            </a:extLst>
          </p:cNvPr>
          <p:cNvSpPr>
            <a:spLocks noGrp="1"/>
          </p:cNvSpPr>
          <p:nvPr>
            <p:ph type="title"/>
          </p:nvPr>
        </p:nvSpPr>
        <p:spPr>
          <a:xfrm>
            <a:off x="608301" y="838200"/>
            <a:ext cx="10612977" cy="706964"/>
          </a:xfrm>
        </p:spPr>
        <p:txBody>
          <a:bodyPr/>
          <a:lstStyle/>
          <a:p>
            <a:r>
              <a:rPr lang="tr-TR" dirty="0"/>
              <a:t>Aşağıdakilerden hangisi Eczacılık Hizmetleri için Klinik Yönetişim İlkeleri arasında yer almaz </a:t>
            </a:r>
            <a:r>
              <a:rPr lang="tr-TR" dirty="0">
                <a:latin typeface="Times New Roman" panose="02020603050405020304" pitchFamily="18" charset="0"/>
                <a:cs typeface="Times New Roman" panose="02020603050405020304" pitchFamily="18" charset="0"/>
              </a:rPr>
              <a:t>?</a:t>
            </a:r>
            <a:endParaRPr lang="tr-TR" dirty="0"/>
          </a:p>
        </p:txBody>
      </p:sp>
      <p:sp>
        <p:nvSpPr>
          <p:cNvPr id="3" name="İçerik Yer Tutucusu 2">
            <a:extLst>
              <a:ext uri="{FF2B5EF4-FFF2-40B4-BE49-F238E27FC236}">
                <a16:creationId xmlns:a16="http://schemas.microsoft.com/office/drawing/2014/main" id="{AEDA420D-B8D4-3368-27C4-1D0939A5772E}"/>
              </a:ext>
            </a:extLst>
          </p:cNvPr>
          <p:cNvSpPr>
            <a:spLocks noGrp="1"/>
          </p:cNvSpPr>
          <p:nvPr>
            <p:ph idx="1"/>
          </p:nvPr>
        </p:nvSpPr>
        <p:spPr/>
        <p:txBody>
          <a:bodyPr>
            <a:normAutofit/>
          </a:bodyPr>
          <a:lstStyle/>
          <a:p>
            <a:r>
              <a:rPr lang="tr-TR" sz="2400" b="1" dirty="0"/>
              <a:t>A-) Tüketicilerle ortaklık</a:t>
            </a:r>
          </a:p>
          <a:p>
            <a:r>
              <a:rPr lang="tr-TR" sz="2400" b="1" dirty="0"/>
              <a:t> B-) Yönetişim, liderlik ve kültür</a:t>
            </a:r>
          </a:p>
          <a:p>
            <a:r>
              <a:rPr lang="tr-TR" sz="2400" b="1" dirty="0"/>
              <a:t> C-) Klinik performans ve etkinlik</a:t>
            </a:r>
          </a:p>
          <a:p>
            <a:r>
              <a:rPr lang="tr-TR" sz="2400" b="1" dirty="0"/>
              <a:t> D-) Hasta güvenliği ve kalite iyileştirme sistemleri</a:t>
            </a:r>
          </a:p>
          <a:p>
            <a:r>
              <a:rPr lang="tr-TR" sz="2400" b="1" dirty="0"/>
              <a:t> E-) Eczane bakımının sağlanması </a:t>
            </a:r>
          </a:p>
          <a:p>
            <a:endParaRPr lang="tr-TR" sz="2400" b="1" dirty="0"/>
          </a:p>
          <a:p>
            <a:r>
              <a:rPr lang="tr-TR" sz="2400" b="1" dirty="0"/>
              <a:t>CEVAP: E</a:t>
            </a:r>
          </a:p>
          <a:p>
            <a:endParaRPr lang="tr-TR" sz="2400" b="1" dirty="0"/>
          </a:p>
          <a:p>
            <a:endParaRPr lang="tr-TR" sz="2400" b="1" dirty="0"/>
          </a:p>
        </p:txBody>
      </p:sp>
    </p:spTree>
    <p:extLst>
      <p:ext uri="{BB962C8B-B14F-4D97-AF65-F5344CB8AC3E}">
        <p14:creationId xmlns:p14="http://schemas.microsoft.com/office/powerpoint/2010/main" val="829237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16E365-1631-9809-92B1-236B22C449C3}"/>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DE417DFA-1988-A325-1727-E145B146C495}"/>
              </a:ext>
            </a:extLst>
          </p:cNvPr>
          <p:cNvSpPr>
            <a:spLocks noGrp="1"/>
          </p:cNvSpPr>
          <p:nvPr>
            <p:ph idx="1"/>
          </p:nvPr>
        </p:nvSpPr>
        <p:spPr/>
        <p:txBody>
          <a:bodyPr/>
          <a:lstStyle/>
          <a:p>
            <a:r>
              <a:rPr lang="tr-TR" b="1" dirty="0" err="1"/>
              <a:t>https</a:t>
            </a:r>
            <a:r>
              <a:rPr lang="tr-TR" b="1" dirty="0"/>
              <a:t>://</a:t>
            </a:r>
            <a:r>
              <a:rPr lang="tr-TR" b="1" dirty="0" err="1"/>
              <a:t>www.psa.org.au</a:t>
            </a:r>
            <a:r>
              <a:rPr lang="tr-TR" b="1" dirty="0"/>
              <a:t>/</a:t>
            </a:r>
            <a:r>
              <a:rPr lang="tr-TR" b="1" dirty="0" err="1"/>
              <a:t>wp-content</a:t>
            </a:r>
            <a:r>
              <a:rPr lang="tr-TR" b="1" dirty="0"/>
              <a:t>/</a:t>
            </a:r>
            <a:r>
              <a:rPr lang="tr-TR" b="1" dirty="0" err="1"/>
              <a:t>uploads</a:t>
            </a:r>
            <a:r>
              <a:rPr lang="tr-TR" b="1" dirty="0"/>
              <a:t>/2019/05/PSAClinicalGovernancePrinciples2018_FINAL.pdf</a:t>
            </a:r>
          </a:p>
        </p:txBody>
      </p:sp>
    </p:spTree>
    <p:extLst>
      <p:ext uri="{BB962C8B-B14F-4D97-AF65-F5344CB8AC3E}">
        <p14:creationId xmlns:p14="http://schemas.microsoft.com/office/powerpoint/2010/main" val="26419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248EEAC-5CA3-8D86-0969-83F24AA4444C}"/>
              </a:ext>
            </a:extLst>
          </p:cNvPr>
          <p:cNvSpPr>
            <a:spLocks noGrp="1"/>
          </p:cNvSpPr>
          <p:nvPr>
            <p:ph idx="1"/>
          </p:nvPr>
        </p:nvSpPr>
        <p:spPr>
          <a:xfrm>
            <a:off x="726935" y="2642411"/>
            <a:ext cx="11296451" cy="3416300"/>
          </a:xfrm>
        </p:spPr>
        <p:txBody>
          <a:bodyPr>
            <a:normAutofit/>
          </a:bodyPr>
          <a:lstStyle/>
          <a:p>
            <a:r>
              <a:rPr lang="tr-TR" sz="3200" dirty="0"/>
              <a:t>Avustralya yaygın bir şekilde ağırlıklı olarak güvenli olan sağlık sistemi aracılığıyla iyi klinik sonuçları destekler yüksek kaliteli bakımın sağlar. Ancak, bakım ve sağlık alanında yersiz farklılıklar sonuçlar mevcuttur.</a:t>
            </a:r>
          </a:p>
        </p:txBody>
      </p:sp>
    </p:spTree>
    <p:extLst>
      <p:ext uri="{BB962C8B-B14F-4D97-AF65-F5344CB8AC3E}">
        <p14:creationId xmlns:p14="http://schemas.microsoft.com/office/powerpoint/2010/main" val="2252115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7F1341-D81A-6424-EC9E-560617D1CAA6}"/>
              </a:ext>
            </a:extLst>
          </p:cNvPr>
          <p:cNvSpPr>
            <a:spLocks noGrp="1"/>
          </p:cNvSpPr>
          <p:nvPr>
            <p:ph idx="1"/>
          </p:nvPr>
        </p:nvSpPr>
        <p:spPr>
          <a:xfrm>
            <a:off x="1097805" y="2405673"/>
            <a:ext cx="10321804" cy="3416300"/>
          </a:xfrm>
        </p:spPr>
        <p:txBody>
          <a:bodyPr>
            <a:noAutofit/>
          </a:bodyPr>
          <a:lstStyle/>
          <a:p>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Her yıl tahmini olarak 230.000 ilaçla ilgili başvuru</a:t>
            </a:r>
            <a:r>
              <a:rPr lang="tr-TR" sz="3600" kern="100" dirty="0">
                <a:latin typeface="Calibri" panose="020F0502020204030204" pitchFamily="34" charset="0"/>
                <a:ea typeface="Calibri" panose="020F0502020204030204" pitchFamily="34" charset="0"/>
                <a:cs typeface="Times New Roman" panose="02020603050405020304" pitchFamily="18" charset="0"/>
              </a:rPr>
              <a:t> </a:t>
            </a:r>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hastaneye yatırılması 1,2 milyar dolarlık bir maliyete yol </a:t>
            </a:r>
            <a:r>
              <a:rPr lang="tr-TR" sz="3600" kern="100" dirty="0" err="1">
                <a:effectLst/>
                <a:latin typeface="Times New Roman" panose="02020603050405020304" pitchFamily="18" charset="0"/>
                <a:ea typeface="Calibri" panose="020F0502020204030204" pitchFamily="34" charset="0"/>
                <a:cs typeface="Times New Roman" panose="02020603050405020304" pitchFamily="18" charset="0"/>
              </a:rPr>
              <a:t>açmaktadır.İlaç</a:t>
            </a:r>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 uzmanları olarak,</a:t>
            </a:r>
            <a:r>
              <a:rPr lang="tr-TR" sz="3600" kern="100" dirty="0">
                <a:latin typeface="Calibri" panose="020F0502020204030204" pitchFamily="34" charset="0"/>
                <a:ea typeface="Calibri" panose="020F0502020204030204" pitchFamily="34" charset="0"/>
                <a:cs typeface="Times New Roman" panose="02020603050405020304" pitchFamily="18" charset="0"/>
              </a:rPr>
              <a:t> e</a:t>
            </a:r>
            <a:r>
              <a:rPr lang="tr-TR" sz="3600" kern="100" dirty="0">
                <a:effectLst/>
                <a:latin typeface="Times New Roman" panose="02020603050405020304" pitchFamily="18" charset="0"/>
                <a:ea typeface="Calibri" panose="020F0502020204030204" pitchFamily="34" charset="0"/>
                <a:cs typeface="Times New Roman" panose="02020603050405020304" pitchFamily="18" charset="0"/>
              </a:rPr>
              <a:t>czacılar, uygun olanın desteklenmesinde çok önemli bir rol oynamaktadır.</a:t>
            </a:r>
            <a:endParaRPr lang="tr-TR"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tr-TR" sz="1050" dirty="0"/>
          </a:p>
        </p:txBody>
      </p:sp>
      <p:sp>
        <p:nvSpPr>
          <p:cNvPr id="6" name="Metin kutusu 5">
            <a:extLst>
              <a:ext uri="{FF2B5EF4-FFF2-40B4-BE49-F238E27FC236}">
                <a16:creationId xmlns:a16="http://schemas.microsoft.com/office/drawing/2014/main" id="{A17E0182-2D65-E8F1-415E-7510AFF24BD2}"/>
              </a:ext>
            </a:extLst>
          </p:cNvPr>
          <p:cNvSpPr txBox="1"/>
          <p:nvPr/>
        </p:nvSpPr>
        <p:spPr>
          <a:xfrm>
            <a:off x="3049480" y="20784974"/>
            <a:ext cx="6098958" cy="11172289"/>
          </a:xfrm>
          <a:prstGeom prst="rect">
            <a:avLst/>
          </a:prstGeom>
          <a:noFill/>
        </p:spPr>
        <p:txBody>
          <a:bodyPr wrap="square">
            <a:spAutoFit/>
          </a:bodyPr>
          <a:lstStyle/>
          <a:p>
            <a:r>
              <a:rPr lang="tr-TR" sz="1800" dirty="0"/>
              <a:t>Her yıl tahmini olarak 230.000 ilaçla ilgili başvuru</a:t>
            </a:r>
          </a:p>
          <a:p>
            <a:r>
              <a:rPr lang="tr-TR" sz="1800" dirty="0"/>
              <a:t>hastaneye yatırılması 1,2 milyar dolarlık bir maliyete yol </a:t>
            </a:r>
            <a:r>
              <a:rPr lang="tr-TR" sz="1800" dirty="0" err="1"/>
              <a:t>açmaktadır.İlaç</a:t>
            </a:r>
            <a:r>
              <a:rPr lang="tr-TR" sz="1800" dirty="0"/>
              <a:t> uzmanları olarak,</a:t>
            </a:r>
          </a:p>
          <a:p>
            <a:r>
              <a:rPr lang="tr-TR" sz="1800" dirty="0"/>
              <a:t>eczacılar, uygun olanın desteklenmesinde çok önemli bir rol oynamaktadır,</a:t>
            </a:r>
          </a:p>
          <a:p>
            <a:r>
              <a:rPr lang="tr-TR" sz="1800" dirty="0"/>
              <a:t>ilaçların verimli ve etkin kullanımı, en yaygın sağlık müdahalesi.</a:t>
            </a:r>
          </a:p>
          <a:p>
            <a:r>
              <a:rPr lang="tr-TR" sz="1800" dirty="0"/>
              <a:t>Yanlış ilaç kullanımında azalma sağlamak ve eczacıların sunduğu hizmetlerin tüketicilere sağlık açısından fayda sağlaması güvenli ve yüksek klinik kalitede olmalıdır.</a:t>
            </a:r>
          </a:p>
          <a:p>
            <a:r>
              <a:rPr lang="tr-TR" sz="1800" dirty="0"/>
              <a:t>Klinik yönetişim, bir sağlık hizmeti olarak kabul edilmiş bir kavramdır.</a:t>
            </a:r>
          </a:p>
          <a:p>
            <a:r>
              <a:rPr lang="tr-TR" sz="1800" dirty="0"/>
              <a:t>güvenlik, kalite ve etkililiği sağlama ve iyileştirme yolu sağlık hizmeti sunumunda.</a:t>
            </a:r>
          </a:p>
          <a:p>
            <a:r>
              <a:rPr lang="tr-TR" sz="1800" dirty="0"/>
              <a:t>Eczacılar için Yetkinlik Standartları, bir tüm eczacıların anlaması ve katkıda bulunması beklentisi kurumsal/kurumsal ve klinik yönetişime kadar uzanmaktadır.</a:t>
            </a:r>
          </a:p>
          <a:p>
            <a:r>
              <a:rPr lang="tr-TR" sz="1800" dirty="0"/>
              <a:t>Eczane hizmetleri bir dereceye kadar kalite yönetimi ve</a:t>
            </a:r>
          </a:p>
          <a:p>
            <a:r>
              <a:rPr lang="tr-TR" sz="1800" dirty="0"/>
              <a:t>yönetişim, klinik yönetişimin resmi olarak uygulanması</a:t>
            </a:r>
          </a:p>
          <a:p>
            <a:r>
              <a:rPr lang="tr-TR" sz="1800" dirty="0"/>
              <a:t>eczacılar tarafından yürütülen hizmetler oldukça çeşitlidir.</a:t>
            </a:r>
          </a:p>
          <a:p>
            <a:r>
              <a:rPr lang="tr-TR" sz="1800" dirty="0"/>
              <a:t>Bu belgede klinik yönetişim kavramları şu amaçlarla ele alınmaktadır</a:t>
            </a:r>
          </a:p>
          <a:p>
            <a:r>
              <a:rPr lang="tr-TR" sz="1800" dirty="0"/>
              <a:t>Eczacılara ve tedarikte yer alan kuruluşlara</a:t>
            </a:r>
          </a:p>
          <a:p>
            <a:r>
              <a:rPr lang="tr-TR" sz="1800" dirty="0"/>
              <a:t>tasarım için yol gösterici ilkeler ile eczane hizmetlerinin</a:t>
            </a:r>
          </a:p>
          <a:p>
            <a:r>
              <a:rPr lang="tr-TR" sz="1800" dirty="0"/>
              <a:t>Eczacılık hizmetlerinin uygulanması ve sürekli değerlendirilmesi.</a:t>
            </a:r>
          </a:p>
          <a:p>
            <a:r>
              <a:rPr lang="tr-TR" sz="1800" dirty="0"/>
              <a:t>Bu ilkeler ideal olarak hizmet tasarımcıları tarafından kullanılabilir,</a:t>
            </a:r>
          </a:p>
          <a:p>
            <a:r>
              <a:rPr lang="tr-TR" sz="1800" dirty="0"/>
              <a:t>kuruluşlar ve bireysel eczacılar yeni planlamalara yardımcı olmak için</a:t>
            </a:r>
          </a:p>
          <a:p>
            <a:r>
              <a:rPr lang="tr-TR" sz="1800" dirty="0"/>
              <a:t>eczane hizmetleri veya eczane hizmetlerini geliştirmek için</a:t>
            </a:r>
          </a:p>
          <a:p>
            <a:r>
              <a:rPr lang="tr-TR" sz="1800" dirty="0"/>
              <a:t>hasta kalitesini artırmak için klinik yönetişimin yönleri</a:t>
            </a:r>
          </a:p>
          <a:p>
            <a:r>
              <a:rPr lang="tr-TR" sz="1800" dirty="0"/>
              <a:t>mevcut eczacılık hizmetleri için bakım.</a:t>
            </a:r>
          </a:p>
          <a:p>
            <a:endParaRPr lang="tr-TR" sz="1800" dirty="0"/>
          </a:p>
        </p:txBody>
      </p:sp>
    </p:spTree>
    <p:extLst>
      <p:ext uri="{BB962C8B-B14F-4D97-AF65-F5344CB8AC3E}">
        <p14:creationId xmlns:p14="http://schemas.microsoft.com/office/powerpoint/2010/main" val="409937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A1AA9D-BD79-7641-49B6-4C41CE2F53AC}"/>
              </a:ext>
            </a:extLst>
          </p:cNvPr>
          <p:cNvSpPr>
            <a:spLocks noGrp="1"/>
          </p:cNvSpPr>
          <p:nvPr>
            <p:ph idx="1"/>
          </p:nvPr>
        </p:nvSpPr>
        <p:spPr>
          <a:xfrm>
            <a:off x="763924" y="2574317"/>
            <a:ext cx="10664152" cy="3416300"/>
          </a:xfrm>
        </p:spPr>
        <p:txBody>
          <a:bodyPr>
            <a:normAutofit fontScale="92500" lnSpcReduction="10000"/>
          </a:bodyPr>
          <a:lstStyle/>
          <a:p>
            <a:r>
              <a:rPr lang="tr-TR" sz="4000" kern="100" dirty="0">
                <a:effectLst/>
                <a:latin typeface="Times New Roman" panose="02020603050405020304" pitchFamily="18" charset="0"/>
                <a:ea typeface="Calibri" panose="020F0502020204030204" pitchFamily="34" charset="0"/>
                <a:cs typeface="Times New Roman" panose="02020603050405020304" pitchFamily="18" charset="0"/>
              </a:rPr>
              <a:t>İlaçların verimli ve etkin kullanımı, en yaygın sağlık müdahalesi,</a:t>
            </a:r>
          </a:p>
          <a:p>
            <a:pPr marL="0" indent="0">
              <a:buNone/>
            </a:pPr>
            <a:r>
              <a:rPr lang="tr-TR" sz="4000" kern="100" dirty="0">
                <a:effectLst/>
                <a:latin typeface="Times New Roman" panose="02020603050405020304" pitchFamily="18" charset="0"/>
                <a:ea typeface="Calibri" panose="020F0502020204030204" pitchFamily="34" charset="0"/>
                <a:cs typeface="Times New Roman" panose="02020603050405020304" pitchFamily="18" charset="0"/>
              </a:rPr>
              <a:t>Yanlış ilaç kullanımında azalma sağlamak ve eczacıların sunduğu hizmetlerin tüketicilere sağlık açısından fayda sağlaması güvenli ve yüksek klinik kalitede olmalıdır.</a:t>
            </a:r>
            <a:endParaRPr lang="tr-TR" sz="4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343363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F748FC3D-0614-1F91-7F58-CB32DF91FB90}"/>
              </a:ext>
            </a:extLst>
          </p:cNvPr>
          <p:cNvSpPr txBox="1"/>
          <p:nvPr/>
        </p:nvSpPr>
        <p:spPr>
          <a:xfrm>
            <a:off x="476618" y="2369079"/>
            <a:ext cx="11238764" cy="3970318"/>
          </a:xfrm>
          <a:prstGeom prst="rect">
            <a:avLst/>
          </a:prstGeom>
          <a:noFill/>
        </p:spPr>
        <p:txBody>
          <a:bodyPr wrap="square">
            <a:spAutoFit/>
          </a:bodyPr>
          <a:lstStyle/>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 bir sağlık hizmeti olarak kabul edilmiş bir kavramdır.</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güvenlik, kalite ve etkililiği sağlama ve iyileştirme yolu sağlık hizmeti sunumunda,</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Eczacılar için Yetkinlik Standartları, bir tüm eczacıların anlaması ve katkıda bulunması beklentisi kurumsal/kurumsal ve klinik yönetişime kadar uzanmaktadır.</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Eczane hizmetleri bir dereceye kadar kalite yönetimi ve</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yönetişim, klinik yönetişimin resmi olarak uygulanması</a:t>
            </a:r>
            <a:r>
              <a:rPr lang="tr-TR" sz="2800" kern="100" dirty="0">
                <a:latin typeface="Calibri" panose="020F0502020204030204" pitchFamily="34" charset="0"/>
                <a:ea typeface="Calibri" panose="020F0502020204030204" pitchFamily="34" charset="0"/>
                <a:cs typeface="Times New Roman" panose="02020603050405020304" pitchFamily="18" charset="0"/>
              </a:rPr>
              <a:t> </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eczacılar tarafından yürütülen hizmetler oldukça çeşitlidir.</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3889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F23176-1115-5889-ACB0-FC5DA7FFEB14}"/>
              </a:ext>
            </a:extLst>
          </p:cNvPr>
          <p:cNvSpPr>
            <a:spLocks noGrp="1"/>
          </p:cNvSpPr>
          <p:nvPr>
            <p:ph type="title"/>
          </p:nvPr>
        </p:nvSpPr>
        <p:spPr>
          <a:xfrm>
            <a:off x="656190" y="1040170"/>
            <a:ext cx="9959162" cy="706964"/>
          </a:xfrm>
        </p:spPr>
        <p:txBody>
          <a:bodyPr/>
          <a:lstStyle/>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Klinik yönetişim ilkeleri aşağıdakiler tarafından desteklenmektedir</a:t>
            </a:r>
            <a:r>
              <a:rPr lang="tr-TR" sz="28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4800" dirty="0"/>
          </a:p>
        </p:txBody>
      </p:sp>
      <p:sp>
        <p:nvSpPr>
          <p:cNvPr id="3" name="İçerik Yer Tutucusu 2">
            <a:extLst>
              <a:ext uri="{FF2B5EF4-FFF2-40B4-BE49-F238E27FC236}">
                <a16:creationId xmlns:a16="http://schemas.microsoft.com/office/drawing/2014/main" id="{735E5817-4381-5BD3-E399-C3E0B8A5E06B}"/>
              </a:ext>
            </a:extLst>
          </p:cNvPr>
          <p:cNvSpPr>
            <a:spLocks noGrp="1"/>
          </p:cNvSpPr>
          <p:nvPr>
            <p:ph idx="1"/>
          </p:nvPr>
        </p:nvSpPr>
        <p:spPr>
          <a:xfrm>
            <a:off x="747629" y="2376591"/>
            <a:ext cx="10873563" cy="3849641"/>
          </a:xfrm>
        </p:spPr>
        <p:txBody>
          <a:bodyPr>
            <a:noAutofit/>
          </a:bodyPr>
          <a:lstStyle/>
          <a:p>
            <a:r>
              <a:rPr lang="tr-TR" sz="2800" dirty="0"/>
              <a:t>Sağlanması için niteliksel uygulama standartlarını ifade eder. Eczacılar tarafından verilen veya denetlenen belirli hizmetler</a:t>
            </a:r>
          </a:p>
          <a:p>
            <a:r>
              <a:rPr lang="tr-TR" sz="2800" dirty="0"/>
              <a:t>Eczacıların bağlı olduğu klinik bakım için bir çerçeve tanımlar, hesap verebilir.</a:t>
            </a:r>
          </a:p>
          <a:p>
            <a:r>
              <a:rPr lang="tr-TR" sz="2800" dirty="0"/>
              <a:t>Öz yansıtma yoluyla işgücü gelişimini desteklemek.</a:t>
            </a:r>
          </a:p>
        </p:txBody>
      </p:sp>
    </p:spTree>
    <p:extLst>
      <p:ext uri="{BB962C8B-B14F-4D97-AF65-F5344CB8AC3E}">
        <p14:creationId xmlns:p14="http://schemas.microsoft.com/office/powerpoint/2010/main" val="195493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931091-2C14-1EAD-3037-E8F97F9AA431}"/>
              </a:ext>
            </a:extLst>
          </p:cNvPr>
          <p:cNvSpPr>
            <a:spLocks noGrp="1"/>
          </p:cNvSpPr>
          <p:nvPr>
            <p:ph type="title"/>
          </p:nvPr>
        </p:nvSpPr>
        <p:spPr>
          <a:xfrm>
            <a:off x="531498" y="1206425"/>
            <a:ext cx="10374799" cy="706964"/>
          </a:xfrm>
        </p:spPr>
        <p:txBody>
          <a:bodyPr/>
          <a:lstStyle/>
          <a:p>
            <a:r>
              <a:rPr lang="tr-TR" sz="4000" kern="100" dirty="0">
                <a:effectLst/>
                <a:latin typeface="Times New Roman" panose="02020603050405020304" pitchFamily="18" charset="0"/>
                <a:ea typeface="Calibri" panose="020F0502020204030204" pitchFamily="34" charset="0"/>
                <a:cs typeface="Times New Roman" panose="02020603050405020304" pitchFamily="18" charset="0"/>
              </a:rPr>
              <a:t>Eczacılık uygulamalarına ilişkin rehberlik ve düzenleme hiyerarşisi:</a:t>
            </a:r>
            <a:r>
              <a:rPr lang="tr-TR" sz="4000" kern="100" dirty="0">
                <a:effectLst/>
                <a:latin typeface="Calibri" panose="020F0502020204030204" pitchFamily="34" charset="0"/>
                <a:ea typeface="Calibri" panose="020F0502020204030204" pitchFamily="34" charset="0"/>
                <a:cs typeface="Times New Roman" panose="02020603050405020304" pitchFamily="18" charset="0"/>
              </a:rPr>
              <a:t/>
            </a:r>
            <a:br>
              <a:rPr lang="tr-TR" sz="40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4000" dirty="0"/>
          </a:p>
        </p:txBody>
      </p:sp>
      <p:sp>
        <p:nvSpPr>
          <p:cNvPr id="3" name="İçerik Yer Tutucusu 2">
            <a:extLst>
              <a:ext uri="{FF2B5EF4-FFF2-40B4-BE49-F238E27FC236}">
                <a16:creationId xmlns:a16="http://schemas.microsoft.com/office/drawing/2014/main" id="{9F391F26-90EC-DB18-8AA4-8A90F4F9D82D}"/>
              </a:ext>
            </a:extLst>
          </p:cNvPr>
          <p:cNvSpPr>
            <a:spLocks noGrp="1"/>
          </p:cNvSpPr>
          <p:nvPr>
            <p:ph idx="1"/>
          </p:nvPr>
        </p:nvSpPr>
        <p:spPr>
          <a:xfrm>
            <a:off x="639388" y="2321398"/>
            <a:ext cx="10566876" cy="3416300"/>
          </a:xfrm>
        </p:spPr>
        <p:txBody>
          <a:bodyPr>
            <a:noAutofit/>
          </a:bodyPr>
          <a:lstStyle/>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A - Mevzuat - </a:t>
            </a:r>
            <a:r>
              <a:rPr lang="tr-TR" sz="2800" kern="100" dirty="0" err="1">
                <a:effectLst/>
                <a:latin typeface="Times New Roman" panose="02020603050405020304" pitchFamily="18" charset="0"/>
                <a:ea typeface="Calibri" panose="020F0502020204030204" pitchFamily="34" charset="0"/>
                <a:cs typeface="Times New Roman" panose="02020603050405020304" pitchFamily="18" charset="0"/>
              </a:rPr>
              <a:t>Commonwealth</a:t>
            </a: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 eyalet ve bölge</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B - Avustralya Eczacılık Kurulu - Kayıt standartları, kurallar ve kılavuzlar</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C - </a:t>
            </a:r>
            <a:r>
              <a:rPr lang="tr-TR" sz="2800" dirty="0">
                <a:effectLst/>
                <a:latin typeface="Times New Roman" panose="02020603050405020304" pitchFamily="18" charset="0"/>
                <a:ea typeface="Calibri" panose="020F0502020204030204" pitchFamily="34" charset="0"/>
              </a:rPr>
              <a:t>Yetkinlik standartları</a:t>
            </a:r>
            <a:r>
              <a:rPr lang="tr-TR" sz="2800" dirty="0">
                <a:effectLst/>
              </a:rPr>
              <a:t> </a:t>
            </a: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D -  Klinik Yönetişim</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E - Profesyonel uygulama / kalite standartları</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F - Mesleki / uygulama kılavuzları</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2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dirty="0"/>
          </a:p>
        </p:txBody>
      </p:sp>
    </p:spTree>
    <p:extLst>
      <p:ext uri="{BB962C8B-B14F-4D97-AF65-F5344CB8AC3E}">
        <p14:creationId xmlns:p14="http://schemas.microsoft.com/office/powerpoint/2010/main" val="4571864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{AEE88DA4-36EA-284E-9A3E-6A24772BA624}tf10001076</Template>
  <TotalTime>111</TotalTime>
  <Words>1524</Words>
  <Application>Microsoft Office PowerPoint</Application>
  <PresentationFormat>Geniş ekran</PresentationFormat>
  <Paragraphs>151</Paragraphs>
  <Slides>31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31</vt:i4>
      </vt:variant>
    </vt:vector>
  </HeadingPairs>
  <TitlesOfParts>
    <vt:vector size="37" baseType="lpstr">
      <vt:lpstr>Arial</vt:lpstr>
      <vt:lpstr>Calibri</vt:lpstr>
      <vt:lpstr>Century Gothic</vt:lpstr>
      <vt:lpstr>Times New Roman</vt:lpstr>
      <vt:lpstr>Wingdings 3</vt:lpstr>
      <vt:lpstr>İyon Toplantı Odası</vt:lpstr>
      <vt:lpstr>Professional Ethics in Pharmacy Clinical Governance</vt:lpstr>
      <vt:lpstr>Etik:</vt:lpstr>
      <vt:lpstr>Klinik Yönetişim </vt:lpstr>
      <vt:lpstr>PowerPoint Sunusu</vt:lpstr>
      <vt:lpstr>PowerPoint Sunusu</vt:lpstr>
      <vt:lpstr>PowerPoint Sunusu</vt:lpstr>
      <vt:lpstr>PowerPoint Sunusu</vt:lpstr>
      <vt:lpstr>Klinik yönetişim ilkeleri aşağıdakiler tarafından desteklenmektedir </vt:lpstr>
      <vt:lpstr>Eczacılık uygulamalarına ilişkin rehberlik ve düzenleme hiyerarşisi: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Klinik yönetişim eczane hizmetleri için neden önemlidir? </vt:lpstr>
      <vt:lpstr>Klinik yönetişim eczane hizmetleri için neden önemlidir? </vt:lpstr>
      <vt:lpstr>Klinik yönetişim eczane hizmetleri için neden önemlidir? </vt:lpstr>
      <vt:lpstr>Klinik yönetişim eczane hizmetleri için neden önemlidir? </vt:lpstr>
      <vt:lpstr>Eczane hizmetleri ilişkisi paydaşlara klinik yönetişim ECZACI’nın Sorumlulukları:</vt:lpstr>
      <vt:lpstr>Eczane hizmetleri ilişkisi paydaşlara klinik yönetişim Eczacı için Klinik yönetişimin faydaları</vt:lpstr>
      <vt:lpstr>Eczacılık Hizmetleri için Klinik Yönetişim İlkeleri</vt:lpstr>
      <vt:lpstr>Eczacılık Hizmetleri için Klinik Yönetişim İlkeleri</vt:lpstr>
      <vt:lpstr>Aşağıdakilerden hangisi tüketicilerle ortaklık kurma döngüsüne ait değildir?</vt:lpstr>
      <vt:lpstr>Aşağıdakilerden hangisi Klinik Yönetişimin kilit bir mekanizması olarak kabul edilmektedir ? </vt:lpstr>
      <vt:lpstr>Aşağıdakilerden hangisi Eczacılık Hizmetleri için Klinik Yönetişim İlkeleri arasında yer almaz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Ethics in Pharmacy Clinical Governance</dc:title>
  <dc:creator>Microsoft Office User</dc:creator>
  <cp:lastModifiedBy>gülbin özçelikay</cp:lastModifiedBy>
  <cp:revision>3</cp:revision>
  <dcterms:created xsi:type="dcterms:W3CDTF">2023-11-12T17:19:38Z</dcterms:created>
  <dcterms:modified xsi:type="dcterms:W3CDTF">2023-11-14T07:08:21Z</dcterms:modified>
</cp:coreProperties>
</file>