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994F9-1F01-4F48-AC1D-E8CB1A4769B2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AB5A0-EE15-40D7-A664-BEE04C932D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100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DED4-24D3-4AE1-A6DF-F319C79C529C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1486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08ED-52B1-4A77-9B54-DB7E464B2D0A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FF80-78FB-4384-A521-C0E0FA0AD8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863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08ED-52B1-4A77-9B54-DB7E464B2D0A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FF80-78FB-4384-A521-C0E0FA0AD8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624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08ED-52B1-4A77-9B54-DB7E464B2D0A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FF80-78FB-4384-A521-C0E0FA0AD8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4574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4A0A-5F09-4735-B6C1-24842BCD1A29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C184-8CAD-4611-9124-6685F1B0C34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26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4A0A-5F09-4735-B6C1-24842BCD1A29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C184-8CAD-4611-9124-6685F1B0C3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3150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4A0A-5F09-4735-B6C1-24842BCD1A29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C184-8CAD-4611-9124-6685F1B0C34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923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4A0A-5F09-4735-B6C1-24842BCD1A29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C184-8CAD-4611-9124-6685F1B0C3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509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4A0A-5F09-4735-B6C1-24842BCD1A29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C184-8CAD-4611-9124-6685F1B0C3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8906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4A0A-5F09-4735-B6C1-24842BCD1A29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C184-8CAD-4611-9124-6685F1B0C3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1328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4A0A-5F09-4735-B6C1-24842BCD1A29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C184-8CAD-4611-9124-6685F1B0C3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7945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04E4A0A-5F09-4735-B6C1-24842BCD1A29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D8C184-8CAD-4611-9124-6685F1B0C3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940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08ED-52B1-4A77-9B54-DB7E464B2D0A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FF80-78FB-4384-A521-C0E0FA0AD8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7593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4A0A-5F09-4735-B6C1-24842BCD1A29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C184-8CAD-4611-9124-6685F1B0C3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6928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4A0A-5F09-4735-B6C1-24842BCD1A29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C184-8CAD-4611-9124-6685F1B0C3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5157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4A0A-5F09-4735-B6C1-24842BCD1A29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C184-8CAD-4611-9124-6685F1B0C3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820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08ED-52B1-4A77-9B54-DB7E464B2D0A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FF80-78FB-4384-A521-C0E0FA0AD8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029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08ED-52B1-4A77-9B54-DB7E464B2D0A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FF80-78FB-4384-A521-C0E0FA0AD8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310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08ED-52B1-4A77-9B54-DB7E464B2D0A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FF80-78FB-4384-A521-C0E0FA0AD8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645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08ED-52B1-4A77-9B54-DB7E464B2D0A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FF80-78FB-4384-A521-C0E0FA0AD8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474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08ED-52B1-4A77-9B54-DB7E464B2D0A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FF80-78FB-4384-A521-C0E0FA0AD8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063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08ED-52B1-4A77-9B54-DB7E464B2D0A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FF80-78FB-4384-A521-C0E0FA0AD8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279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08ED-52B1-4A77-9B54-DB7E464B2D0A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FF80-78FB-4384-A521-C0E0FA0AD8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997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108ED-52B1-4A77-9B54-DB7E464B2D0A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5FF80-78FB-4384-A521-C0E0FA0AD8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014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04E4A0A-5F09-4735-B6C1-24842BCD1A29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3D8C184-8CAD-4611-9124-6685F1B0C340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12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999" y="780461"/>
            <a:ext cx="9458619" cy="299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0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2272" y="1125234"/>
            <a:ext cx="9229928" cy="1296954"/>
          </a:xfrm>
        </p:spPr>
        <p:txBody>
          <a:bodyPr/>
          <a:lstStyle/>
          <a:p>
            <a:pPr marL="0" indent="0">
              <a:buNone/>
            </a:pPr>
            <a:r>
              <a:rPr lang="tr-TR" sz="4000" dirty="0"/>
              <a:t>Karşımızdakileri neden dinlemeliyiz</a:t>
            </a:r>
            <a:r>
              <a:rPr lang="tr-TR" sz="4000" dirty="0" smtClean="0"/>
              <a:t>?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D85F-EF89-403F-9787-6C51DF9AAA82}" type="slidenum">
              <a:rPr lang="tr-TR" smtClean="0"/>
              <a:t>2</a:t>
            </a:fld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4223425" y="5475019"/>
            <a:ext cx="73212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dirty="0"/>
              <a:t>Karşımızdakileri nasıl dinlemeliyiz?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30" y="1863049"/>
            <a:ext cx="57150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77403" y="995955"/>
            <a:ext cx="7237193" cy="4562952"/>
          </a:xfrm>
          <a:ln w="57150">
            <a:solidFill>
              <a:schemeClr val="tx1"/>
            </a:solidFill>
            <a:prstDash val="dashDot"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tr-TR" sz="2400" dirty="0" smtClean="0"/>
          </a:p>
          <a:p>
            <a:pPr marL="0" indent="0" algn="just">
              <a:buNone/>
            </a:pPr>
            <a:r>
              <a:rPr lang="tr-TR" sz="2000" dirty="0" smtClean="0"/>
              <a:t>Hastalar, hastalık geçmişlerini anlatmaya veya sorular sormaya başladıktan ortalama 18 saniye sonra, hekimlerin hastaların sözünü kestiklerini görülmüştür.</a:t>
            </a:r>
            <a:r>
              <a:rPr lang="tr-TR" sz="2400" dirty="0" smtClean="0"/>
              <a:t>  </a:t>
            </a:r>
            <a:r>
              <a:rPr lang="tr-TR" sz="1100" dirty="0" smtClean="0"/>
              <a:t>(Gordon ve </a:t>
            </a:r>
            <a:r>
              <a:rPr lang="tr-TR" sz="1100" dirty="0" err="1" smtClean="0"/>
              <a:t>Edwards</a:t>
            </a:r>
            <a:r>
              <a:rPr lang="tr-TR" sz="1100" dirty="0" smtClean="0"/>
              <a:t>, 2014)</a:t>
            </a:r>
          </a:p>
          <a:p>
            <a:pPr marL="0" indent="0" algn="just">
              <a:buNone/>
            </a:pPr>
            <a:endParaRPr lang="tr-TR" sz="1100" dirty="0"/>
          </a:p>
          <a:p>
            <a:pPr marL="0" indent="0" algn="just">
              <a:buNone/>
            </a:pPr>
            <a:r>
              <a:rPr lang="tr-TR" sz="2000" dirty="0" smtClean="0"/>
              <a:t>Her dört olgudan birinde, tanı koyarken hastanın hikayesini dinlemek, muayene ve laboratuvar sonuçlarından daha etkilidir. </a:t>
            </a:r>
            <a:r>
              <a:rPr lang="tr-TR" sz="1100" dirty="0"/>
              <a:t>(Desmond ve </a:t>
            </a:r>
            <a:r>
              <a:rPr lang="tr-TR" sz="1100" dirty="0" err="1"/>
              <a:t>Copeland</a:t>
            </a:r>
            <a:r>
              <a:rPr lang="tr-TR" sz="1100" dirty="0"/>
              <a:t>, </a:t>
            </a:r>
            <a:r>
              <a:rPr lang="tr-TR" sz="1100" dirty="0" smtClean="0"/>
              <a:t>2010)</a:t>
            </a:r>
          </a:p>
          <a:p>
            <a:pPr marL="0" indent="0" algn="just">
              <a:buNone/>
            </a:pPr>
            <a:endParaRPr lang="tr-TR" sz="1100" dirty="0"/>
          </a:p>
          <a:p>
            <a:pPr marL="0" indent="0" algn="just">
              <a:buNone/>
            </a:pPr>
            <a:r>
              <a:rPr lang="tr-TR" sz="2000" dirty="0" smtClean="0"/>
              <a:t>Tanı koyma  konusundaki beceriniz, büyük ölçüde dinleme becerilerinize bağlıdır.</a:t>
            </a:r>
            <a:r>
              <a:rPr lang="tr-TR" sz="2000" dirty="0"/>
              <a:t> </a:t>
            </a:r>
            <a:r>
              <a:rPr lang="tr-TR" sz="1100" dirty="0"/>
              <a:t>(Desmond ve </a:t>
            </a:r>
            <a:r>
              <a:rPr lang="tr-TR" sz="1100" dirty="0" err="1"/>
              <a:t>Copeland</a:t>
            </a:r>
            <a:r>
              <a:rPr lang="tr-TR" sz="1100" dirty="0"/>
              <a:t>, 2010</a:t>
            </a:r>
            <a:r>
              <a:rPr lang="tr-TR" sz="1100" dirty="0" smtClean="0"/>
              <a:t>)</a:t>
            </a:r>
            <a:endParaRPr lang="tr-TR" sz="1100" dirty="0"/>
          </a:p>
          <a:p>
            <a:pPr marL="0" indent="0" algn="just">
              <a:buNone/>
            </a:pPr>
            <a:endParaRPr lang="tr-TR" sz="1100" dirty="0" smtClean="0"/>
          </a:p>
          <a:p>
            <a:pPr marL="0" indent="0" algn="just">
              <a:buNone/>
            </a:pPr>
            <a:r>
              <a:rPr lang="tr-TR" sz="2000" dirty="0" smtClean="0"/>
              <a:t>Öykü almak yerine verilmesini bekleyin. </a:t>
            </a:r>
            <a:r>
              <a:rPr lang="tr-TR" sz="1100" dirty="0"/>
              <a:t>(Desmond ve </a:t>
            </a:r>
            <a:r>
              <a:rPr lang="tr-TR" sz="1100" dirty="0" err="1"/>
              <a:t>Copeland</a:t>
            </a:r>
            <a:r>
              <a:rPr lang="tr-TR" sz="1100" dirty="0"/>
              <a:t>, 2010</a:t>
            </a:r>
            <a:r>
              <a:rPr lang="tr-TR" sz="1100" dirty="0" smtClean="0"/>
              <a:t>)</a:t>
            </a:r>
          </a:p>
          <a:p>
            <a:pPr marL="0" indent="0" algn="just">
              <a:buNone/>
            </a:pPr>
            <a:endParaRPr lang="tr-TR" sz="1200" dirty="0" smtClean="0"/>
          </a:p>
          <a:p>
            <a:pPr marL="0" indent="0" algn="just">
              <a:buNone/>
            </a:pPr>
            <a:endParaRPr lang="tr-TR" sz="1200" dirty="0"/>
          </a:p>
          <a:p>
            <a:pPr marL="0" indent="0" algn="just">
              <a:buNone/>
            </a:pPr>
            <a:endParaRPr lang="tr-TR" sz="12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639783" y="6363645"/>
            <a:ext cx="3101502" cy="715659"/>
          </a:xfrm>
        </p:spPr>
        <p:txBody>
          <a:bodyPr/>
          <a:lstStyle/>
          <a:p>
            <a:fld id="{F015D85F-EF89-403F-9787-6C51DF9AAA82}" type="slidenum">
              <a:rPr lang="tr-TR" smtClean="0"/>
              <a:t>3</a:t>
            </a:fld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97" y="309825"/>
            <a:ext cx="2139923" cy="182053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1" r="12745"/>
          <a:stretch/>
        </p:blipFill>
        <p:spPr>
          <a:xfrm>
            <a:off x="147697" y="2680478"/>
            <a:ext cx="2169269" cy="176506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5" y="4831181"/>
            <a:ext cx="2291026" cy="152516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3" r="12119"/>
          <a:stretch/>
        </p:blipFill>
        <p:spPr>
          <a:xfrm>
            <a:off x="9875033" y="309825"/>
            <a:ext cx="2172656" cy="182053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9"/>
          <a:stretch/>
        </p:blipFill>
        <p:spPr>
          <a:xfrm>
            <a:off x="9875033" y="2680478"/>
            <a:ext cx="2235903" cy="1765064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87"/>
          <a:stretch/>
        </p:blipFill>
        <p:spPr>
          <a:xfrm>
            <a:off x="9927159" y="4831181"/>
            <a:ext cx="2264841" cy="162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6983309" y="1957004"/>
            <a:ext cx="2256317" cy="36210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5328" y="459048"/>
            <a:ext cx="12025168" cy="1450757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latin typeface="Arial Black" panose="020B0A04020102020204" pitchFamily="34" charset="0"/>
              </a:rPr>
              <a:t>DAVRANIŞ PENCERESİ        SORUN PENCERESİ</a:t>
            </a:r>
            <a:endParaRPr lang="tr-TR" sz="3200" b="1" dirty="0">
              <a:latin typeface="Arial Black" panose="020B0A040201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853762" y="1976261"/>
            <a:ext cx="2406720" cy="36210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Bağlayıcı 6"/>
          <p:cNvCxnSpPr/>
          <p:nvPr/>
        </p:nvCxnSpPr>
        <p:spPr>
          <a:xfrm flipV="1">
            <a:off x="1291585" y="4571998"/>
            <a:ext cx="3531073" cy="22304"/>
          </a:xfrm>
          <a:prstGeom prst="line">
            <a:avLst/>
          </a:prstGeom>
          <a:ln w="762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349" y="2793092"/>
            <a:ext cx="3682303" cy="12802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994" y="4466275"/>
            <a:ext cx="3682303" cy="128027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2207207" y="4734680"/>
            <a:ext cx="169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6">
                    <a:lumMod val="75000"/>
                  </a:schemeClr>
                </a:solidFill>
              </a:rPr>
              <a:t>Kabul edilebilir</a:t>
            </a:r>
            <a:endParaRPr lang="tr-T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2240667" y="2716069"/>
            <a:ext cx="1632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</a:rPr>
              <a:t>Kabul edilemez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4987985" y="4353331"/>
            <a:ext cx="170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Kabul çizgisi</a:t>
            </a:r>
            <a:endParaRPr lang="tr-TR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7429158" y="2039538"/>
            <a:ext cx="1355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Sorun karşıda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7359986" y="4718320"/>
            <a:ext cx="1465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7030A0"/>
                </a:solidFill>
              </a:rPr>
              <a:t>Sorun bende</a:t>
            </a:r>
            <a:endParaRPr lang="tr-TR" sz="2400" b="1" dirty="0">
              <a:solidFill>
                <a:srgbClr val="7030A0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7359986" y="3208969"/>
            <a:ext cx="15238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SORUN YOK</a:t>
            </a:r>
            <a:endParaRPr lang="tr-T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Sağ Ayraç 16"/>
          <p:cNvSpPr/>
          <p:nvPr/>
        </p:nvSpPr>
        <p:spPr>
          <a:xfrm>
            <a:off x="9655673" y="3095232"/>
            <a:ext cx="611979" cy="1170878"/>
          </a:xfrm>
          <a:prstGeom prst="rightBrace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/>
          <p:cNvSpPr txBox="1"/>
          <p:nvPr/>
        </p:nvSpPr>
        <p:spPr>
          <a:xfrm>
            <a:off x="10500525" y="3476399"/>
            <a:ext cx="1612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accent6">
                    <a:lumMod val="75000"/>
                  </a:schemeClr>
                </a:solidFill>
              </a:rPr>
              <a:t>İletişim</a:t>
            </a:r>
            <a:endParaRPr lang="tr-T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058" y="4675680"/>
            <a:ext cx="597636" cy="948999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5475" y="2035250"/>
            <a:ext cx="611979" cy="714727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500525" y="4931696"/>
            <a:ext cx="1276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7030A0"/>
                </a:solidFill>
              </a:rPr>
              <a:t>Ben dili</a:t>
            </a:r>
            <a:endParaRPr lang="tr-TR" sz="2400" b="1" dirty="0">
              <a:solidFill>
                <a:srgbClr val="7030A0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380143" y="1977114"/>
            <a:ext cx="1271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</a:rPr>
              <a:t>Etkin dinleme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D85F-EF89-403F-9787-6C51DF9AAA82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426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6139" y="37382"/>
            <a:ext cx="6113585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Üç Temel Dinleme Tekniği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4447" y="3673635"/>
            <a:ext cx="7285892" cy="896971"/>
          </a:xfrm>
        </p:spPr>
        <p:txBody>
          <a:bodyPr/>
          <a:lstStyle/>
          <a:p>
            <a:r>
              <a:rPr lang="tr-TR" b="1" dirty="0" err="1" smtClean="0"/>
              <a:t>Relaktif</a:t>
            </a:r>
            <a:r>
              <a:rPr lang="tr-TR" b="1" dirty="0" smtClean="0"/>
              <a:t> (yansıtarak) dinleme</a:t>
            </a:r>
          </a:p>
        </p:txBody>
      </p:sp>
      <p:sp>
        <p:nvSpPr>
          <p:cNvPr id="4" name="Dikdörtgen 3"/>
          <p:cNvSpPr/>
          <p:nvPr/>
        </p:nvSpPr>
        <p:spPr>
          <a:xfrm>
            <a:off x="4232831" y="6530846"/>
            <a:ext cx="20683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r-TR" sz="1200" dirty="0"/>
              <a:t>(Desmond ve </a:t>
            </a:r>
            <a:r>
              <a:rPr lang="tr-TR" sz="1200" dirty="0" err="1"/>
              <a:t>Copeland</a:t>
            </a:r>
            <a:r>
              <a:rPr lang="tr-TR" sz="1200" dirty="0"/>
              <a:t>, 2010</a:t>
            </a:r>
            <a:r>
              <a:rPr lang="tr-TR" sz="1200" dirty="0" smtClean="0"/>
              <a:t>)</a:t>
            </a:r>
            <a:endParaRPr lang="tr-TR" sz="1200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04447" y="1890896"/>
            <a:ext cx="7285892" cy="76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/>
              <a:t>Aktif dinleme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04447" y="5353739"/>
            <a:ext cx="7285892" cy="66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/>
              <a:t>Empatik</a:t>
            </a:r>
            <a:r>
              <a:rPr lang="tr-TR" b="1" dirty="0" smtClean="0"/>
              <a:t> dinleme </a:t>
            </a:r>
            <a:endParaRPr lang="tr-TR" b="1" dirty="0"/>
          </a:p>
        </p:txBody>
      </p:sp>
      <p:sp>
        <p:nvSpPr>
          <p:cNvPr id="7" name="Sağ Ok 6"/>
          <p:cNvSpPr/>
          <p:nvPr/>
        </p:nvSpPr>
        <p:spPr>
          <a:xfrm>
            <a:off x="2864093" y="2018806"/>
            <a:ext cx="1637567" cy="2659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Ok 7"/>
          <p:cNvSpPr/>
          <p:nvPr/>
        </p:nvSpPr>
        <p:spPr>
          <a:xfrm>
            <a:off x="5134708" y="3776696"/>
            <a:ext cx="1166446" cy="244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ağ Ok 8"/>
          <p:cNvSpPr/>
          <p:nvPr/>
        </p:nvSpPr>
        <p:spPr>
          <a:xfrm>
            <a:off x="3335216" y="5473239"/>
            <a:ext cx="1395046" cy="254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4598010" y="1707269"/>
            <a:ext cx="2995980" cy="92333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Hedef:</a:t>
            </a:r>
            <a:r>
              <a:rPr lang="tr-TR" dirty="0" smtClean="0"/>
              <a:t> hasta sahibinin söylediklerine jestlerle ve kısa sözcüklerle karşılık verme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6394939" y="3433679"/>
            <a:ext cx="3511061" cy="92333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Hedef:</a:t>
            </a:r>
            <a:r>
              <a:rPr lang="tr-TR" dirty="0" smtClean="0"/>
              <a:t> Hasta sahibinin söylediklerini geri yansıtarak, ona kendisini dinlediğinizi bildirme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4906108" y="5126203"/>
            <a:ext cx="3698630" cy="92333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Hedef: </a:t>
            </a:r>
            <a:r>
              <a:rPr lang="tr-TR" dirty="0" smtClean="0"/>
              <a:t>Hasta sahibinin sıkıntısının </a:t>
            </a:r>
            <a:r>
              <a:rPr lang="tr-TR" dirty="0" err="1" smtClean="0"/>
              <a:t>psikososyal</a:t>
            </a:r>
            <a:r>
              <a:rPr lang="tr-TR" dirty="0" smtClean="0"/>
              <a:t> yönüyle de ilgilendiğinizi gösterme</a:t>
            </a:r>
            <a:endParaRPr lang="tr-TR" dirty="0"/>
          </a:p>
        </p:txBody>
      </p:sp>
      <p:sp>
        <p:nvSpPr>
          <p:cNvPr id="15" name="Dolu Çerçeve 14"/>
          <p:cNvSpPr/>
          <p:nvPr/>
        </p:nvSpPr>
        <p:spPr>
          <a:xfrm>
            <a:off x="9999785" y="2986569"/>
            <a:ext cx="1987656" cy="167921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/>
              <a:t>Doğru anlaşıldığından emin olmanın en kolay yolu</a:t>
            </a:r>
            <a:endParaRPr lang="tr-TR" sz="1600" b="1" dirty="0"/>
          </a:p>
        </p:txBody>
      </p:sp>
      <p:sp>
        <p:nvSpPr>
          <p:cNvPr id="16" name="Dolu Çerçeve 15"/>
          <p:cNvSpPr/>
          <p:nvPr/>
        </p:nvSpPr>
        <p:spPr>
          <a:xfrm>
            <a:off x="7690339" y="1379068"/>
            <a:ext cx="2907323" cy="146538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Hmm, evet, göz-kaş hareketi, öne eğilme </a:t>
            </a:r>
          </a:p>
        </p:txBody>
      </p:sp>
      <p:sp>
        <p:nvSpPr>
          <p:cNvPr id="17" name="Dolu Çerçeve 16"/>
          <p:cNvSpPr/>
          <p:nvPr/>
        </p:nvSpPr>
        <p:spPr>
          <a:xfrm>
            <a:off x="8771209" y="4807902"/>
            <a:ext cx="2269582" cy="146394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Hastanın duygularını içeren tepkiler</a:t>
            </a:r>
            <a:endParaRPr lang="tr-TR" b="1" dirty="0"/>
          </a:p>
        </p:txBody>
      </p:sp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9226062" y="6439392"/>
            <a:ext cx="2743200" cy="365125"/>
          </a:xfrm>
        </p:spPr>
        <p:txBody>
          <a:bodyPr/>
          <a:lstStyle/>
          <a:p>
            <a:fld id="{F015D85F-EF89-403F-9787-6C51DF9AAA8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03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76360" y="1010117"/>
            <a:ext cx="5230435" cy="675564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ETKİN DİNLEME</a:t>
            </a:r>
            <a:br>
              <a:rPr lang="tr-TR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endParaRPr lang="tr-TR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2376" y="1954692"/>
            <a:ext cx="10488837" cy="4595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1-Hmm </a:t>
            </a:r>
            <a:r>
              <a:rPr lang="tr-TR" dirty="0" err="1" smtClean="0"/>
              <a:t>hmm</a:t>
            </a:r>
            <a:r>
              <a:rPr lang="tr-TR" dirty="0" smtClean="0"/>
              <a:t>…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2-Sessizlik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3-Duygu yansıtma </a:t>
            </a:r>
            <a:r>
              <a:rPr lang="tr-TR" sz="2000" dirty="0" smtClean="0"/>
              <a:t>(kaygılarını tekrar edin)</a:t>
            </a:r>
          </a:p>
          <a:p>
            <a:pPr marL="0" indent="0">
              <a:buNone/>
            </a:pPr>
            <a:r>
              <a:rPr lang="tr-TR" dirty="0" smtClean="0"/>
              <a:t>4-Duygu-içerik yansıtma</a:t>
            </a:r>
          </a:p>
          <a:p>
            <a:pPr marL="0" indent="0">
              <a:buNone/>
            </a:pPr>
            <a:r>
              <a:rPr lang="tr-TR" dirty="0" smtClean="0"/>
              <a:t>5-Kapı </a:t>
            </a:r>
            <a:r>
              <a:rPr lang="tr-TR" dirty="0" err="1" smtClean="0"/>
              <a:t>aralayıcılar</a:t>
            </a:r>
            <a:r>
              <a:rPr lang="tr-TR" dirty="0" smtClean="0"/>
              <a:t>: </a:t>
            </a:r>
            <a:r>
              <a:rPr lang="tr-TR" sz="2000" dirty="0" smtClean="0"/>
              <a:t>«Sufle verme tekniği» «</a:t>
            </a:r>
            <a:r>
              <a:rPr lang="tr-TR" sz="2000" dirty="0" err="1" smtClean="0"/>
              <a:t>Ee</a:t>
            </a:r>
            <a:r>
              <a:rPr lang="tr-TR" sz="2000" dirty="0" smtClean="0"/>
              <a:t>, sonra, başka, örneğin, başka bir deyişle, bu konuda biraz daha konuşalım …»</a:t>
            </a:r>
            <a:endParaRPr lang="tr-TR" sz="2000" dirty="0"/>
          </a:p>
          <a:p>
            <a:pPr marL="0" indent="0">
              <a:buNone/>
            </a:pPr>
            <a:r>
              <a:rPr lang="tr-TR" dirty="0" smtClean="0"/>
              <a:t>6-Açık </a:t>
            </a:r>
            <a:r>
              <a:rPr lang="tr-TR" dirty="0"/>
              <a:t>uçlu </a:t>
            </a:r>
            <a:r>
              <a:rPr lang="tr-TR" dirty="0" smtClean="0"/>
              <a:t>sorular: </a:t>
            </a:r>
            <a:r>
              <a:rPr lang="tr-TR" sz="2000" dirty="0" smtClean="0"/>
              <a:t>«Ne, neler, nasıl…» </a:t>
            </a:r>
            <a:r>
              <a:rPr lang="tr-TR" sz="2000" b="1" i="1" u="sng" dirty="0" smtClean="0">
                <a:solidFill>
                  <a:srgbClr val="C00000"/>
                </a:solidFill>
              </a:rPr>
              <a:t>«Niçin-neden»</a:t>
            </a:r>
            <a:endParaRPr lang="tr-TR" sz="2000" b="1" i="1" u="sng" dirty="0">
              <a:solidFill>
                <a:srgbClr val="C00000"/>
              </a:solidFill>
            </a:endParaRP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D85F-EF89-403F-9787-6C51DF9AAA82}" type="slidenum">
              <a:rPr lang="tr-TR" smtClean="0"/>
              <a:t>6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674" y="554983"/>
            <a:ext cx="5278030" cy="272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79075" y="162548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AÇIK – KAPALI UÇLU SORULAR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5" name="Yukarı Aşağı Ok 4"/>
          <p:cNvSpPr/>
          <p:nvPr/>
        </p:nvSpPr>
        <p:spPr>
          <a:xfrm>
            <a:off x="1553306" y="2458104"/>
            <a:ext cx="961293" cy="168812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karı Aşağı Ok 5"/>
          <p:cNvSpPr/>
          <p:nvPr/>
        </p:nvSpPr>
        <p:spPr>
          <a:xfrm>
            <a:off x="5550877" y="2458103"/>
            <a:ext cx="961293" cy="168812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553306" y="1958310"/>
            <a:ext cx="153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EBEVEYN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1617782" y="4407151"/>
            <a:ext cx="961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ÇOCUK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5580184" y="1823751"/>
            <a:ext cx="1090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YETİŞKİN (HEKİM)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894384" y="4268651"/>
            <a:ext cx="2274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YETİŞKİN </a:t>
            </a:r>
          </a:p>
          <a:p>
            <a:pPr algn="ctr"/>
            <a:r>
              <a:rPr lang="tr-TR" dirty="0" smtClean="0"/>
              <a:t>(HASTA SAHİBİ)</a:t>
            </a:r>
            <a:endParaRPr lang="tr-TR" dirty="0"/>
          </a:p>
        </p:txBody>
      </p:sp>
      <p:sp>
        <p:nvSpPr>
          <p:cNvPr id="11" name="Sola Bükülü Ok 10"/>
          <p:cNvSpPr/>
          <p:nvPr/>
        </p:nvSpPr>
        <p:spPr>
          <a:xfrm>
            <a:off x="3364522" y="2597631"/>
            <a:ext cx="445477" cy="1548595"/>
          </a:xfrm>
          <a:prstGeom prst="curved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2579076" y="3123866"/>
            <a:ext cx="123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Kapalı Uçlu Sorular</a:t>
            </a:r>
            <a:endParaRPr lang="tr-TR" dirty="0"/>
          </a:p>
        </p:txBody>
      </p:sp>
      <p:sp>
        <p:nvSpPr>
          <p:cNvPr id="13" name="Sola Bükülü Ok 12"/>
          <p:cNvSpPr/>
          <p:nvPr/>
        </p:nvSpPr>
        <p:spPr>
          <a:xfrm>
            <a:off x="7168661" y="2527866"/>
            <a:ext cx="445477" cy="1548595"/>
          </a:xfrm>
          <a:prstGeom prst="curved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383215" y="2992132"/>
            <a:ext cx="123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Açık Uçlu Sorular</a:t>
            </a:r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8270630" y="5039918"/>
            <a:ext cx="3499338" cy="120032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u="sng" dirty="0" smtClean="0"/>
              <a:t>Soru sorarken;</a:t>
            </a:r>
          </a:p>
          <a:p>
            <a:pPr algn="ctr"/>
            <a:r>
              <a:rPr lang="tr-TR" dirty="0"/>
              <a:t>b</a:t>
            </a:r>
            <a:r>
              <a:rPr lang="tr-TR" dirty="0" smtClean="0"/>
              <a:t>ir dedektifin titizliği</a:t>
            </a:r>
          </a:p>
          <a:p>
            <a:pPr algn="ctr"/>
            <a:r>
              <a:rPr lang="tr-TR" dirty="0" smtClean="0"/>
              <a:t>+ </a:t>
            </a:r>
          </a:p>
          <a:p>
            <a:pPr algn="ctr"/>
            <a:r>
              <a:rPr lang="tr-TR" dirty="0" smtClean="0"/>
              <a:t>şefkatli bir arkadaşın yumuşaklığı</a:t>
            </a:r>
            <a:endParaRPr lang="tr-TR" dirty="0"/>
          </a:p>
        </p:txBody>
      </p:sp>
      <p:sp>
        <p:nvSpPr>
          <p:cNvPr id="18" name="Dikdörtgen 17"/>
          <p:cNvSpPr/>
          <p:nvPr/>
        </p:nvSpPr>
        <p:spPr>
          <a:xfrm>
            <a:off x="4546022" y="6538912"/>
            <a:ext cx="20683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/>
              <a:t>(Desmond ve </a:t>
            </a:r>
            <a:r>
              <a:rPr lang="tr-TR" sz="1200" dirty="0" err="1"/>
              <a:t>Copeland</a:t>
            </a:r>
            <a:r>
              <a:rPr lang="tr-TR" sz="1200" dirty="0"/>
              <a:t>, 2010)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D85F-EF89-403F-9787-6C51DF9AAA82}" type="slidenum">
              <a:rPr lang="tr-TR" smtClean="0"/>
              <a:t>7</a:t>
            </a:fld>
            <a:endParaRPr lang="tr-TR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287" y="1980866"/>
            <a:ext cx="31718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849315" y="4897397"/>
            <a:ext cx="345244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u="sng" dirty="0" smtClean="0"/>
              <a:t>Kapalı uçlu soruların tehlikesi:</a:t>
            </a:r>
          </a:p>
          <a:p>
            <a:pPr algn="ctr"/>
            <a:r>
              <a:rPr lang="tr-TR" dirty="0" smtClean="0"/>
              <a:t>Hasta sahibi-pasif; hekim-otoriter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7077805" y="4753005"/>
            <a:ext cx="3669323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u="sng" dirty="0" smtClean="0">
                <a:solidFill>
                  <a:srgbClr val="C00000"/>
                </a:solidFill>
              </a:rPr>
              <a:t>Arka arkaya birçok kapalı uçlu soru soracağınız zaman haber verin:</a:t>
            </a:r>
          </a:p>
          <a:p>
            <a:pPr algn="ctr"/>
            <a:r>
              <a:rPr lang="tr-TR" dirty="0" smtClean="0"/>
              <a:t>«Köpeğinizin durumuyla ilgili size arka arkaya birkaç soru soracağım.»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1849315" y="1299085"/>
            <a:ext cx="3452446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u="sng" dirty="0" smtClean="0"/>
              <a:t>Açık uçlu sorular:</a:t>
            </a:r>
          </a:p>
          <a:p>
            <a:pPr algn="ctr"/>
            <a:r>
              <a:rPr lang="tr-TR" dirty="0" smtClean="0"/>
              <a:t>Kim, ne, ne zaman, nerede, </a:t>
            </a:r>
            <a:r>
              <a:rPr lang="tr-TR" b="1" dirty="0" smtClean="0">
                <a:solidFill>
                  <a:srgbClr val="C00000"/>
                </a:solidFill>
              </a:rPr>
              <a:t>neden</a:t>
            </a:r>
            <a:r>
              <a:rPr lang="tr-TR" dirty="0" smtClean="0"/>
              <a:t>, nasıl gibi sözcükler bulunur.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6400798" y="1022086"/>
            <a:ext cx="5023339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Bugün size nasıl yardımcı olabilirim?</a:t>
            </a:r>
          </a:p>
          <a:p>
            <a:pPr algn="ctr"/>
            <a:r>
              <a:rPr lang="tr-TR" dirty="0" smtClean="0"/>
              <a:t>Buraya geliş sebebiniz nedir?</a:t>
            </a:r>
          </a:p>
          <a:p>
            <a:pPr algn="ctr"/>
            <a:r>
              <a:rPr lang="tr-TR" dirty="0" smtClean="0"/>
              <a:t>Kusmayı ilk ne zaman fark ettiniz?</a:t>
            </a:r>
          </a:p>
          <a:p>
            <a:pPr algn="ctr"/>
            <a:r>
              <a:rPr lang="tr-TR" dirty="0" smtClean="0"/>
              <a:t>İştahsız derken tam olarak neyi kastediyorsunuz?</a:t>
            </a:r>
          </a:p>
          <a:p>
            <a:pPr algn="ctr"/>
            <a:r>
              <a:rPr lang="tr-TR" dirty="0" smtClean="0"/>
              <a:t>Kedinizin dışkısını nasıl tanımlarsınız?</a:t>
            </a:r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4980174" y="6536551"/>
            <a:ext cx="20683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/>
              <a:t>(Desmond ve </a:t>
            </a:r>
            <a:r>
              <a:rPr lang="tr-TR" sz="1200" dirty="0" err="1"/>
              <a:t>Copeland</a:t>
            </a:r>
            <a:r>
              <a:rPr lang="tr-TR" sz="1200" dirty="0"/>
              <a:t>, 2010)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1849315" y="3167355"/>
            <a:ext cx="3452446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u="sng" dirty="0" smtClean="0"/>
              <a:t>Kapalı uçlu sorular:</a:t>
            </a:r>
          </a:p>
          <a:p>
            <a:pPr algn="ctr"/>
            <a:r>
              <a:rPr lang="tr-TR" dirty="0" smtClean="0"/>
              <a:t>Çabuk ve belli bir konuyla ilgili spesifik bilgi verir.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7048497" y="3028855"/>
            <a:ext cx="3727938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Yürüyüşünde farklılık var mı?</a:t>
            </a:r>
          </a:p>
          <a:p>
            <a:pPr algn="ctr"/>
            <a:r>
              <a:rPr lang="tr-TR" dirty="0" smtClean="0"/>
              <a:t>Su içiyor mu?</a:t>
            </a:r>
          </a:p>
          <a:p>
            <a:pPr algn="ctr"/>
            <a:r>
              <a:rPr lang="tr-TR" dirty="0" smtClean="0"/>
              <a:t>Agresif mi?</a:t>
            </a:r>
          </a:p>
          <a:p>
            <a:pPr algn="ctr"/>
            <a:r>
              <a:rPr lang="tr-TR" dirty="0" smtClean="0"/>
              <a:t>Siz eve gelince havlıyor mu?</a:t>
            </a:r>
            <a:endParaRPr lang="tr-TR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D85F-EF89-403F-9787-6C51DF9AAA8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8193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lu Çerçeve 8"/>
          <p:cNvSpPr/>
          <p:nvPr/>
        </p:nvSpPr>
        <p:spPr>
          <a:xfrm>
            <a:off x="1500552" y="1291983"/>
            <a:ext cx="3610710" cy="257663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Bu duruma neyin sebep olduğuyla ilgili bir fikriniz var mı?</a:t>
            </a:r>
          </a:p>
          <a:p>
            <a:pPr algn="ctr"/>
            <a:endParaRPr lang="tr-TR" b="1" dirty="0" smtClean="0">
              <a:solidFill>
                <a:srgbClr val="002060"/>
              </a:solidFill>
            </a:endParaRPr>
          </a:p>
          <a:p>
            <a:pPr algn="ctr"/>
            <a:r>
              <a:rPr lang="tr-TR" b="1" dirty="0" smtClean="0">
                <a:solidFill>
                  <a:srgbClr val="002060"/>
                </a:solidFill>
              </a:rPr>
              <a:t>Cevap: </a:t>
            </a:r>
            <a:r>
              <a:rPr lang="tr-TR" dirty="0" smtClean="0">
                <a:solidFill>
                  <a:srgbClr val="C00000"/>
                </a:solidFill>
              </a:rPr>
              <a:t>Hayır!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10" name="Dolu Çerçeve 9"/>
          <p:cNvSpPr/>
          <p:nvPr/>
        </p:nvSpPr>
        <p:spPr>
          <a:xfrm>
            <a:off x="7104185" y="1291984"/>
            <a:ext cx="3499339" cy="257663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Sizce bu duruma ne sebep olmuş olabilir?</a:t>
            </a:r>
          </a:p>
          <a:p>
            <a:pPr algn="ctr"/>
            <a:endParaRPr lang="tr-TR" b="1" dirty="0" smtClean="0">
              <a:solidFill>
                <a:srgbClr val="002060"/>
              </a:solidFill>
            </a:endParaRPr>
          </a:p>
          <a:p>
            <a:pPr algn="ctr"/>
            <a:r>
              <a:rPr lang="tr-TR" b="1" dirty="0" smtClean="0">
                <a:solidFill>
                  <a:srgbClr val="002060"/>
                </a:solidFill>
              </a:rPr>
              <a:t>Cevap: </a:t>
            </a:r>
            <a:r>
              <a:rPr lang="tr-TR" dirty="0" err="1" smtClean="0">
                <a:solidFill>
                  <a:srgbClr val="C00000"/>
                </a:solidFill>
              </a:rPr>
              <a:t>dasjkhafksjdajşgmnfhe</a:t>
            </a:r>
            <a:r>
              <a:rPr lang="tr-TR" dirty="0" smtClean="0">
                <a:solidFill>
                  <a:srgbClr val="C00000"/>
                </a:solidFill>
              </a:rPr>
              <a:t>…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5035862" y="6482088"/>
            <a:ext cx="20683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/>
              <a:t>(Desmond ve </a:t>
            </a:r>
            <a:r>
              <a:rPr lang="tr-TR" sz="1200" dirty="0" err="1"/>
              <a:t>Copeland</a:t>
            </a:r>
            <a:r>
              <a:rPr lang="tr-TR" sz="1200" dirty="0"/>
              <a:t>, 2010)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180492" y="4716974"/>
            <a:ext cx="2637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KAPALI UÇLU SORU</a:t>
            </a:r>
            <a:endParaRPr lang="tr-TR" sz="24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7701010" y="4716975"/>
            <a:ext cx="2637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AÇIK UÇLU SORU</a:t>
            </a:r>
            <a:endParaRPr lang="tr-TR" sz="2400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D85F-EF89-403F-9787-6C51DF9AAA82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3541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450</Words>
  <Application>Microsoft Office PowerPoint</Application>
  <PresentationFormat>Geniş ekran</PresentationFormat>
  <Paragraphs>88</Paragraphs>
  <Slides>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Office Teması</vt:lpstr>
      <vt:lpstr>Geçmişe bakış</vt:lpstr>
      <vt:lpstr>PowerPoint Sunusu</vt:lpstr>
      <vt:lpstr>PowerPoint Sunusu</vt:lpstr>
      <vt:lpstr>PowerPoint Sunusu</vt:lpstr>
      <vt:lpstr>DAVRANIŞ PENCERESİ        SORUN PENCERESİ</vt:lpstr>
      <vt:lpstr>Üç Temel Dinleme Tekniği</vt:lpstr>
      <vt:lpstr>ETKİN DİNLEME </vt:lpstr>
      <vt:lpstr>AÇIK – KAPALI UÇLU SORULAR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Nigar</dc:creator>
  <cp:lastModifiedBy>Nigar</cp:lastModifiedBy>
  <cp:revision>1</cp:revision>
  <dcterms:created xsi:type="dcterms:W3CDTF">2019-12-29T19:57:57Z</dcterms:created>
  <dcterms:modified xsi:type="dcterms:W3CDTF">2019-12-29T20:06:03Z</dcterms:modified>
</cp:coreProperties>
</file>