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 id="259" r:id="rId3"/>
    <p:sldId id="260"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2" autoAdjust="0"/>
    <p:restoredTop sz="94660"/>
  </p:normalViewPr>
  <p:slideViewPr>
    <p:cSldViewPr snapToGrid="0">
      <p:cViewPr varScale="1">
        <p:scale>
          <a:sx n="73" d="100"/>
          <a:sy n="73" d="100"/>
        </p:scale>
        <p:origin x="4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30169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611037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1E8CDF72-C654-4683-8C6F-600FDF57AD6B}" type="datetimeFigureOut">
              <a:rPr lang="tr-TR" smtClean="0"/>
              <a:t>10.08.2020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3703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8CDF72-C654-4683-8C6F-600FDF57AD6B}" type="datetimeFigureOut">
              <a:rPr lang="tr-TR" smtClean="0"/>
              <a:t>10.08.2020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060663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1E8CDF72-C654-4683-8C6F-600FDF57AD6B}" type="datetimeFigureOut">
              <a:rPr lang="tr-TR" smtClean="0"/>
              <a:t>10.08.2020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539217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1E8CDF72-C654-4683-8C6F-600FDF57AD6B}" type="datetimeFigureOut">
              <a:rPr lang="tr-TR" smtClean="0"/>
              <a:t>10.08.2020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1282131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E8CDF72-C654-4683-8C6F-600FDF57AD6B}" type="datetimeFigureOut">
              <a:rPr lang="tr-TR" smtClean="0"/>
              <a:t>10.08.2020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790651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E8CDF72-C654-4683-8C6F-600FDF57AD6B}" type="datetimeFigureOut">
              <a:rPr lang="tr-TR" smtClean="0"/>
              <a:t>10.08.2020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66A7884-FB3D-4EED-A900-B921BD8315C5}" type="slidenum">
              <a:rPr lang="tr-TR" smtClean="0"/>
              <a:t>‹#›</a:t>
            </a:fld>
            <a:endParaRPr lang="tr-TR"/>
          </a:p>
        </p:txBody>
      </p:sp>
    </p:spTree>
    <p:extLst>
      <p:ext uri="{BB962C8B-B14F-4D97-AF65-F5344CB8AC3E}">
        <p14:creationId xmlns:p14="http://schemas.microsoft.com/office/powerpoint/2010/main" val="536195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E8CDF72-C654-4683-8C6F-600FDF57AD6B}" type="datetimeFigureOut">
              <a:rPr lang="tr-TR" smtClean="0"/>
              <a:t>10.08.2020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528676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10.08.2020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Hukuku (2.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20212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F90A8D-CEC5-4E3B-8CFB-921927015452}"/>
              </a:ext>
            </a:extLst>
          </p:cNvPr>
          <p:cNvSpPr>
            <a:spLocks noGrp="1"/>
          </p:cNvSpPr>
          <p:nvPr>
            <p:ph type="title"/>
          </p:nvPr>
        </p:nvSpPr>
        <p:spPr/>
        <p:txBody>
          <a:bodyPr>
            <a:normAutofit/>
          </a:bodyPr>
          <a:lstStyle/>
          <a:p>
            <a:r>
              <a:rPr lang="tr-TR" sz="4200" i="1" dirty="0" err="1"/>
              <a:t>Dominatus</a:t>
            </a:r>
            <a:r>
              <a:rPr lang="tr-TR" sz="4200" i="1" dirty="0"/>
              <a:t> </a:t>
            </a:r>
            <a:r>
              <a:rPr lang="tr-TR" sz="4200" dirty="0"/>
              <a:t>Dönemi (M.S. 284 – M.S. 476/1453)</a:t>
            </a:r>
            <a:endParaRPr lang="tr-TR" sz="4200" i="1" dirty="0"/>
          </a:p>
        </p:txBody>
      </p:sp>
      <p:sp>
        <p:nvSpPr>
          <p:cNvPr id="3" name="İçerik Yer Tutucusu 2">
            <a:extLst>
              <a:ext uri="{FF2B5EF4-FFF2-40B4-BE49-F238E27FC236}">
                <a16:creationId xmlns:a16="http://schemas.microsoft.com/office/drawing/2014/main" id="{6D80824E-6C28-4E8C-B5DE-53C78F93D45B}"/>
              </a:ext>
            </a:extLst>
          </p:cNvPr>
          <p:cNvSpPr>
            <a:spLocks noGrp="1"/>
          </p:cNvSpPr>
          <p:nvPr>
            <p:ph idx="1"/>
          </p:nvPr>
        </p:nvSpPr>
        <p:spPr/>
        <p:txBody>
          <a:bodyPr>
            <a:normAutofit fontScale="92500" lnSpcReduction="20000"/>
          </a:bodyPr>
          <a:lstStyle/>
          <a:p>
            <a:pPr algn="just"/>
            <a:r>
              <a:rPr lang="tr-TR" i="1" dirty="0" err="1"/>
              <a:t>Principatus</a:t>
            </a:r>
            <a:r>
              <a:rPr lang="tr-TR" dirty="0"/>
              <a:t> Dönemi ile birlikte Roma ve ona bağlı eyaletlerin yönetimi üniter hale gelmiş, bunun sonucunda Roma uyruklarının yaşam tarzları birbirine benzemeye başlamıştır. Bu gelişmenin en son halkasını 212 yılında İmparator </a:t>
            </a:r>
            <a:r>
              <a:rPr lang="tr-TR" i="1" dirty="0" err="1"/>
              <a:t>Caracalla</a:t>
            </a:r>
            <a:r>
              <a:rPr lang="tr-TR" i="1" dirty="0"/>
              <a:t> </a:t>
            </a:r>
            <a:r>
              <a:rPr lang="tr-TR" dirty="0"/>
              <a:t>tarafından çıkarılan emirname ile bütün Roma uyruklarına Roma yurttaşlığı tanınması oluşturmuştur. Siyasi anlamda herkesin eşit seviyeye çekilmesi, imtiyazlı sınıflar nezdinde huzursuzluğa yol açmıştır. Bunun yanı sıra ekonomik, dini ve ahlaki sebeplerle başka türlü bunalımlar ortaya çıkmıştır. Bu dönemde, mazlumların dini olarak görülen Hristiyanlık, geniş kitlelere yayılmaya başlamış ve bu toplumsal çatışmalara sebep olmaya başlamıştır. Roma’nın sınırlarının çok geniş olması, özellikle «barbar» kavimler tarafından birçok yerden saldırıya uğramasına yol açmış, bu da devleti zayıflatmıştır. 235 yılında tüm bu sorunlar, ülkeyi askeri kargaşaya sürüklemiştir. 284 yılında İmparator </a:t>
            </a:r>
            <a:r>
              <a:rPr lang="tr-TR" i="1" dirty="0" err="1"/>
              <a:t>Diocletianus</a:t>
            </a:r>
            <a:r>
              <a:rPr lang="tr-TR" dirty="0" err="1"/>
              <a:t>’un</a:t>
            </a:r>
            <a:r>
              <a:rPr lang="tr-TR" dirty="0"/>
              <a:t> mutlakıyet yönetimi kurmasıyla sorunlara çözüm sağlanmaya çalışılmıştır, İmparatorluk Doğu ve Batı olmak üzere ikiye bölünmüştür. </a:t>
            </a:r>
            <a:r>
              <a:rPr lang="tr-TR" i="1" dirty="0" err="1"/>
              <a:t>Diocletianus</a:t>
            </a:r>
            <a:r>
              <a:rPr lang="tr-TR" dirty="0" err="1"/>
              <a:t>’un</a:t>
            </a:r>
            <a:r>
              <a:rPr lang="tr-TR" dirty="0"/>
              <a:t> tam anlamıyla otoriter bir imparatorluk sistemi tesis ettiği bu dönem </a:t>
            </a:r>
            <a:r>
              <a:rPr lang="tr-TR" i="1" dirty="0" err="1"/>
              <a:t>Dominatus</a:t>
            </a:r>
            <a:r>
              <a:rPr lang="tr-TR" i="1" dirty="0"/>
              <a:t> </a:t>
            </a:r>
            <a:r>
              <a:rPr lang="tr-TR" dirty="0"/>
              <a:t>Dönemi olarak adlandırılmaktadır.</a:t>
            </a:r>
          </a:p>
          <a:p>
            <a:pPr algn="just"/>
            <a:r>
              <a:rPr lang="tr-TR" i="1" dirty="0" err="1"/>
              <a:t>Dominatus</a:t>
            </a:r>
            <a:r>
              <a:rPr lang="tr-TR" i="1" dirty="0"/>
              <a:t> </a:t>
            </a:r>
            <a:r>
              <a:rPr lang="tr-TR" dirty="0"/>
              <a:t>Dönemi’nin yalnızca iki siyasal organı vardır:</a:t>
            </a:r>
          </a:p>
          <a:p>
            <a:pPr algn="just"/>
            <a:r>
              <a:rPr lang="tr-TR" dirty="0"/>
              <a:t>1) </a:t>
            </a:r>
            <a:r>
              <a:rPr lang="tr-TR" b="1" dirty="0"/>
              <a:t>İmparator (</a:t>
            </a:r>
            <a:r>
              <a:rPr lang="tr-TR" b="1" i="1" dirty="0" err="1"/>
              <a:t>Imperator</a:t>
            </a:r>
            <a:r>
              <a:rPr lang="tr-TR" b="1" dirty="0"/>
              <a:t>)</a:t>
            </a:r>
          </a:p>
          <a:p>
            <a:pPr algn="just"/>
            <a:r>
              <a:rPr lang="tr-TR" dirty="0"/>
              <a:t>2) </a:t>
            </a:r>
            <a:r>
              <a:rPr lang="tr-TR" b="1" dirty="0"/>
              <a:t>Devlet Memurları</a:t>
            </a:r>
            <a:endParaRPr lang="tr-TR" dirty="0"/>
          </a:p>
        </p:txBody>
      </p:sp>
    </p:spTree>
    <p:extLst>
      <p:ext uri="{BB962C8B-B14F-4D97-AF65-F5344CB8AC3E}">
        <p14:creationId xmlns:p14="http://schemas.microsoft.com/office/powerpoint/2010/main" val="3671808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F90A8D-CEC5-4E3B-8CFB-921927015452}"/>
              </a:ext>
            </a:extLst>
          </p:cNvPr>
          <p:cNvSpPr>
            <a:spLocks noGrp="1"/>
          </p:cNvSpPr>
          <p:nvPr>
            <p:ph type="title"/>
          </p:nvPr>
        </p:nvSpPr>
        <p:spPr/>
        <p:txBody>
          <a:bodyPr>
            <a:normAutofit/>
          </a:bodyPr>
          <a:lstStyle/>
          <a:p>
            <a:r>
              <a:rPr lang="tr-TR" sz="4200" i="1" dirty="0" err="1"/>
              <a:t>Dominatus</a:t>
            </a:r>
            <a:r>
              <a:rPr lang="tr-TR" sz="4200" i="1" dirty="0"/>
              <a:t> </a:t>
            </a:r>
            <a:r>
              <a:rPr lang="tr-TR" sz="4200" dirty="0"/>
              <a:t>Dönemi (M.S. 284 – M.S. 476/1453)</a:t>
            </a:r>
            <a:endParaRPr lang="tr-TR" sz="4200" i="1" dirty="0"/>
          </a:p>
        </p:txBody>
      </p:sp>
      <p:sp>
        <p:nvSpPr>
          <p:cNvPr id="3" name="İçerik Yer Tutucusu 2">
            <a:extLst>
              <a:ext uri="{FF2B5EF4-FFF2-40B4-BE49-F238E27FC236}">
                <a16:creationId xmlns:a16="http://schemas.microsoft.com/office/drawing/2014/main" id="{6D80824E-6C28-4E8C-B5DE-53C78F93D45B}"/>
              </a:ext>
            </a:extLst>
          </p:cNvPr>
          <p:cNvSpPr>
            <a:spLocks noGrp="1"/>
          </p:cNvSpPr>
          <p:nvPr>
            <p:ph idx="1"/>
          </p:nvPr>
        </p:nvSpPr>
        <p:spPr/>
        <p:txBody>
          <a:bodyPr/>
          <a:lstStyle/>
          <a:p>
            <a:pPr algn="just"/>
            <a:r>
              <a:rPr lang="tr-TR" dirty="0"/>
              <a:t>1) </a:t>
            </a:r>
            <a:r>
              <a:rPr lang="tr-TR" b="1" dirty="0"/>
              <a:t>İmparator (</a:t>
            </a:r>
            <a:r>
              <a:rPr lang="tr-TR" b="1" i="1" dirty="0" err="1"/>
              <a:t>Imperator</a:t>
            </a:r>
            <a:r>
              <a:rPr lang="tr-TR" b="1" dirty="0"/>
              <a:t>)</a:t>
            </a:r>
            <a:r>
              <a:rPr lang="tr-TR" dirty="0"/>
              <a:t>, Roma İmparatorluğu’nun her alandaki mutlak egemeniydi. Onun sözleri kanun anlamına gelmekteydi. </a:t>
            </a:r>
            <a:r>
              <a:rPr lang="tr-TR" i="1" dirty="0" err="1"/>
              <a:t>Dominatus</a:t>
            </a:r>
            <a:r>
              <a:rPr lang="tr-TR" i="1" dirty="0"/>
              <a:t> </a:t>
            </a:r>
            <a:r>
              <a:rPr lang="tr-TR" dirty="0"/>
              <a:t>Dönemi’yle imparator ve yurttaşlar arasındaki ilişki, egemen-yurttaş ilişkisine dönüşmüştür.</a:t>
            </a:r>
          </a:p>
          <a:p>
            <a:pPr algn="just"/>
            <a:r>
              <a:rPr lang="tr-TR" dirty="0"/>
              <a:t>2) </a:t>
            </a:r>
            <a:r>
              <a:rPr lang="tr-TR" b="1" dirty="0"/>
              <a:t>Devlet memurları</a:t>
            </a:r>
            <a:r>
              <a:rPr lang="tr-TR" dirty="0"/>
              <a:t>, bir hiyerarşi dahilinde en nihayetinde imparatora hesap veren, imparatorluk memurlarıdır ve bürokrasiyi oluştururlar.</a:t>
            </a:r>
          </a:p>
          <a:p>
            <a:pPr algn="just"/>
            <a:r>
              <a:rPr lang="tr-TR" i="1" dirty="0" err="1"/>
              <a:t>Dominatus</a:t>
            </a:r>
            <a:r>
              <a:rPr lang="tr-TR" dirty="0"/>
              <a:t> Dönemi, Roma Hukuku bağlamında İmparator </a:t>
            </a:r>
            <a:r>
              <a:rPr lang="tr-TR" i="1" dirty="0"/>
              <a:t>Iustinianus</a:t>
            </a:r>
            <a:r>
              <a:rPr lang="tr-TR" dirty="0"/>
              <a:t>’un 565 yılında ölümüyle birlikte sona ermiştir. Tarihsel anlamda ise, 1453 yılında Osmanlı Devleti tarafından İstanbul’un fethi sonucunda Roma Devleti’nin Doğu’daki uzantısı olan ve Doğu Roma İmparatorluğu’nun devamı niteliğindeki Bizans Devleti’nin yıkılmasıyla </a:t>
            </a:r>
            <a:r>
              <a:rPr lang="tr-TR" i="1" dirty="0" err="1"/>
              <a:t>Dominatus</a:t>
            </a:r>
            <a:r>
              <a:rPr lang="tr-TR" i="1" dirty="0"/>
              <a:t> </a:t>
            </a:r>
            <a:r>
              <a:rPr lang="tr-TR" dirty="0"/>
              <a:t>Dönemi’nin sona erdiği ifade edilebilir.</a:t>
            </a:r>
            <a:endParaRPr lang="tr-TR" i="1" dirty="0"/>
          </a:p>
        </p:txBody>
      </p:sp>
    </p:spTree>
    <p:extLst>
      <p:ext uri="{BB962C8B-B14F-4D97-AF65-F5344CB8AC3E}">
        <p14:creationId xmlns:p14="http://schemas.microsoft.com/office/powerpoint/2010/main" val="3721637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FF90A8D-CEC5-4E3B-8CFB-921927015452}"/>
              </a:ext>
            </a:extLst>
          </p:cNvPr>
          <p:cNvSpPr>
            <a:spLocks noGrp="1"/>
          </p:cNvSpPr>
          <p:nvPr>
            <p:ph type="title"/>
          </p:nvPr>
        </p:nvSpPr>
        <p:spPr/>
        <p:txBody>
          <a:bodyPr>
            <a:normAutofit/>
          </a:bodyPr>
          <a:lstStyle/>
          <a:p>
            <a:r>
              <a:rPr lang="tr-TR" sz="4200" dirty="0"/>
              <a:t>Roma Hukuku’nun Tarihi Dönemleri</a:t>
            </a:r>
          </a:p>
        </p:txBody>
      </p:sp>
      <p:sp>
        <p:nvSpPr>
          <p:cNvPr id="3" name="İçerik Yer Tutucusu 2">
            <a:extLst>
              <a:ext uri="{FF2B5EF4-FFF2-40B4-BE49-F238E27FC236}">
                <a16:creationId xmlns:a16="http://schemas.microsoft.com/office/drawing/2014/main" id="{6D80824E-6C28-4E8C-B5DE-53C78F93D45B}"/>
              </a:ext>
            </a:extLst>
          </p:cNvPr>
          <p:cNvSpPr>
            <a:spLocks noGrp="1"/>
          </p:cNvSpPr>
          <p:nvPr>
            <p:ph idx="1"/>
          </p:nvPr>
        </p:nvSpPr>
        <p:spPr/>
        <p:txBody>
          <a:bodyPr/>
          <a:lstStyle/>
          <a:p>
            <a:pPr algn="just"/>
            <a:r>
              <a:rPr lang="tr-TR" dirty="0"/>
              <a:t>Roma hukukçuları tarafından Roma Hukuku’nun tarihi dönemleri genellikle beşli sınıflandırma içerisinde ele alınmaktadır:</a:t>
            </a:r>
          </a:p>
          <a:p>
            <a:pPr algn="just"/>
            <a:r>
              <a:rPr lang="tr-TR" b="1" dirty="0"/>
              <a:t>1) Eski Hukuk Dönemi 				</a:t>
            </a:r>
            <a:r>
              <a:rPr lang="tr-TR" dirty="0"/>
              <a:t>M.Ö. 753 – M.Ö. 150</a:t>
            </a:r>
            <a:endParaRPr lang="tr-TR" b="1" dirty="0"/>
          </a:p>
          <a:p>
            <a:pPr algn="just"/>
            <a:r>
              <a:rPr lang="tr-TR" b="1" dirty="0"/>
              <a:t>2) Klasik Öncesi Hukuk Dönemi			</a:t>
            </a:r>
            <a:r>
              <a:rPr lang="tr-TR" dirty="0"/>
              <a:t>M.Ö. 150 – M.Ö. 27</a:t>
            </a:r>
            <a:endParaRPr lang="tr-TR" b="1" dirty="0"/>
          </a:p>
          <a:p>
            <a:pPr algn="just"/>
            <a:r>
              <a:rPr lang="tr-TR" b="1" dirty="0"/>
              <a:t>3) Klasik Hukuk Dönemi				</a:t>
            </a:r>
            <a:r>
              <a:rPr lang="tr-TR" dirty="0"/>
              <a:t>M.Ö. 27 – M.S. 250</a:t>
            </a:r>
            <a:endParaRPr lang="tr-TR" b="1" dirty="0"/>
          </a:p>
          <a:p>
            <a:pPr algn="just"/>
            <a:r>
              <a:rPr lang="tr-TR" b="1" dirty="0"/>
              <a:t>4) Klasik Sonrası (Post-Klasik) Hukuk Dönemi	</a:t>
            </a:r>
            <a:r>
              <a:rPr lang="tr-TR" dirty="0"/>
              <a:t>M.S. 250 – M.S. 527</a:t>
            </a:r>
            <a:endParaRPr lang="tr-TR" b="1" dirty="0"/>
          </a:p>
          <a:p>
            <a:pPr algn="just"/>
            <a:r>
              <a:rPr lang="tr-TR" b="1" dirty="0"/>
              <a:t>5) </a:t>
            </a:r>
            <a:r>
              <a:rPr lang="tr-TR" b="1" i="1" dirty="0"/>
              <a:t>Iustinianus </a:t>
            </a:r>
            <a:r>
              <a:rPr lang="tr-TR" b="1" dirty="0"/>
              <a:t>Dönemi				</a:t>
            </a:r>
            <a:r>
              <a:rPr lang="tr-TR" dirty="0"/>
              <a:t>M.S. 527 – M.S. 565</a:t>
            </a:r>
            <a:endParaRPr lang="tr-TR" b="1" dirty="0"/>
          </a:p>
        </p:txBody>
      </p:sp>
    </p:spTree>
    <p:extLst>
      <p:ext uri="{BB962C8B-B14F-4D97-AF65-F5344CB8AC3E}">
        <p14:creationId xmlns:p14="http://schemas.microsoft.com/office/powerpoint/2010/main" val="2648989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8E4199-907C-4F1E-B18A-0BF3292BC4A8}"/>
              </a:ext>
            </a:extLst>
          </p:cNvPr>
          <p:cNvSpPr>
            <a:spLocks noGrp="1"/>
          </p:cNvSpPr>
          <p:nvPr>
            <p:ph type="title"/>
          </p:nvPr>
        </p:nvSpPr>
        <p:spPr/>
        <p:txBody>
          <a:bodyPr>
            <a:normAutofit/>
          </a:bodyPr>
          <a:lstStyle/>
          <a:p>
            <a:r>
              <a:rPr lang="tr-TR" sz="4600" dirty="0"/>
              <a:t>Eski Hukuk Dönemi (M.Ö. 753 – M.Ö. 150)</a:t>
            </a:r>
          </a:p>
        </p:txBody>
      </p:sp>
      <p:sp>
        <p:nvSpPr>
          <p:cNvPr id="3" name="İçerik Yer Tutucusu 2">
            <a:extLst>
              <a:ext uri="{FF2B5EF4-FFF2-40B4-BE49-F238E27FC236}">
                <a16:creationId xmlns:a16="http://schemas.microsoft.com/office/drawing/2014/main" id="{580E5F83-9DCE-49B7-B4BE-6CF4C9EECA1E}"/>
              </a:ext>
            </a:extLst>
          </p:cNvPr>
          <p:cNvSpPr>
            <a:spLocks noGrp="1"/>
          </p:cNvSpPr>
          <p:nvPr>
            <p:ph idx="1"/>
          </p:nvPr>
        </p:nvSpPr>
        <p:spPr/>
        <p:txBody>
          <a:bodyPr/>
          <a:lstStyle/>
          <a:p>
            <a:pPr algn="just"/>
            <a:r>
              <a:rPr lang="tr-TR" dirty="0"/>
              <a:t>Bu dönem, Roma’da geçerli olan hukuka, yurttaşlara ait hukuk anlamındaki </a:t>
            </a:r>
            <a:r>
              <a:rPr lang="tr-TR" i="1" dirty="0"/>
              <a:t>Ius Civile </a:t>
            </a:r>
            <a:r>
              <a:rPr lang="tr-TR" dirty="0"/>
              <a:t>adı verilmekteydi. Hukukun kaynağını örf ve adet oluşturmaktaydı. Bu hukuk yalnızca yurttaşlara uygulanmaktaydı. Bu dönemin en önemli gelişmesi, M.Ö. 451-449 yılları arasında Roma Hukuku’nun ilk yazılı kanunu olan XII Levha Kanunu’nun çıkarılması olmuştur.</a:t>
            </a:r>
          </a:p>
          <a:p>
            <a:pPr algn="just"/>
            <a:r>
              <a:rPr lang="tr-TR" dirty="0"/>
              <a:t>Bu dönemin 3. </a:t>
            </a:r>
            <a:r>
              <a:rPr lang="tr-TR" dirty="0" err="1"/>
              <a:t>Pön</a:t>
            </a:r>
            <a:r>
              <a:rPr lang="tr-TR" dirty="0"/>
              <a:t> Savaşı’nın başlamasıyla sona erdiği kabul edilir.</a:t>
            </a:r>
          </a:p>
        </p:txBody>
      </p:sp>
    </p:spTree>
    <p:extLst>
      <p:ext uri="{BB962C8B-B14F-4D97-AF65-F5344CB8AC3E}">
        <p14:creationId xmlns:p14="http://schemas.microsoft.com/office/powerpoint/2010/main" val="2274150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2FA3AB-96D4-486A-A1AC-F42E6481B992}"/>
              </a:ext>
            </a:extLst>
          </p:cNvPr>
          <p:cNvSpPr>
            <a:spLocks noGrp="1"/>
          </p:cNvSpPr>
          <p:nvPr>
            <p:ph type="title"/>
          </p:nvPr>
        </p:nvSpPr>
        <p:spPr/>
        <p:txBody>
          <a:bodyPr>
            <a:normAutofit/>
          </a:bodyPr>
          <a:lstStyle/>
          <a:p>
            <a:r>
              <a:rPr lang="tr-TR" sz="4000" dirty="0"/>
              <a:t>Klasik Öncesi Hukuk Dönemi (M.Ö. 150 – M.Ö. 27)</a:t>
            </a:r>
          </a:p>
        </p:txBody>
      </p:sp>
      <p:sp>
        <p:nvSpPr>
          <p:cNvPr id="3" name="İçerik Yer Tutucusu 2">
            <a:extLst>
              <a:ext uri="{FF2B5EF4-FFF2-40B4-BE49-F238E27FC236}">
                <a16:creationId xmlns:a16="http://schemas.microsoft.com/office/drawing/2014/main" id="{7B3FA8E8-AA69-4743-B6A9-85FFB9B162C2}"/>
              </a:ext>
            </a:extLst>
          </p:cNvPr>
          <p:cNvSpPr>
            <a:spLocks noGrp="1"/>
          </p:cNvSpPr>
          <p:nvPr>
            <p:ph idx="1"/>
          </p:nvPr>
        </p:nvSpPr>
        <p:spPr/>
        <p:txBody>
          <a:bodyPr/>
          <a:lstStyle/>
          <a:p>
            <a:pPr algn="just"/>
            <a:r>
              <a:rPr lang="tr-TR" dirty="0"/>
              <a:t>Bu dönemde Roma Hukuku, dogmatik vaziyetteki örf ve adet hukuku ile sınırlı çerçevesini aşmaya başlamıştır. Nitekim, </a:t>
            </a:r>
            <a:r>
              <a:rPr lang="tr-TR" i="1" dirty="0" err="1"/>
              <a:t>praetor</a:t>
            </a:r>
            <a:r>
              <a:rPr lang="tr-TR" dirty="0" err="1"/>
              <a:t>’ların</a:t>
            </a:r>
            <a:r>
              <a:rPr lang="tr-TR" dirty="0"/>
              <a:t> yargı alanındaki faaliyetleri sonucunda yaratmış oldukları hukuk, </a:t>
            </a:r>
            <a:r>
              <a:rPr lang="tr-TR" i="1" dirty="0"/>
              <a:t>Ius </a:t>
            </a:r>
            <a:r>
              <a:rPr lang="tr-TR" i="1" dirty="0" err="1"/>
              <a:t>Praetorium</a:t>
            </a:r>
            <a:r>
              <a:rPr lang="tr-TR" dirty="0"/>
              <a:t>, bu dönemde ortaya çıkmaya başlamıştır. Ayrıca bu dönemde, yabancılara uygulanacak hukuk kurallarının saptandığı </a:t>
            </a:r>
            <a:r>
              <a:rPr lang="tr-TR" i="1" dirty="0"/>
              <a:t>Ius </a:t>
            </a:r>
            <a:r>
              <a:rPr lang="tr-TR" i="1" dirty="0" err="1"/>
              <a:t>Gentium</a:t>
            </a:r>
            <a:r>
              <a:rPr lang="tr-TR" dirty="0" err="1"/>
              <a:t>’un</a:t>
            </a:r>
            <a:r>
              <a:rPr lang="tr-TR" dirty="0"/>
              <a:t> temelleri atılmıştır.</a:t>
            </a:r>
          </a:p>
          <a:p>
            <a:pPr algn="just"/>
            <a:r>
              <a:rPr lang="tr-TR" dirty="0"/>
              <a:t>Bu dönemin </a:t>
            </a:r>
            <a:r>
              <a:rPr lang="tr-TR" i="1" dirty="0" err="1"/>
              <a:t>Principatum</a:t>
            </a:r>
            <a:r>
              <a:rPr lang="tr-TR" dirty="0"/>
              <a:t> Dönemi’nin başlamasıyla sona erdiği kabul edilir.</a:t>
            </a:r>
          </a:p>
        </p:txBody>
      </p:sp>
    </p:spTree>
    <p:extLst>
      <p:ext uri="{BB962C8B-B14F-4D97-AF65-F5344CB8AC3E}">
        <p14:creationId xmlns:p14="http://schemas.microsoft.com/office/powerpoint/2010/main" val="3208615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F23A5D-3D72-48D5-8E1C-9E1F8CBBB26B}"/>
              </a:ext>
            </a:extLst>
          </p:cNvPr>
          <p:cNvSpPr>
            <a:spLocks noGrp="1"/>
          </p:cNvSpPr>
          <p:nvPr>
            <p:ph type="title"/>
          </p:nvPr>
        </p:nvSpPr>
        <p:spPr/>
        <p:txBody>
          <a:bodyPr>
            <a:normAutofit/>
          </a:bodyPr>
          <a:lstStyle/>
          <a:p>
            <a:r>
              <a:rPr kumimoji="0" lang="tr-TR" sz="44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Klasik Hukuk Dönemi (M.Ö. 27 – M.Ö. 250)</a:t>
            </a:r>
            <a:endParaRPr lang="tr-TR" sz="4400" dirty="0"/>
          </a:p>
        </p:txBody>
      </p:sp>
      <p:sp>
        <p:nvSpPr>
          <p:cNvPr id="3" name="İçerik Yer Tutucusu 2">
            <a:extLst>
              <a:ext uri="{FF2B5EF4-FFF2-40B4-BE49-F238E27FC236}">
                <a16:creationId xmlns:a16="http://schemas.microsoft.com/office/drawing/2014/main" id="{34AF8999-23AA-4797-B32D-F78B520776E1}"/>
              </a:ext>
            </a:extLst>
          </p:cNvPr>
          <p:cNvSpPr>
            <a:spLocks noGrp="1"/>
          </p:cNvSpPr>
          <p:nvPr>
            <p:ph idx="1"/>
          </p:nvPr>
        </p:nvSpPr>
        <p:spPr/>
        <p:txBody>
          <a:bodyPr/>
          <a:lstStyle/>
          <a:p>
            <a:pPr algn="just"/>
            <a:r>
              <a:rPr lang="tr-TR" dirty="0"/>
              <a:t>Roma Hukuku, bu dönemde yaşayan hukukçuların çalışmaları sayesinde mükemmelliğe ulaşmıştır. Romalı hukukçular, hukukun çeşitli alanlarındaki çalışmalarıyla Roma Hukuku’nu işlemiş, geliştirmiş ve ona, çağını ve uygulama alanının sınırlarını aşan bir değer kazandırmışlardır.</a:t>
            </a:r>
          </a:p>
        </p:txBody>
      </p:sp>
    </p:spTree>
    <p:extLst>
      <p:ext uri="{BB962C8B-B14F-4D97-AF65-F5344CB8AC3E}">
        <p14:creationId xmlns:p14="http://schemas.microsoft.com/office/powerpoint/2010/main" val="810019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7F975A-A9A0-49C1-9034-DF9DDAE55A32}"/>
              </a:ext>
            </a:extLst>
          </p:cNvPr>
          <p:cNvSpPr>
            <a:spLocks noGrp="1"/>
          </p:cNvSpPr>
          <p:nvPr>
            <p:ph type="title"/>
          </p:nvPr>
        </p:nvSpPr>
        <p:spPr/>
        <p:txBody>
          <a:bodyPr>
            <a:normAutofit/>
          </a:bodyPr>
          <a:lstStyle/>
          <a:p>
            <a:r>
              <a:rPr kumimoji="0" lang="tr-TR" sz="39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Klasik Sonrası Hukuk Dönemi (M.S. 250 – M.S. 527)</a:t>
            </a:r>
            <a:endParaRPr lang="tr-TR" sz="3900" dirty="0"/>
          </a:p>
        </p:txBody>
      </p:sp>
      <p:sp>
        <p:nvSpPr>
          <p:cNvPr id="3" name="İçerik Yer Tutucusu 2">
            <a:extLst>
              <a:ext uri="{FF2B5EF4-FFF2-40B4-BE49-F238E27FC236}">
                <a16:creationId xmlns:a16="http://schemas.microsoft.com/office/drawing/2014/main" id="{DDBEBFCC-D391-4C02-911C-614EDA15A4B2}"/>
              </a:ext>
            </a:extLst>
          </p:cNvPr>
          <p:cNvSpPr>
            <a:spLocks noGrp="1"/>
          </p:cNvSpPr>
          <p:nvPr>
            <p:ph idx="1"/>
          </p:nvPr>
        </p:nvSpPr>
        <p:spPr/>
        <p:txBody>
          <a:bodyPr/>
          <a:lstStyle/>
          <a:p>
            <a:pPr algn="just"/>
            <a:r>
              <a:rPr lang="tr-TR" dirty="0"/>
              <a:t>Bu dönem, Roma Hukuku’nda Yunan etkisinin hissedildiği bir dönemdir. Bu sebeple bu dönemde uygulanan hukuka Roma-Helen Hukuku adı da verilmektedir.</a:t>
            </a:r>
          </a:p>
        </p:txBody>
      </p:sp>
    </p:spTree>
    <p:extLst>
      <p:ext uri="{BB962C8B-B14F-4D97-AF65-F5344CB8AC3E}">
        <p14:creationId xmlns:p14="http://schemas.microsoft.com/office/powerpoint/2010/main" val="2256423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5F7A93-E22D-4154-8B03-CF6113352B2E}"/>
              </a:ext>
            </a:extLst>
          </p:cNvPr>
          <p:cNvSpPr>
            <a:spLocks noGrp="1"/>
          </p:cNvSpPr>
          <p:nvPr>
            <p:ph type="title"/>
          </p:nvPr>
        </p:nvSpPr>
        <p:spPr/>
        <p:txBody>
          <a:bodyPr/>
          <a:lstStyle/>
          <a:p>
            <a:r>
              <a:rPr lang="tr-TR" i="1" dirty="0"/>
              <a:t>Iustinianus </a:t>
            </a:r>
            <a:r>
              <a:rPr lang="tr-TR" dirty="0"/>
              <a:t>Dönemi (M.S. 527 – M.S. 565)</a:t>
            </a:r>
            <a:endParaRPr lang="tr-TR" i="1" dirty="0"/>
          </a:p>
        </p:txBody>
      </p:sp>
      <p:sp>
        <p:nvSpPr>
          <p:cNvPr id="3" name="İçerik Yer Tutucusu 2">
            <a:extLst>
              <a:ext uri="{FF2B5EF4-FFF2-40B4-BE49-F238E27FC236}">
                <a16:creationId xmlns:a16="http://schemas.microsoft.com/office/drawing/2014/main" id="{6F716848-FE5B-4C20-AB97-2328F77386CE}"/>
              </a:ext>
            </a:extLst>
          </p:cNvPr>
          <p:cNvSpPr>
            <a:spLocks noGrp="1"/>
          </p:cNvSpPr>
          <p:nvPr>
            <p:ph idx="1"/>
          </p:nvPr>
        </p:nvSpPr>
        <p:spPr/>
        <p:txBody>
          <a:bodyPr/>
          <a:lstStyle/>
          <a:p>
            <a:pPr algn="just"/>
            <a:r>
              <a:rPr lang="tr-TR" dirty="0"/>
              <a:t>Doğu Roma (Bizans) İmparatoru </a:t>
            </a:r>
            <a:r>
              <a:rPr lang="tr-TR" i="1" dirty="0"/>
              <a:t>Iustinianus</a:t>
            </a:r>
            <a:r>
              <a:rPr lang="tr-TR" dirty="0"/>
              <a:t>’un Roma Hukuku’nu canlandırma ve tekrar ayağa kaldırma şiarıyla hareket etmesi sonucunda, imparatorun ömrü ile sınırlı olmasına rağmen, Klasik Dönem hukukunu tekrar geçerli kılması dolayısıyla bu dönem ayrıca incelenmesi gereken bir alandır. Roma Hukuku’nun günümüze ulaşmasını sağlayan derleme çalışması </a:t>
            </a:r>
            <a:r>
              <a:rPr lang="tr-TR" i="1" dirty="0"/>
              <a:t>Corpus Iuris Civilis</a:t>
            </a:r>
            <a:r>
              <a:rPr lang="tr-TR" dirty="0"/>
              <a:t>, </a:t>
            </a:r>
            <a:r>
              <a:rPr lang="tr-TR" i="1" dirty="0"/>
              <a:t>Iustinianus </a:t>
            </a:r>
            <a:r>
              <a:rPr lang="tr-TR" dirty="0"/>
              <a:t>Dönemi’nde yazılmıştır.</a:t>
            </a:r>
          </a:p>
        </p:txBody>
      </p:sp>
    </p:spTree>
    <p:extLst>
      <p:ext uri="{BB962C8B-B14F-4D97-AF65-F5344CB8AC3E}">
        <p14:creationId xmlns:p14="http://schemas.microsoft.com/office/powerpoint/2010/main" val="145682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6DF6F1-C706-4454-868C-259CAE31587B}"/>
              </a:ext>
            </a:extLst>
          </p:cNvPr>
          <p:cNvSpPr>
            <a:spLocks noGrp="1"/>
          </p:cNvSpPr>
          <p:nvPr>
            <p:ph type="title"/>
          </p:nvPr>
        </p:nvSpPr>
        <p:spPr/>
        <p:txBody>
          <a:bodyPr/>
          <a:lstStyle/>
          <a:p>
            <a:r>
              <a:rPr lang="tr-TR" dirty="0"/>
              <a:t>Roma Siyasal Tarihinin Ana Hatları ve Roma’nın Siyasi Dönemleri</a:t>
            </a:r>
          </a:p>
        </p:txBody>
      </p:sp>
      <p:sp>
        <p:nvSpPr>
          <p:cNvPr id="3" name="İçerik Yer Tutucusu 2">
            <a:extLst>
              <a:ext uri="{FF2B5EF4-FFF2-40B4-BE49-F238E27FC236}">
                <a16:creationId xmlns:a16="http://schemas.microsoft.com/office/drawing/2014/main" id="{2C18D489-B9B4-4617-A3EE-58E95B61BEF3}"/>
              </a:ext>
            </a:extLst>
          </p:cNvPr>
          <p:cNvSpPr>
            <a:spLocks noGrp="1"/>
          </p:cNvSpPr>
          <p:nvPr>
            <p:ph idx="1"/>
          </p:nvPr>
        </p:nvSpPr>
        <p:spPr/>
        <p:txBody>
          <a:bodyPr/>
          <a:lstStyle/>
          <a:p>
            <a:r>
              <a:rPr lang="tr-TR" dirty="0"/>
              <a:t>Roma’nın, birbirini izlediği kabul edilen devlet teşkilatı biçimlerine göre, dört siyasi döneme ayrıldığı kabul edilmektedir:</a:t>
            </a:r>
          </a:p>
          <a:p>
            <a:r>
              <a:rPr lang="tr-TR" b="1" dirty="0"/>
              <a:t>1) Krallık Dönemi (</a:t>
            </a:r>
            <a:r>
              <a:rPr lang="tr-TR" b="1" i="1" dirty="0" err="1"/>
              <a:t>Regnum</a:t>
            </a:r>
            <a:r>
              <a:rPr lang="tr-TR" b="1" dirty="0"/>
              <a:t>)</a:t>
            </a:r>
            <a:r>
              <a:rPr lang="tr-TR" dirty="0"/>
              <a:t>		M.Ö. 753 – M.Ö. 509</a:t>
            </a:r>
          </a:p>
          <a:p>
            <a:r>
              <a:rPr lang="tr-TR" b="1" dirty="0"/>
              <a:t>2) Cumhuriyet Dönemi (</a:t>
            </a:r>
            <a:r>
              <a:rPr lang="tr-TR" b="1" i="1" dirty="0" err="1"/>
              <a:t>Res</a:t>
            </a:r>
            <a:r>
              <a:rPr lang="tr-TR" b="1" i="1" dirty="0"/>
              <a:t> </a:t>
            </a:r>
            <a:r>
              <a:rPr lang="tr-TR" b="1" i="1" dirty="0" err="1"/>
              <a:t>Publica</a:t>
            </a:r>
            <a:r>
              <a:rPr lang="tr-TR" b="1" dirty="0"/>
              <a:t>)</a:t>
            </a:r>
            <a:r>
              <a:rPr lang="tr-TR" dirty="0"/>
              <a:t>	M.Ö. 509 – M.Ö. 27</a:t>
            </a:r>
          </a:p>
          <a:p>
            <a:r>
              <a:rPr lang="tr-TR" b="1" dirty="0"/>
              <a:t>3) İlk İmparatorluk Dönemi (</a:t>
            </a:r>
            <a:r>
              <a:rPr lang="tr-TR" b="1" i="1" dirty="0" err="1"/>
              <a:t>Principatus</a:t>
            </a:r>
            <a:r>
              <a:rPr lang="tr-TR" b="1" dirty="0"/>
              <a:t>)</a:t>
            </a:r>
            <a:r>
              <a:rPr lang="tr-TR" dirty="0"/>
              <a:t>	M.Ö. 27 – M.S. 235/284</a:t>
            </a:r>
          </a:p>
          <a:p>
            <a:r>
              <a:rPr lang="tr-TR" b="1" dirty="0"/>
              <a:t>4) Son İmparatorluk Dönemi (</a:t>
            </a:r>
            <a:r>
              <a:rPr lang="tr-TR" b="1" i="1" dirty="0" err="1"/>
              <a:t>Dominatus</a:t>
            </a:r>
            <a:r>
              <a:rPr lang="tr-TR" b="1" dirty="0"/>
              <a:t>)</a:t>
            </a:r>
            <a:r>
              <a:rPr lang="tr-TR" dirty="0"/>
              <a:t>	M.Ö. 284 – M.S. 476/1453</a:t>
            </a:r>
          </a:p>
        </p:txBody>
      </p:sp>
    </p:spTree>
    <p:extLst>
      <p:ext uri="{BB962C8B-B14F-4D97-AF65-F5344CB8AC3E}">
        <p14:creationId xmlns:p14="http://schemas.microsoft.com/office/powerpoint/2010/main" val="3953608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8EC36B-72A7-432F-9C3F-9FC5A8E7BA00}"/>
              </a:ext>
            </a:extLst>
          </p:cNvPr>
          <p:cNvSpPr>
            <a:spLocks noGrp="1"/>
          </p:cNvSpPr>
          <p:nvPr>
            <p:ph type="title"/>
          </p:nvPr>
        </p:nvSpPr>
        <p:spPr/>
        <p:txBody>
          <a:bodyPr/>
          <a:lstStyle/>
          <a:p>
            <a:r>
              <a:rPr lang="tr-TR" dirty="0"/>
              <a:t>Krallık Dönemi (M.Ö. 753 – M.Ö. 509)</a:t>
            </a:r>
          </a:p>
        </p:txBody>
      </p:sp>
      <p:sp>
        <p:nvSpPr>
          <p:cNvPr id="3" name="İçerik Yer Tutucusu 2">
            <a:extLst>
              <a:ext uri="{FF2B5EF4-FFF2-40B4-BE49-F238E27FC236}">
                <a16:creationId xmlns:a16="http://schemas.microsoft.com/office/drawing/2014/main" id="{E8FAC8E3-FDD5-4ED8-81B9-C12F089CCFBC}"/>
              </a:ext>
            </a:extLst>
          </p:cNvPr>
          <p:cNvSpPr>
            <a:spLocks noGrp="1"/>
          </p:cNvSpPr>
          <p:nvPr>
            <p:ph idx="1"/>
          </p:nvPr>
        </p:nvSpPr>
        <p:spPr/>
        <p:txBody>
          <a:bodyPr/>
          <a:lstStyle/>
          <a:p>
            <a:pPr algn="just"/>
            <a:r>
              <a:rPr lang="tr-TR" dirty="0"/>
              <a:t>Roma’nın, </a:t>
            </a:r>
            <a:r>
              <a:rPr lang="tr-TR" i="1" dirty="0" err="1"/>
              <a:t>Romulus</a:t>
            </a:r>
            <a:r>
              <a:rPr lang="tr-TR" dirty="0"/>
              <a:t> tarafından M.Ö. 753 yılında kurulduğu ileri sürülmektedir (Romalılar, Cumhuriyet Dönemi’nin sonlarında kuruluş tarihini M.Ö. 21 Nisan 753 olarak tarihlendirmişlerdir). </a:t>
            </a:r>
            <a:r>
              <a:rPr lang="tr-TR" i="1" dirty="0" err="1"/>
              <a:t>Romulus</a:t>
            </a:r>
            <a:r>
              <a:rPr lang="tr-TR" dirty="0" err="1"/>
              <a:t>’tan</a:t>
            </a:r>
            <a:r>
              <a:rPr lang="tr-TR" dirty="0"/>
              <a:t> sonra krallığı Sabin, Latin ve Etrüsk kökenli altı kral yönetmiştir. Romalıların son kralı olan, Etrüsk kökenli </a:t>
            </a:r>
            <a:r>
              <a:rPr lang="tr-TR" i="1" dirty="0" err="1"/>
              <a:t>Tarquinus</a:t>
            </a:r>
            <a:r>
              <a:rPr lang="tr-TR" i="1" dirty="0"/>
              <a:t> </a:t>
            </a:r>
            <a:r>
              <a:rPr lang="tr-TR" i="1" dirty="0" err="1"/>
              <a:t>Superbus</a:t>
            </a:r>
            <a:r>
              <a:rPr lang="tr-TR" dirty="0" err="1"/>
              <a:t>’un</a:t>
            </a:r>
            <a:r>
              <a:rPr lang="tr-TR" dirty="0"/>
              <a:t> M.Ö. 509 yılında halk tarafından Roma’dan kovulması sonrasında Krallık alaşağı edilmiş ve yerine Cumhuriyet kurulmuştur.</a:t>
            </a:r>
          </a:p>
          <a:p>
            <a:r>
              <a:rPr lang="tr-TR" dirty="0"/>
              <a:t>Krallık Dönemi’nin üç siyasal organı vardır:</a:t>
            </a:r>
          </a:p>
          <a:p>
            <a:r>
              <a:rPr lang="tr-TR" b="1" dirty="0"/>
              <a:t>1) Kral (</a:t>
            </a:r>
            <a:r>
              <a:rPr lang="tr-TR" b="1" i="1" dirty="0" err="1"/>
              <a:t>Rex</a:t>
            </a:r>
            <a:r>
              <a:rPr lang="tr-TR" b="1" dirty="0"/>
              <a:t>)</a:t>
            </a:r>
          </a:p>
          <a:p>
            <a:r>
              <a:rPr lang="tr-TR" b="1" dirty="0"/>
              <a:t>2) Halk Meclisi (</a:t>
            </a:r>
            <a:r>
              <a:rPr lang="tr-TR" b="1" i="1" dirty="0" err="1"/>
              <a:t>Comitia</a:t>
            </a:r>
            <a:r>
              <a:rPr lang="tr-TR" b="1" i="1" dirty="0"/>
              <a:t> </a:t>
            </a:r>
            <a:r>
              <a:rPr lang="tr-TR" b="1" i="1" dirty="0" err="1"/>
              <a:t>Curiata</a:t>
            </a:r>
            <a:r>
              <a:rPr lang="tr-TR" b="1" dirty="0"/>
              <a:t>)</a:t>
            </a:r>
          </a:p>
          <a:p>
            <a:r>
              <a:rPr lang="tr-TR" b="1" dirty="0"/>
              <a:t>3) Senato (</a:t>
            </a:r>
            <a:r>
              <a:rPr lang="tr-TR" b="1" i="1" dirty="0" err="1"/>
              <a:t>Senatus</a:t>
            </a:r>
            <a:r>
              <a:rPr lang="tr-TR" b="1" dirty="0"/>
              <a:t>)</a:t>
            </a:r>
          </a:p>
        </p:txBody>
      </p:sp>
    </p:spTree>
    <p:extLst>
      <p:ext uri="{BB962C8B-B14F-4D97-AF65-F5344CB8AC3E}">
        <p14:creationId xmlns:p14="http://schemas.microsoft.com/office/powerpoint/2010/main" val="141773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F4B2C2-BC87-498F-93B9-7541F3386094}"/>
              </a:ext>
            </a:extLst>
          </p:cNvPr>
          <p:cNvSpPr>
            <a:spLocks noGrp="1"/>
          </p:cNvSpPr>
          <p:nvPr>
            <p:ph type="title"/>
          </p:nvPr>
        </p:nvSpPr>
        <p:spPr/>
        <p:txBody>
          <a:bodyPr/>
          <a:lstStyle/>
          <a:p>
            <a:r>
              <a:rPr lang="tr-TR" dirty="0"/>
              <a:t>Krallık Dönemi (M.Ö. 753 – M.Ö. 509)</a:t>
            </a:r>
          </a:p>
        </p:txBody>
      </p:sp>
      <p:sp>
        <p:nvSpPr>
          <p:cNvPr id="3" name="İçerik Yer Tutucusu 2">
            <a:extLst>
              <a:ext uri="{FF2B5EF4-FFF2-40B4-BE49-F238E27FC236}">
                <a16:creationId xmlns:a16="http://schemas.microsoft.com/office/drawing/2014/main" id="{8EA92D11-DD03-4044-89CC-FAD690A6D017}"/>
              </a:ext>
            </a:extLst>
          </p:cNvPr>
          <p:cNvSpPr>
            <a:spLocks noGrp="1"/>
          </p:cNvSpPr>
          <p:nvPr>
            <p:ph idx="1"/>
          </p:nvPr>
        </p:nvSpPr>
        <p:spPr/>
        <p:txBody>
          <a:bodyPr>
            <a:normAutofit lnSpcReduction="10000"/>
          </a:bodyPr>
          <a:lstStyle/>
          <a:p>
            <a:pPr algn="just"/>
            <a:r>
              <a:rPr lang="tr-TR" dirty="0"/>
              <a:t>1) </a:t>
            </a:r>
            <a:r>
              <a:rPr lang="tr-TR" b="1" dirty="0"/>
              <a:t>Kral (</a:t>
            </a:r>
            <a:r>
              <a:rPr lang="tr-TR" b="1" i="1" dirty="0" err="1"/>
              <a:t>Rex</a:t>
            </a:r>
            <a:r>
              <a:rPr lang="tr-TR" b="1" dirty="0"/>
              <a:t>)</a:t>
            </a:r>
            <a:r>
              <a:rPr lang="tr-TR" dirty="0"/>
              <a:t>,</a:t>
            </a:r>
            <a:r>
              <a:rPr lang="tr-TR" b="1" dirty="0"/>
              <a:t> </a:t>
            </a:r>
            <a:r>
              <a:rPr lang="tr-TR" dirty="0" err="1"/>
              <a:t>Krallık’ın</a:t>
            </a:r>
            <a:r>
              <a:rPr lang="tr-TR" dirty="0"/>
              <a:t> mutlak söz hakkı sahibiydi, devletin yönetimine dair her türlü iktidarı elinde toplamıştı. Kral, siyasi lider olmasının yanı sıra başrahip, başkomutan, </a:t>
            </a:r>
            <a:r>
              <a:rPr lang="tr-TR" dirty="0" err="1"/>
              <a:t>başyargıç</a:t>
            </a:r>
            <a:r>
              <a:rPr lang="tr-TR" dirty="0"/>
              <a:t> sıfatlarına da sahipti. Kral, kamu hukuku kurallarını tek başına belirleyebilmekteydi; öte yandan özel hukuk, daha ziyade dogmatik örf ve adete (</a:t>
            </a:r>
            <a:r>
              <a:rPr lang="tr-TR" i="1" dirty="0" err="1"/>
              <a:t>mores</a:t>
            </a:r>
            <a:r>
              <a:rPr lang="tr-TR" dirty="0"/>
              <a:t>)</a:t>
            </a:r>
            <a:r>
              <a:rPr lang="tr-TR" i="1" dirty="0"/>
              <a:t> </a:t>
            </a:r>
            <a:r>
              <a:rPr lang="tr-TR" dirty="0"/>
              <a:t>dayandığı için, kralın etkisinden masundu.</a:t>
            </a:r>
          </a:p>
          <a:p>
            <a:pPr algn="just"/>
            <a:r>
              <a:rPr lang="tr-TR" dirty="0"/>
              <a:t>2) </a:t>
            </a:r>
            <a:r>
              <a:rPr lang="tr-TR" b="1" dirty="0"/>
              <a:t>Halk Meclisi (</a:t>
            </a:r>
            <a:r>
              <a:rPr lang="tr-TR" b="1" i="1" dirty="0" err="1"/>
              <a:t>Comitia</a:t>
            </a:r>
            <a:r>
              <a:rPr lang="tr-TR" b="1" i="1" dirty="0"/>
              <a:t> </a:t>
            </a:r>
            <a:r>
              <a:rPr lang="tr-TR" b="1" i="1" dirty="0" err="1"/>
              <a:t>Curiata</a:t>
            </a:r>
            <a:r>
              <a:rPr lang="tr-TR" b="1" dirty="0"/>
              <a:t>)</a:t>
            </a:r>
            <a:r>
              <a:rPr lang="tr-TR" dirty="0"/>
              <a:t>, halkın, sınırlı ölçüde, devlet yönetimine katılmasını sağlayan kurumdu. Halk Meclisi aracılığıyla halk, istek ve iradelerini belirtebilir ve birtakım işleri yapabilirdi. Ancak, kralın her türlü yetkiyi elinde toplamış olması dolayısıyla, Meclis’in yasama alanında hiçbir yetkisi yoktu. Yalnızca, toplumun yapısını değiştirebilecek önemli hukuki işlemler için Meclis’in kararı gerekirdi. Halk Meclisi’ne yalnızca soylu sınıfından olan ve yurttaş olma ayrıcalığına sahip </a:t>
            </a:r>
            <a:r>
              <a:rPr lang="tr-TR" i="1" dirty="0" err="1"/>
              <a:t>patricius</a:t>
            </a:r>
            <a:r>
              <a:rPr lang="tr-TR" dirty="0" err="1"/>
              <a:t>’lar</a:t>
            </a:r>
            <a:r>
              <a:rPr lang="tr-TR" dirty="0"/>
              <a:t> katılabiliyordu, avam sınıfını oluşturan ve siyasi haklara sahip olmayan </a:t>
            </a:r>
            <a:r>
              <a:rPr lang="tr-TR" i="1" dirty="0" err="1"/>
              <a:t>pleb</a:t>
            </a:r>
            <a:r>
              <a:rPr lang="tr-TR" dirty="0" err="1"/>
              <a:t>’ler</a:t>
            </a:r>
            <a:r>
              <a:rPr lang="tr-TR" dirty="0"/>
              <a:t> ile </a:t>
            </a:r>
            <a:r>
              <a:rPr lang="tr-TR" i="1" dirty="0" err="1"/>
              <a:t>patricius</a:t>
            </a:r>
            <a:r>
              <a:rPr lang="tr-TR" dirty="0" err="1"/>
              <a:t>’lara</a:t>
            </a:r>
            <a:r>
              <a:rPr lang="tr-TR" dirty="0"/>
              <a:t> bağımlı </a:t>
            </a:r>
            <a:r>
              <a:rPr lang="tr-TR" i="1" dirty="0" err="1"/>
              <a:t>client</a:t>
            </a:r>
            <a:r>
              <a:rPr lang="tr-TR" dirty="0" err="1"/>
              <a:t>’ler</a:t>
            </a:r>
            <a:r>
              <a:rPr lang="tr-TR" dirty="0"/>
              <a:t> burada yer alamıyordu.</a:t>
            </a:r>
          </a:p>
          <a:p>
            <a:pPr algn="just"/>
            <a:r>
              <a:rPr lang="tr-TR" dirty="0"/>
              <a:t>3) </a:t>
            </a:r>
            <a:r>
              <a:rPr lang="tr-TR" b="1" dirty="0"/>
              <a:t>Senato (</a:t>
            </a:r>
            <a:r>
              <a:rPr lang="tr-TR" b="1" i="1" dirty="0" err="1"/>
              <a:t>Senatus</a:t>
            </a:r>
            <a:r>
              <a:rPr lang="tr-TR" b="1" dirty="0"/>
              <a:t>)</a:t>
            </a:r>
            <a:r>
              <a:rPr lang="tr-TR" dirty="0"/>
              <a:t>, yaşlı ve deneyimli </a:t>
            </a:r>
            <a:r>
              <a:rPr lang="tr-TR" i="1" dirty="0" err="1"/>
              <a:t>patricius</a:t>
            </a:r>
            <a:r>
              <a:rPr lang="tr-TR" dirty="0" err="1"/>
              <a:t>’lardan</a:t>
            </a:r>
            <a:r>
              <a:rPr lang="tr-TR" dirty="0"/>
              <a:t> oluşan Kral’ın danışma kuruluydu. Kral her ne kadar </a:t>
            </a:r>
            <a:r>
              <a:rPr lang="tr-TR" i="1" dirty="0" err="1"/>
              <a:t>Senatus</a:t>
            </a:r>
            <a:r>
              <a:rPr lang="tr-TR" dirty="0" err="1"/>
              <a:t>’un</a:t>
            </a:r>
            <a:r>
              <a:rPr lang="tr-TR" dirty="0"/>
              <a:t> tavsiyeleri ile bağlı olmasa da bu kurulun manevi anlamda devlet yönetiminde önemli bir nüfuzu vardı.</a:t>
            </a:r>
          </a:p>
        </p:txBody>
      </p:sp>
    </p:spTree>
    <p:extLst>
      <p:ext uri="{BB962C8B-B14F-4D97-AF65-F5344CB8AC3E}">
        <p14:creationId xmlns:p14="http://schemas.microsoft.com/office/powerpoint/2010/main" val="8508964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E99B32-7FD8-4A81-9ABD-DAD5D897E210}"/>
              </a:ext>
            </a:extLst>
          </p:cNvPr>
          <p:cNvSpPr>
            <a:spLocks noGrp="1"/>
          </p:cNvSpPr>
          <p:nvPr>
            <p:ph type="title"/>
          </p:nvPr>
        </p:nvSpPr>
        <p:spPr/>
        <p:txBody>
          <a:bodyPr>
            <a:normAutofit/>
          </a:bodyPr>
          <a:lstStyle/>
          <a:p>
            <a:r>
              <a:rPr lang="tr-TR" sz="4700" dirty="0"/>
              <a:t>Cumhuriyet Dönemi (M.Ö. 509 – M.Ö. 27)</a:t>
            </a:r>
          </a:p>
        </p:txBody>
      </p:sp>
      <p:sp>
        <p:nvSpPr>
          <p:cNvPr id="3" name="İçerik Yer Tutucusu 2">
            <a:extLst>
              <a:ext uri="{FF2B5EF4-FFF2-40B4-BE49-F238E27FC236}">
                <a16:creationId xmlns:a16="http://schemas.microsoft.com/office/drawing/2014/main" id="{82459958-09F9-4BD5-B93A-57ED818F25FF}"/>
              </a:ext>
            </a:extLst>
          </p:cNvPr>
          <p:cNvSpPr>
            <a:spLocks noGrp="1"/>
          </p:cNvSpPr>
          <p:nvPr>
            <p:ph idx="1"/>
          </p:nvPr>
        </p:nvSpPr>
        <p:spPr/>
        <p:txBody>
          <a:bodyPr/>
          <a:lstStyle/>
          <a:p>
            <a:pPr algn="just"/>
            <a:r>
              <a:rPr lang="tr-TR" dirty="0"/>
              <a:t>M.Ö. 509 yılında ayaklanma sonrası kurulan Cumhuriyet, 500 yıla yakın ömrüyle Roma’nın en önemli dönemlerinden birini oluşturmaktadır. Özellikle Roma’nın, ekonomik ve siyasi anlamda büyük güce erişmesini sağladığı zaferleri elde ettiği </a:t>
            </a:r>
            <a:r>
              <a:rPr lang="tr-TR" dirty="0" err="1"/>
              <a:t>Pön</a:t>
            </a:r>
            <a:r>
              <a:rPr lang="tr-TR" dirty="0"/>
              <a:t> Savaşları bu dönemde gerçekleşmiştir.</a:t>
            </a:r>
          </a:p>
          <a:p>
            <a:pPr algn="just"/>
            <a:r>
              <a:rPr lang="tr-TR" dirty="0"/>
              <a:t>Cumhuriyet Dönemi’nin dört siyasal organı vardır:</a:t>
            </a:r>
          </a:p>
          <a:p>
            <a:pPr algn="just"/>
            <a:r>
              <a:rPr lang="tr-TR" dirty="0"/>
              <a:t>1) </a:t>
            </a:r>
            <a:r>
              <a:rPr lang="tr-TR" b="1" i="1" dirty="0" err="1"/>
              <a:t>Consul</a:t>
            </a:r>
            <a:endParaRPr lang="tr-TR" b="1" dirty="0"/>
          </a:p>
          <a:p>
            <a:pPr algn="just"/>
            <a:r>
              <a:rPr lang="tr-TR" dirty="0"/>
              <a:t>2) </a:t>
            </a:r>
            <a:r>
              <a:rPr lang="tr-TR" b="1" dirty="0"/>
              <a:t>Diğer </a:t>
            </a:r>
            <a:r>
              <a:rPr lang="tr-TR" b="1" i="1" dirty="0" err="1"/>
              <a:t>Magistra</a:t>
            </a:r>
            <a:r>
              <a:rPr lang="tr-TR" b="1" dirty="0" err="1"/>
              <a:t>’lar</a:t>
            </a:r>
            <a:endParaRPr lang="tr-TR" b="1" dirty="0"/>
          </a:p>
          <a:p>
            <a:pPr algn="just"/>
            <a:r>
              <a:rPr lang="tr-TR" dirty="0"/>
              <a:t>3) </a:t>
            </a:r>
            <a:r>
              <a:rPr lang="tr-TR" b="1" dirty="0"/>
              <a:t>Halk Meclisleri (</a:t>
            </a:r>
            <a:r>
              <a:rPr lang="tr-TR" b="1" i="1" dirty="0" err="1"/>
              <a:t>Comitia</a:t>
            </a:r>
            <a:r>
              <a:rPr lang="tr-TR" b="1" i="1" dirty="0"/>
              <a:t> </a:t>
            </a:r>
            <a:r>
              <a:rPr lang="tr-TR" b="1" i="1" dirty="0" err="1"/>
              <a:t>Curiata</a:t>
            </a:r>
            <a:r>
              <a:rPr lang="tr-TR" b="1" dirty="0"/>
              <a:t> ve </a:t>
            </a:r>
            <a:r>
              <a:rPr lang="tr-TR" b="1" i="1" dirty="0" err="1"/>
              <a:t>Comitia</a:t>
            </a:r>
            <a:r>
              <a:rPr lang="tr-TR" b="1" i="1" dirty="0"/>
              <a:t> </a:t>
            </a:r>
            <a:r>
              <a:rPr lang="tr-TR" b="1" i="1" dirty="0" err="1"/>
              <a:t>Centuriata</a:t>
            </a:r>
            <a:r>
              <a:rPr lang="tr-TR" b="1" dirty="0"/>
              <a:t>)</a:t>
            </a:r>
          </a:p>
          <a:p>
            <a:pPr algn="just"/>
            <a:r>
              <a:rPr lang="tr-TR" dirty="0"/>
              <a:t>4) </a:t>
            </a:r>
            <a:r>
              <a:rPr lang="tr-TR" b="1" dirty="0"/>
              <a:t>Senato (</a:t>
            </a:r>
            <a:r>
              <a:rPr lang="tr-TR" b="1" i="1" dirty="0" err="1"/>
              <a:t>Senatus</a:t>
            </a:r>
            <a:r>
              <a:rPr lang="tr-TR" b="1" dirty="0"/>
              <a:t>)</a:t>
            </a:r>
            <a:endParaRPr lang="tr-TR" dirty="0"/>
          </a:p>
        </p:txBody>
      </p:sp>
    </p:spTree>
    <p:extLst>
      <p:ext uri="{BB962C8B-B14F-4D97-AF65-F5344CB8AC3E}">
        <p14:creationId xmlns:p14="http://schemas.microsoft.com/office/powerpoint/2010/main" val="65150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99790E-68A0-4648-9E29-466A1416D03C}"/>
              </a:ext>
            </a:extLst>
          </p:cNvPr>
          <p:cNvSpPr>
            <a:spLocks noGrp="1"/>
          </p:cNvSpPr>
          <p:nvPr>
            <p:ph type="title"/>
          </p:nvPr>
        </p:nvSpPr>
        <p:spPr/>
        <p:txBody>
          <a:bodyPr/>
          <a:lstStyle/>
          <a:p>
            <a:r>
              <a:rPr kumimoji="0" lang="tr-TR" sz="47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Cumhuriyet Dönemi (M.Ö. 509 – M.Ö. 27)</a:t>
            </a:r>
            <a:endParaRPr lang="tr-TR" dirty="0"/>
          </a:p>
        </p:txBody>
      </p:sp>
      <p:sp>
        <p:nvSpPr>
          <p:cNvPr id="3" name="İçerik Yer Tutucusu 2">
            <a:extLst>
              <a:ext uri="{FF2B5EF4-FFF2-40B4-BE49-F238E27FC236}">
                <a16:creationId xmlns:a16="http://schemas.microsoft.com/office/drawing/2014/main" id="{96A6649C-161D-4360-904E-B5C8A88F6C3D}"/>
              </a:ext>
            </a:extLst>
          </p:cNvPr>
          <p:cNvSpPr>
            <a:spLocks noGrp="1"/>
          </p:cNvSpPr>
          <p:nvPr>
            <p:ph idx="1"/>
          </p:nvPr>
        </p:nvSpPr>
        <p:spPr/>
        <p:txBody>
          <a:bodyPr>
            <a:normAutofit fontScale="92500" lnSpcReduction="10000"/>
          </a:bodyPr>
          <a:lstStyle/>
          <a:p>
            <a:pPr algn="just"/>
            <a:r>
              <a:rPr lang="tr-TR" dirty="0"/>
              <a:t>1) </a:t>
            </a:r>
            <a:r>
              <a:rPr lang="tr-TR" b="1" i="1" dirty="0" err="1"/>
              <a:t>Consul</a:t>
            </a:r>
            <a:r>
              <a:rPr lang="tr-TR" dirty="0"/>
              <a:t>, Kral’ın ülkeden kovulmasıyla yönetim sistemi içerisinde devleti yönetme rolünü üstlenen en üst siyasi makamdır. Cumhuriyet Dönemi’nde devlet, Halk Meclisi tarafından bir yıl için seçilen iki </a:t>
            </a:r>
            <a:r>
              <a:rPr lang="tr-TR" i="1" dirty="0" err="1"/>
              <a:t>consul</a:t>
            </a:r>
            <a:r>
              <a:rPr lang="tr-TR" i="1" dirty="0"/>
              <a:t> </a:t>
            </a:r>
            <a:r>
              <a:rPr lang="tr-TR" dirty="0"/>
              <a:t>tarafından yönetilirdi. Önceleri iki </a:t>
            </a:r>
            <a:r>
              <a:rPr lang="tr-TR" i="1" dirty="0" err="1"/>
              <a:t>consul</a:t>
            </a:r>
            <a:r>
              <a:rPr lang="tr-TR" i="1" dirty="0"/>
              <a:t> </a:t>
            </a:r>
            <a:r>
              <a:rPr lang="tr-TR" dirty="0"/>
              <a:t>devleti bir eşgüdüm içerisinde yönetmekteyken, daha sonraları iş alanları iki </a:t>
            </a:r>
            <a:r>
              <a:rPr lang="tr-TR" i="1" dirty="0" err="1"/>
              <a:t>consul</a:t>
            </a:r>
            <a:r>
              <a:rPr lang="tr-TR" i="1" dirty="0"/>
              <a:t> </a:t>
            </a:r>
            <a:r>
              <a:rPr lang="tr-TR" dirty="0"/>
              <a:t>arasında bölüştürülmeye başlamıştır.</a:t>
            </a:r>
          </a:p>
          <a:p>
            <a:pPr algn="just"/>
            <a:r>
              <a:rPr lang="tr-TR" dirty="0"/>
              <a:t>2) </a:t>
            </a:r>
            <a:r>
              <a:rPr lang="tr-TR" b="1" dirty="0"/>
              <a:t>Diğer </a:t>
            </a:r>
            <a:r>
              <a:rPr lang="tr-TR" b="1" i="1" dirty="0" err="1"/>
              <a:t>Magistra</a:t>
            </a:r>
            <a:r>
              <a:rPr lang="tr-TR" b="1" dirty="0" err="1"/>
              <a:t>’lar</a:t>
            </a:r>
            <a:r>
              <a:rPr lang="tr-TR" dirty="0"/>
              <a:t>, iki </a:t>
            </a:r>
            <a:r>
              <a:rPr lang="tr-TR" i="1" dirty="0" err="1"/>
              <a:t>consul</a:t>
            </a:r>
            <a:r>
              <a:rPr lang="tr-TR" dirty="0" err="1"/>
              <a:t>’un</a:t>
            </a:r>
            <a:r>
              <a:rPr lang="tr-TR" i="1" dirty="0"/>
              <a:t> </a:t>
            </a:r>
            <a:r>
              <a:rPr lang="tr-TR" dirty="0"/>
              <a:t>devlet yönetiminde iş yükünün artması sebebiyle yönetime ilave edilen ek yöneticilerdir. </a:t>
            </a:r>
            <a:r>
              <a:rPr lang="tr-TR" i="1" dirty="0" err="1"/>
              <a:t>Magistra</a:t>
            </a:r>
            <a:r>
              <a:rPr lang="tr-TR" dirty="0" err="1"/>
              <a:t>’lar</a:t>
            </a:r>
            <a:r>
              <a:rPr lang="tr-TR" dirty="0"/>
              <a:t> da esasında </a:t>
            </a:r>
            <a:r>
              <a:rPr lang="tr-TR" i="1" dirty="0" err="1"/>
              <a:t>consul</a:t>
            </a:r>
            <a:r>
              <a:rPr lang="tr-TR" dirty="0" err="1"/>
              <a:t>’lerle</a:t>
            </a:r>
            <a:r>
              <a:rPr lang="tr-TR" dirty="0"/>
              <a:t> aynı yetkilere sahiptir. Bu süreçte yine bir </a:t>
            </a:r>
            <a:r>
              <a:rPr lang="tr-TR" i="1" dirty="0" err="1"/>
              <a:t>magistra</a:t>
            </a:r>
            <a:r>
              <a:rPr lang="tr-TR" i="1" dirty="0"/>
              <a:t> </a:t>
            </a:r>
            <a:r>
              <a:rPr lang="tr-TR" dirty="0"/>
              <a:t>olan ama yargı işleri alanında yetkili kimseye dönüştürülen </a:t>
            </a:r>
            <a:r>
              <a:rPr lang="tr-TR" i="1" dirty="0" err="1"/>
              <a:t>praetor</a:t>
            </a:r>
            <a:r>
              <a:rPr lang="tr-TR" dirty="0" err="1"/>
              <a:t>’luk</a:t>
            </a:r>
            <a:r>
              <a:rPr lang="tr-TR" dirty="0"/>
              <a:t> makamı ortaya çıkmıştır, </a:t>
            </a:r>
            <a:r>
              <a:rPr lang="tr-TR" i="1" dirty="0" err="1"/>
              <a:t>praetor</a:t>
            </a:r>
            <a:r>
              <a:rPr lang="tr-TR" dirty="0" err="1"/>
              <a:t>’luk</a:t>
            </a:r>
            <a:r>
              <a:rPr lang="tr-TR" dirty="0"/>
              <a:t> Roma Hukuku’nun tarihsel anlamda gelişimine doğrudan doğruya katkıda bulunması dolayısıyla çok önemli bir kurumdur. </a:t>
            </a:r>
            <a:r>
              <a:rPr lang="tr-TR" i="1" dirty="0"/>
              <a:t>Ius Civile </a:t>
            </a:r>
            <a:r>
              <a:rPr lang="tr-TR" dirty="0"/>
              <a:t>yanında </a:t>
            </a:r>
            <a:r>
              <a:rPr lang="tr-TR" i="1" dirty="0"/>
              <a:t>Ius </a:t>
            </a:r>
            <a:r>
              <a:rPr lang="tr-TR" i="1" dirty="0" err="1"/>
              <a:t>Praetorium</a:t>
            </a:r>
            <a:r>
              <a:rPr lang="tr-TR" dirty="0"/>
              <a:t> (ya da </a:t>
            </a:r>
            <a:r>
              <a:rPr lang="tr-TR" i="1" dirty="0"/>
              <a:t>Ius </a:t>
            </a:r>
            <a:r>
              <a:rPr lang="tr-TR" i="1" dirty="0" err="1"/>
              <a:t>Honorarium</a:t>
            </a:r>
            <a:r>
              <a:rPr lang="tr-TR" dirty="0"/>
              <a:t>) olarak adlandırılan hukuk sisteminin yaratıcıları </a:t>
            </a:r>
            <a:r>
              <a:rPr lang="tr-TR" i="1" dirty="0" err="1"/>
              <a:t>praetor</a:t>
            </a:r>
            <a:r>
              <a:rPr lang="tr-TR" dirty="0" err="1"/>
              <a:t>’lardır</a:t>
            </a:r>
            <a:r>
              <a:rPr lang="tr-TR" dirty="0"/>
              <a:t>. Zaman içinde, Roma’ya tabi yabancıların sayısının artması, yabancıların uyuşmazlıklarını çözmek için yeni bir </a:t>
            </a:r>
            <a:r>
              <a:rPr lang="tr-TR" i="1" dirty="0"/>
              <a:t>praetor</a:t>
            </a:r>
            <a:r>
              <a:rPr lang="tr-TR" dirty="0"/>
              <a:t>’un atanmasını zorunlu kılmış, bu amaçla M.Ö 242 yılında «yabancılar </a:t>
            </a:r>
            <a:r>
              <a:rPr lang="tr-TR" i="1" dirty="0" err="1"/>
              <a:t>praetor</a:t>
            </a:r>
            <a:r>
              <a:rPr lang="tr-TR" dirty="0" err="1"/>
              <a:t>»u</a:t>
            </a:r>
            <a:r>
              <a:rPr lang="tr-TR" dirty="0"/>
              <a:t> anlamına gelen </a:t>
            </a:r>
            <a:r>
              <a:rPr lang="tr-TR" i="1" dirty="0"/>
              <a:t>praetor </a:t>
            </a:r>
            <a:r>
              <a:rPr lang="tr-TR" i="1" dirty="0" err="1"/>
              <a:t>peregrinus</a:t>
            </a:r>
            <a:r>
              <a:rPr lang="tr-TR" i="1" dirty="0"/>
              <a:t> </a:t>
            </a:r>
            <a:r>
              <a:rPr lang="tr-TR" dirty="0"/>
              <a:t>makamı ihdas edilmiştir. Roma yurttaşları arasındaki uyuşmazlıkları çözmek için seçilen </a:t>
            </a:r>
            <a:r>
              <a:rPr lang="tr-TR" i="1" dirty="0"/>
              <a:t>praetor</a:t>
            </a:r>
            <a:r>
              <a:rPr lang="tr-TR" dirty="0"/>
              <a:t> da bundan böyle «şehir </a:t>
            </a:r>
            <a:r>
              <a:rPr lang="tr-TR" i="1" dirty="0" err="1"/>
              <a:t>praetor</a:t>
            </a:r>
            <a:r>
              <a:rPr lang="tr-TR" dirty="0" err="1"/>
              <a:t>»u</a:t>
            </a:r>
            <a:r>
              <a:rPr lang="tr-TR" dirty="0"/>
              <a:t> anlamına gelen </a:t>
            </a:r>
            <a:r>
              <a:rPr lang="tr-TR" i="1" dirty="0"/>
              <a:t>praetor</a:t>
            </a:r>
            <a:r>
              <a:rPr lang="tr-TR" dirty="0"/>
              <a:t> </a:t>
            </a:r>
            <a:r>
              <a:rPr lang="tr-TR" i="1" dirty="0" err="1"/>
              <a:t>urbanus</a:t>
            </a:r>
            <a:r>
              <a:rPr lang="tr-TR" dirty="0"/>
              <a:t> olarak anılmaya başlamıştır.</a:t>
            </a:r>
          </a:p>
        </p:txBody>
      </p:sp>
    </p:spTree>
    <p:extLst>
      <p:ext uri="{BB962C8B-B14F-4D97-AF65-F5344CB8AC3E}">
        <p14:creationId xmlns:p14="http://schemas.microsoft.com/office/powerpoint/2010/main" val="1525148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BB2AFF-45C0-41B5-A8D4-B80632C6157F}"/>
              </a:ext>
            </a:extLst>
          </p:cNvPr>
          <p:cNvSpPr>
            <a:spLocks noGrp="1"/>
          </p:cNvSpPr>
          <p:nvPr>
            <p:ph type="title"/>
          </p:nvPr>
        </p:nvSpPr>
        <p:spPr/>
        <p:txBody>
          <a:bodyPr>
            <a:normAutofit/>
          </a:bodyPr>
          <a:lstStyle/>
          <a:p>
            <a:r>
              <a:rPr kumimoji="0" lang="tr-TR" sz="47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Cumhuriyet Dönemi (M.Ö. 509 – M.Ö. 27)</a:t>
            </a:r>
            <a:endParaRPr lang="tr-TR" sz="4600" dirty="0"/>
          </a:p>
        </p:txBody>
      </p:sp>
      <p:sp>
        <p:nvSpPr>
          <p:cNvPr id="3" name="İçerik Yer Tutucusu 2">
            <a:extLst>
              <a:ext uri="{FF2B5EF4-FFF2-40B4-BE49-F238E27FC236}">
                <a16:creationId xmlns:a16="http://schemas.microsoft.com/office/drawing/2014/main" id="{9C5DA632-7FA0-4D6F-823A-1F0A7AA82976}"/>
              </a:ext>
            </a:extLst>
          </p:cNvPr>
          <p:cNvSpPr>
            <a:spLocks noGrp="1"/>
          </p:cNvSpPr>
          <p:nvPr>
            <p:ph idx="1"/>
          </p:nvPr>
        </p:nvSpPr>
        <p:spPr/>
        <p:txBody>
          <a:bodyPr>
            <a:normAutofit lnSpcReduction="10000"/>
          </a:bodyPr>
          <a:lstStyle/>
          <a:p>
            <a:pPr algn="just"/>
            <a:r>
              <a:rPr lang="tr-TR" dirty="0"/>
              <a:t>3) </a:t>
            </a:r>
            <a:r>
              <a:rPr lang="tr-TR" b="1" dirty="0"/>
              <a:t>Halk Meclisleri</a:t>
            </a:r>
            <a:r>
              <a:rPr lang="tr-TR" dirty="0"/>
              <a:t>, Cumhuriyet Dönemi’nin önemli kurumlarından birisidir. Krallık Dönemi’ne nazaran, hem sayıları hem de yönetim yetkileri artmıştır. Krallık Dönemi’nin Halk Meclisi olan </a:t>
            </a:r>
            <a:r>
              <a:rPr lang="tr-TR" i="1" dirty="0" err="1"/>
              <a:t>Comitia</a:t>
            </a:r>
            <a:r>
              <a:rPr lang="tr-TR" i="1" dirty="0"/>
              <a:t> </a:t>
            </a:r>
            <a:r>
              <a:rPr lang="tr-TR" i="1" dirty="0" err="1"/>
              <a:t>Curiata</a:t>
            </a:r>
            <a:r>
              <a:rPr lang="tr-TR" dirty="0" err="1"/>
              <a:t>’nın</a:t>
            </a:r>
            <a:r>
              <a:rPr lang="tr-TR" dirty="0"/>
              <a:t> yanı sıra, hem </a:t>
            </a:r>
            <a:r>
              <a:rPr lang="tr-TR" i="1" dirty="0" err="1"/>
              <a:t>patricius</a:t>
            </a:r>
            <a:r>
              <a:rPr lang="tr-TR" dirty="0" err="1"/>
              <a:t>’lar</a:t>
            </a:r>
            <a:r>
              <a:rPr lang="tr-TR" dirty="0"/>
              <a:t> hem de </a:t>
            </a:r>
            <a:r>
              <a:rPr lang="tr-TR" i="1" dirty="0" err="1"/>
              <a:t>pleb</a:t>
            </a:r>
            <a:r>
              <a:rPr lang="tr-TR" dirty="0" err="1"/>
              <a:t>’lerin</a:t>
            </a:r>
            <a:r>
              <a:rPr lang="tr-TR" dirty="0"/>
              <a:t> katılabildikleri </a:t>
            </a:r>
            <a:r>
              <a:rPr lang="tr-TR" i="1" dirty="0" err="1"/>
              <a:t>Comitia</a:t>
            </a:r>
            <a:r>
              <a:rPr lang="tr-TR" i="1" dirty="0"/>
              <a:t> </a:t>
            </a:r>
            <a:r>
              <a:rPr lang="tr-TR" i="1" dirty="0" err="1"/>
              <a:t>Centuriata</a:t>
            </a:r>
            <a:r>
              <a:rPr lang="tr-TR" dirty="0"/>
              <a:t> bu dönemde kurulmuştur. Özellikle bu meclis, </a:t>
            </a:r>
            <a:r>
              <a:rPr lang="tr-TR" i="1" dirty="0" err="1"/>
              <a:t>magistra</a:t>
            </a:r>
            <a:r>
              <a:rPr lang="tr-TR" dirty="0"/>
              <a:t> seçimlerinde, kanun tekliflerinin kabul ya da reddinde ve yargı işlerinde önemli yetkilere sahip bir organ olmuştur. İlerleyen dönemlerde, bu iki meclisin yanı sıra, avam sınıfı konumundaki </a:t>
            </a:r>
            <a:r>
              <a:rPr lang="tr-TR" i="1" dirty="0" err="1"/>
              <a:t>pleb</a:t>
            </a:r>
            <a:r>
              <a:rPr lang="tr-TR" dirty="0" err="1"/>
              <a:t>’lerin</a:t>
            </a:r>
            <a:r>
              <a:rPr lang="tr-TR" dirty="0"/>
              <a:t>, </a:t>
            </a:r>
            <a:r>
              <a:rPr lang="tr-TR" i="1" dirty="0" err="1"/>
              <a:t>patricius</a:t>
            </a:r>
            <a:r>
              <a:rPr lang="tr-TR" dirty="0" err="1"/>
              <a:t>’lar</a:t>
            </a:r>
            <a:r>
              <a:rPr lang="tr-TR" dirty="0"/>
              <a:t> ile eşit haklara sahip olmak için verdikleri mücadelenin bir ürünü olan ve yalnızca </a:t>
            </a:r>
            <a:r>
              <a:rPr lang="tr-TR" i="1" dirty="0" err="1"/>
              <a:t>pleb</a:t>
            </a:r>
            <a:r>
              <a:rPr lang="tr-TR" dirty="0" err="1"/>
              <a:t>’lerin</a:t>
            </a:r>
            <a:r>
              <a:rPr lang="tr-TR" dirty="0"/>
              <a:t> katıldığı meclis </a:t>
            </a:r>
            <a:r>
              <a:rPr lang="tr-TR" i="1" dirty="0" err="1"/>
              <a:t>Concilia</a:t>
            </a:r>
            <a:r>
              <a:rPr lang="tr-TR" i="1" dirty="0"/>
              <a:t> </a:t>
            </a:r>
            <a:r>
              <a:rPr lang="tr-TR" i="1" dirty="0" err="1"/>
              <a:t>Plebis</a:t>
            </a:r>
            <a:r>
              <a:rPr lang="tr-TR" i="1" dirty="0"/>
              <a:t> </a:t>
            </a:r>
            <a:r>
              <a:rPr lang="tr-TR" i="1" dirty="0" err="1"/>
              <a:t>Tributa</a:t>
            </a:r>
            <a:r>
              <a:rPr lang="tr-TR" dirty="0"/>
              <a:t> kurulmuştur. Bu meclis her ne kadar yalnızca </a:t>
            </a:r>
            <a:r>
              <a:rPr lang="tr-TR" i="1" dirty="0" err="1"/>
              <a:t>pleb</a:t>
            </a:r>
            <a:r>
              <a:rPr lang="tr-TR" dirty="0" err="1"/>
              <a:t>’lerden</a:t>
            </a:r>
            <a:r>
              <a:rPr lang="tr-TR" dirty="0"/>
              <a:t> oluşmuşsa da zaman içerisinde </a:t>
            </a:r>
            <a:r>
              <a:rPr lang="tr-TR" i="1" dirty="0" err="1"/>
              <a:t>patricius</a:t>
            </a:r>
            <a:r>
              <a:rPr lang="tr-TR" dirty="0" err="1"/>
              <a:t>’lar</a:t>
            </a:r>
            <a:r>
              <a:rPr lang="tr-TR" dirty="0"/>
              <a:t> için </a:t>
            </a:r>
            <a:r>
              <a:rPr lang="tr-TR" i="1" dirty="0" err="1"/>
              <a:t>plebiscitum</a:t>
            </a:r>
            <a:r>
              <a:rPr lang="tr-TR" i="1" dirty="0"/>
              <a:t> </a:t>
            </a:r>
            <a:r>
              <a:rPr lang="tr-TR" dirty="0"/>
              <a:t>denilen bağlayıcı kararlar verebilmeye başlamıştır.</a:t>
            </a:r>
          </a:p>
          <a:p>
            <a:pPr algn="just"/>
            <a:r>
              <a:rPr lang="tr-TR" dirty="0"/>
              <a:t>4) </a:t>
            </a:r>
            <a:r>
              <a:rPr lang="tr-TR" b="1" dirty="0"/>
              <a:t>Senato (</a:t>
            </a:r>
            <a:r>
              <a:rPr lang="tr-TR" b="1" i="1" dirty="0" err="1"/>
              <a:t>Senatus</a:t>
            </a:r>
            <a:r>
              <a:rPr lang="tr-TR" b="1" dirty="0"/>
              <a:t>)</a:t>
            </a:r>
            <a:r>
              <a:rPr lang="tr-TR" dirty="0"/>
              <a:t>, danışma kurulu özelliğini bu dönemde güçlenerek sürdürmüştür, Cumhuriyet’in ilerleyen yıllarında adeta yürütme organı gibi güçlü bir konuma ulaşmıştır. Bunun yanı sıra, </a:t>
            </a:r>
            <a:r>
              <a:rPr lang="tr-TR" i="1" dirty="0" err="1"/>
              <a:t>magistra</a:t>
            </a:r>
            <a:r>
              <a:rPr lang="tr-TR" dirty="0" err="1"/>
              <a:t>’lar</a:t>
            </a:r>
            <a:r>
              <a:rPr lang="tr-TR" dirty="0"/>
              <a:t> tarafından yapılan kanun teklifleri öncelikle </a:t>
            </a:r>
            <a:r>
              <a:rPr lang="tr-TR" i="1" dirty="0" err="1"/>
              <a:t>senatus</a:t>
            </a:r>
            <a:r>
              <a:rPr lang="tr-TR" dirty="0" err="1"/>
              <a:t>’ta</a:t>
            </a:r>
            <a:r>
              <a:rPr lang="tr-TR" dirty="0"/>
              <a:t> tartışılır ve bundan sonra halk meclislerine götürülürdü. Halk meclislerince kabul edilen öneriler, </a:t>
            </a:r>
            <a:r>
              <a:rPr lang="tr-TR" i="1" dirty="0" err="1"/>
              <a:t>senatus</a:t>
            </a:r>
            <a:r>
              <a:rPr lang="tr-TR" i="1" dirty="0"/>
              <a:t> </a:t>
            </a:r>
            <a:r>
              <a:rPr lang="tr-TR" dirty="0"/>
              <a:t>tarafından onaylanır ve halka ilan edilirdi.</a:t>
            </a:r>
          </a:p>
        </p:txBody>
      </p:sp>
    </p:spTree>
    <p:extLst>
      <p:ext uri="{BB962C8B-B14F-4D97-AF65-F5344CB8AC3E}">
        <p14:creationId xmlns:p14="http://schemas.microsoft.com/office/powerpoint/2010/main" val="3411744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5F1D83-D217-4E93-9B12-4475DEE1D057}"/>
              </a:ext>
            </a:extLst>
          </p:cNvPr>
          <p:cNvSpPr>
            <a:spLocks noGrp="1"/>
          </p:cNvSpPr>
          <p:nvPr>
            <p:ph type="title"/>
          </p:nvPr>
        </p:nvSpPr>
        <p:spPr/>
        <p:txBody>
          <a:bodyPr>
            <a:normAutofit/>
          </a:bodyPr>
          <a:lstStyle/>
          <a:p>
            <a:r>
              <a:rPr lang="tr-TR" sz="4300" i="1" dirty="0" err="1"/>
              <a:t>Principatus</a:t>
            </a:r>
            <a:r>
              <a:rPr lang="tr-TR" sz="4300" dirty="0"/>
              <a:t> Dönemi (M.Ö. 27 – M.S. 235/284)</a:t>
            </a:r>
            <a:endParaRPr lang="tr-TR" sz="4300" i="1" dirty="0"/>
          </a:p>
        </p:txBody>
      </p:sp>
      <p:sp>
        <p:nvSpPr>
          <p:cNvPr id="3" name="İçerik Yer Tutucusu 2">
            <a:extLst>
              <a:ext uri="{FF2B5EF4-FFF2-40B4-BE49-F238E27FC236}">
                <a16:creationId xmlns:a16="http://schemas.microsoft.com/office/drawing/2014/main" id="{D29E15E6-1A36-4FFD-9B81-0C5AAF872FDE}"/>
              </a:ext>
            </a:extLst>
          </p:cNvPr>
          <p:cNvSpPr>
            <a:spLocks noGrp="1"/>
          </p:cNvSpPr>
          <p:nvPr>
            <p:ph idx="1"/>
          </p:nvPr>
        </p:nvSpPr>
        <p:spPr/>
        <p:txBody>
          <a:bodyPr>
            <a:normAutofit fontScale="92500" lnSpcReduction="20000"/>
          </a:bodyPr>
          <a:lstStyle/>
          <a:p>
            <a:pPr algn="just"/>
            <a:r>
              <a:rPr lang="tr-TR" dirty="0"/>
              <a:t>M.Ö. 2. ve 1. yüzyıllar Roma Cumhuriyeti için siyasi iç karışıklıklarla, ekonomik krizlerle geçen bir dönemdir. Özellikle </a:t>
            </a:r>
            <a:r>
              <a:rPr lang="tr-TR" i="1" dirty="0" err="1"/>
              <a:t>Gaius</a:t>
            </a:r>
            <a:r>
              <a:rPr lang="tr-TR" i="1" dirty="0"/>
              <a:t> </a:t>
            </a:r>
            <a:r>
              <a:rPr lang="tr-TR" i="1" dirty="0" err="1"/>
              <a:t>Iulius</a:t>
            </a:r>
            <a:r>
              <a:rPr lang="tr-TR" i="1" dirty="0"/>
              <a:t> </a:t>
            </a:r>
            <a:r>
              <a:rPr lang="tr-TR" i="1" dirty="0" err="1"/>
              <a:t>Caesar</a:t>
            </a:r>
            <a:r>
              <a:rPr lang="tr-TR" dirty="0"/>
              <a:t> (Sezar)’</a:t>
            </a:r>
            <a:r>
              <a:rPr lang="tr-TR" dirty="0" err="1"/>
              <a:t>ın</a:t>
            </a:r>
            <a:r>
              <a:rPr lang="tr-TR" dirty="0"/>
              <a:t> yönetime müdahalesi, iç savaş dönemi ve </a:t>
            </a:r>
            <a:r>
              <a:rPr lang="tr-TR" i="1" dirty="0" err="1"/>
              <a:t>dictator</a:t>
            </a:r>
            <a:r>
              <a:rPr lang="tr-TR" dirty="0"/>
              <a:t> olarak başa geçmesi, Cumhuriyet yönetimini zayıflatmıştır. Cumhuriyet taraftarlarının, Cumhuriyet’i kurtarmak adına M.Ö. 44 yılında Sezar’ı öldürmesi dahi rejimin gidişatını geri döndürmeye yetmemiştir. Nitekim M.Ö. 27 yılında Sezar’ın yeğeni </a:t>
            </a:r>
            <a:r>
              <a:rPr lang="tr-TR" i="1" dirty="0" err="1"/>
              <a:t>Gaius</a:t>
            </a:r>
            <a:r>
              <a:rPr lang="tr-TR" i="1" dirty="0"/>
              <a:t> </a:t>
            </a:r>
            <a:r>
              <a:rPr lang="tr-TR" i="1" dirty="0" err="1"/>
              <a:t>Octavius</a:t>
            </a:r>
            <a:r>
              <a:rPr lang="tr-TR" dirty="0" err="1"/>
              <a:t>’un</a:t>
            </a:r>
            <a:r>
              <a:rPr lang="tr-TR" dirty="0"/>
              <a:t> </a:t>
            </a:r>
            <a:r>
              <a:rPr lang="tr-TR" i="1" dirty="0" err="1"/>
              <a:t>principatus</a:t>
            </a:r>
            <a:r>
              <a:rPr lang="tr-TR" dirty="0"/>
              <a:t> denilen yeni yönetim biçimini kurmasıyla Cumhuriyet sona ermiş ve yerine İmparatorluk kurulmuştur. İmparatorluk rejimi olmasına karşın, bu dönemde Cumhuriyet kurumları varlığını sürdürmüştür. Neredeyse üç asır süren bu dönem, Roma’nın siyasi ve ekonomik anlamda en parlak dönemidir.</a:t>
            </a:r>
          </a:p>
          <a:p>
            <a:pPr algn="just"/>
            <a:r>
              <a:rPr lang="tr-TR" i="1" dirty="0" err="1"/>
              <a:t>Principatus</a:t>
            </a:r>
            <a:r>
              <a:rPr lang="tr-TR" i="1" dirty="0"/>
              <a:t> </a:t>
            </a:r>
            <a:r>
              <a:rPr lang="tr-TR" dirty="0"/>
              <a:t>Dönemi’nin beş siyasal organı vardır:</a:t>
            </a:r>
          </a:p>
          <a:p>
            <a:pPr algn="just"/>
            <a:r>
              <a:rPr lang="tr-TR" dirty="0"/>
              <a:t>1) </a:t>
            </a:r>
            <a:r>
              <a:rPr lang="tr-TR" b="1" i="1" dirty="0" err="1"/>
              <a:t>Princeps</a:t>
            </a:r>
            <a:endParaRPr lang="tr-TR" b="1" dirty="0"/>
          </a:p>
          <a:p>
            <a:pPr algn="just"/>
            <a:r>
              <a:rPr lang="tr-TR" dirty="0"/>
              <a:t>2) </a:t>
            </a:r>
            <a:r>
              <a:rPr lang="tr-TR" b="1" i="1" dirty="0" err="1"/>
              <a:t>Magistra</a:t>
            </a:r>
            <a:r>
              <a:rPr lang="tr-TR" b="1" dirty="0" err="1"/>
              <a:t>’lar</a:t>
            </a:r>
            <a:endParaRPr lang="tr-TR" b="1" dirty="0"/>
          </a:p>
          <a:p>
            <a:pPr algn="just"/>
            <a:r>
              <a:rPr lang="tr-TR" dirty="0"/>
              <a:t>3) </a:t>
            </a:r>
            <a:r>
              <a:rPr lang="tr-TR" b="1" dirty="0"/>
              <a:t>Halk Meclisleri</a:t>
            </a:r>
          </a:p>
          <a:p>
            <a:pPr algn="just"/>
            <a:r>
              <a:rPr lang="tr-TR" dirty="0"/>
              <a:t>4) </a:t>
            </a:r>
            <a:r>
              <a:rPr lang="tr-TR" b="1" dirty="0"/>
              <a:t>Senato (</a:t>
            </a:r>
            <a:r>
              <a:rPr lang="tr-TR" b="1" i="1" dirty="0" err="1"/>
              <a:t>Senatus</a:t>
            </a:r>
            <a:r>
              <a:rPr lang="tr-TR" b="1" dirty="0"/>
              <a:t>)</a:t>
            </a:r>
          </a:p>
          <a:p>
            <a:pPr algn="just"/>
            <a:r>
              <a:rPr lang="tr-TR" dirty="0"/>
              <a:t>5) </a:t>
            </a:r>
            <a:r>
              <a:rPr lang="tr-TR" b="1" i="1" dirty="0" err="1"/>
              <a:t>Princeps</a:t>
            </a:r>
            <a:r>
              <a:rPr lang="tr-TR" b="1" dirty="0" err="1"/>
              <a:t>’e</a:t>
            </a:r>
            <a:r>
              <a:rPr lang="tr-TR" b="1" dirty="0"/>
              <a:t> Bağlı Devlet Memurları</a:t>
            </a:r>
            <a:endParaRPr lang="tr-TR" dirty="0"/>
          </a:p>
          <a:p>
            <a:pPr algn="just"/>
            <a:endParaRPr lang="tr-TR" dirty="0"/>
          </a:p>
        </p:txBody>
      </p:sp>
    </p:spTree>
    <p:extLst>
      <p:ext uri="{BB962C8B-B14F-4D97-AF65-F5344CB8AC3E}">
        <p14:creationId xmlns:p14="http://schemas.microsoft.com/office/powerpoint/2010/main" val="638432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B2CB95-DD40-4790-AB7A-6C0CC9A3A312}"/>
              </a:ext>
            </a:extLst>
          </p:cNvPr>
          <p:cNvSpPr>
            <a:spLocks noGrp="1"/>
          </p:cNvSpPr>
          <p:nvPr>
            <p:ph type="title"/>
          </p:nvPr>
        </p:nvSpPr>
        <p:spPr/>
        <p:txBody>
          <a:bodyPr/>
          <a:lstStyle/>
          <a:p>
            <a:r>
              <a:rPr kumimoji="0" lang="tr-TR" sz="4300" b="0" i="1" u="none" strike="noStrike" kern="1200" cap="none" spc="-50" normalizeH="0" baseline="0" noProof="0" dirty="0" err="1">
                <a:ln>
                  <a:noFill/>
                </a:ln>
                <a:solidFill>
                  <a:srgbClr val="000000">
                    <a:lumMod val="75000"/>
                    <a:lumOff val="25000"/>
                  </a:srgbClr>
                </a:solidFill>
                <a:effectLst/>
                <a:uLnTx/>
                <a:uFillTx/>
                <a:latin typeface="Calibri Light" panose="020F0302020204030204"/>
                <a:ea typeface="+mj-ea"/>
                <a:cs typeface="+mj-cs"/>
              </a:rPr>
              <a:t>Principatus</a:t>
            </a:r>
            <a:r>
              <a:rPr kumimoji="0" lang="tr-TR" sz="4300" b="0" i="0" u="none" strike="noStrike" kern="1200" cap="none" spc="-50" normalizeH="0" baseline="0" noProof="0" dirty="0">
                <a:ln>
                  <a:noFill/>
                </a:ln>
                <a:solidFill>
                  <a:srgbClr val="000000">
                    <a:lumMod val="75000"/>
                    <a:lumOff val="25000"/>
                  </a:srgbClr>
                </a:solidFill>
                <a:effectLst/>
                <a:uLnTx/>
                <a:uFillTx/>
                <a:latin typeface="Calibri Light" panose="020F0302020204030204"/>
                <a:ea typeface="+mj-ea"/>
                <a:cs typeface="+mj-cs"/>
              </a:rPr>
              <a:t> Dönemi (M.Ö. 27 – M.S. 235/284)</a:t>
            </a:r>
            <a:endParaRPr lang="tr-TR" dirty="0"/>
          </a:p>
        </p:txBody>
      </p:sp>
      <p:sp>
        <p:nvSpPr>
          <p:cNvPr id="3" name="İçerik Yer Tutucusu 2">
            <a:extLst>
              <a:ext uri="{FF2B5EF4-FFF2-40B4-BE49-F238E27FC236}">
                <a16:creationId xmlns:a16="http://schemas.microsoft.com/office/drawing/2014/main" id="{267AF886-90E9-4EA8-91EE-ACD72879EFB5}"/>
              </a:ext>
            </a:extLst>
          </p:cNvPr>
          <p:cNvSpPr>
            <a:spLocks noGrp="1"/>
          </p:cNvSpPr>
          <p:nvPr>
            <p:ph idx="1"/>
          </p:nvPr>
        </p:nvSpPr>
        <p:spPr/>
        <p:txBody>
          <a:bodyPr>
            <a:normAutofit fontScale="85000" lnSpcReduction="20000"/>
          </a:bodyPr>
          <a:lstStyle/>
          <a:p>
            <a:pPr algn="just"/>
            <a:r>
              <a:rPr lang="tr-TR" dirty="0"/>
              <a:t>1) </a:t>
            </a:r>
            <a:r>
              <a:rPr lang="tr-TR" b="1" i="1" dirty="0" err="1"/>
              <a:t>Princeps</a:t>
            </a:r>
            <a:r>
              <a:rPr lang="tr-TR" dirty="0"/>
              <a:t>, yurttaşların ilkidir, devletin başıdır. </a:t>
            </a:r>
            <a:r>
              <a:rPr lang="tr-TR" i="1" dirty="0" err="1"/>
              <a:t>Senatus</a:t>
            </a:r>
            <a:r>
              <a:rPr lang="tr-TR" dirty="0"/>
              <a:t> tarafından seçilirdi ve seçim kararı halk meclisleri tarafından onaylandıktan sonra başa geçerdi. </a:t>
            </a:r>
            <a:r>
              <a:rPr lang="tr-TR" i="1" dirty="0" err="1"/>
              <a:t>Princeps</a:t>
            </a:r>
            <a:r>
              <a:rPr lang="tr-TR" dirty="0"/>
              <a:t> bu anlamda </a:t>
            </a:r>
            <a:r>
              <a:rPr lang="tr-TR" i="1" dirty="0" err="1"/>
              <a:t>magistra</a:t>
            </a:r>
            <a:r>
              <a:rPr lang="tr-TR" dirty="0" err="1"/>
              <a:t>’ya</a:t>
            </a:r>
            <a:r>
              <a:rPr lang="tr-TR" dirty="0"/>
              <a:t> benzemekle birlikte çok daha yetkili bir organdır. Siyasi, askeri ve yargısal anlamda en önemli yetkiler </a:t>
            </a:r>
            <a:r>
              <a:rPr lang="tr-TR" i="1" dirty="0" err="1"/>
              <a:t>princeps</a:t>
            </a:r>
            <a:r>
              <a:rPr lang="tr-TR" dirty="0" err="1"/>
              <a:t>’in</a:t>
            </a:r>
            <a:r>
              <a:rPr lang="tr-TR" dirty="0"/>
              <a:t> </a:t>
            </a:r>
            <a:r>
              <a:rPr lang="tr-TR" dirty="0" err="1"/>
              <a:t>yed’indeydi</a:t>
            </a:r>
            <a:r>
              <a:rPr lang="tr-TR" dirty="0"/>
              <a:t>, pratikte kendisine ait hazineye (</a:t>
            </a:r>
            <a:r>
              <a:rPr lang="tr-TR" i="1" dirty="0" err="1"/>
              <a:t>fiscus</a:t>
            </a:r>
            <a:r>
              <a:rPr lang="tr-TR" dirty="0"/>
              <a:t>)</a:t>
            </a:r>
            <a:r>
              <a:rPr lang="tr-TR" i="1" dirty="0"/>
              <a:t> </a:t>
            </a:r>
            <a:r>
              <a:rPr lang="tr-TR" dirty="0"/>
              <a:t>sahipti. Kanun koyma yetkisi olmamakla birlikte kanun teklifi getirmeye yetkiliydi.</a:t>
            </a:r>
          </a:p>
          <a:p>
            <a:pPr algn="just"/>
            <a:r>
              <a:rPr lang="tr-TR" dirty="0"/>
              <a:t>2) </a:t>
            </a:r>
            <a:r>
              <a:rPr lang="tr-TR" b="1" i="1" dirty="0" err="1"/>
              <a:t>Magistra</a:t>
            </a:r>
            <a:r>
              <a:rPr lang="tr-TR" dirty="0" err="1"/>
              <a:t>’lar</a:t>
            </a:r>
            <a:r>
              <a:rPr lang="tr-TR" dirty="0"/>
              <a:t>, </a:t>
            </a:r>
            <a:r>
              <a:rPr lang="tr-TR" i="1" dirty="0" err="1"/>
              <a:t>Principatus</a:t>
            </a:r>
            <a:r>
              <a:rPr lang="tr-TR" dirty="0"/>
              <a:t> Dönemi’nde de varlıklarını sürdürmüştür. Ancak </a:t>
            </a:r>
            <a:r>
              <a:rPr lang="tr-TR" i="1" dirty="0" err="1"/>
              <a:t>princeps</a:t>
            </a:r>
            <a:r>
              <a:rPr lang="tr-TR" dirty="0" err="1"/>
              <a:t>’in</a:t>
            </a:r>
            <a:r>
              <a:rPr lang="tr-TR" dirty="0"/>
              <a:t> ve ona bağlı memurların yanında </a:t>
            </a:r>
            <a:r>
              <a:rPr lang="tr-TR" i="1" dirty="0" err="1"/>
              <a:t>magistra</a:t>
            </a:r>
            <a:r>
              <a:rPr lang="tr-TR" dirty="0" err="1"/>
              <a:t>’ların</a:t>
            </a:r>
            <a:r>
              <a:rPr lang="tr-TR" dirty="0"/>
              <a:t> ve hatta </a:t>
            </a:r>
            <a:r>
              <a:rPr lang="tr-TR" i="1" dirty="0" err="1"/>
              <a:t>praetor</a:t>
            </a:r>
            <a:r>
              <a:rPr lang="tr-TR" dirty="0" err="1"/>
              <a:t>’ların</a:t>
            </a:r>
            <a:r>
              <a:rPr lang="tr-TR" i="1" dirty="0"/>
              <a:t> </a:t>
            </a:r>
            <a:r>
              <a:rPr lang="tr-TR" dirty="0"/>
              <a:t>siyasi güçleri ve yetkileri son derece azaltılmıştır.</a:t>
            </a:r>
          </a:p>
          <a:p>
            <a:pPr algn="just"/>
            <a:r>
              <a:rPr lang="tr-TR" dirty="0"/>
              <a:t>3) </a:t>
            </a:r>
            <a:r>
              <a:rPr lang="tr-TR" b="1" dirty="0"/>
              <a:t>Halk meclisleri</a:t>
            </a:r>
            <a:r>
              <a:rPr lang="tr-TR" dirty="0"/>
              <a:t>, bu dönemde de varlıklarını sürdürmekle birlikte fonksiyon kaybına uğramıştır. Meclislerin çalışmaları, özellikle yurttaşların sayısının fazlalığı dolayısıyla akamete uğramıştır. </a:t>
            </a:r>
            <a:r>
              <a:rPr lang="tr-TR" i="1" dirty="0" err="1"/>
              <a:t>Principatus</a:t>
            </a:r>
            <a:r>
              <a:rPr lang="tr-TR" dirty="0"/>
              <a:t> Dönemi içerisinde meclislerin yetkileri yavaş yavaş ellerinden alınmış, M.S. 1. yüzyılın sonunda yasama yetkileri tamamen kaldırılmıştır.</a:t>
            </a:r>
          </a:p>
          <a:p>
            <a:pPr algn="just"/>
            <a:r>
              <a:rPr lang="tr-TR" dirty="0"/>
              <a:t>4) </a:t>
            </a:r>
            <a:r>
              <a:rPr lang="tr-TR" b="1" dirty="0"/>
              <a:t>Senato (</a:t>
            </a:r>
            <a:r>
              <a:rPr lang="tr-TR" b="1" i="1" dirty="0" err="1"/>
              <a:t>Senatus</a:t>
            </a:r>
            <a:r>
              <a:rPr lang="tr-TR" b="1" dirty="0"/>
              <a:t>)</a:t>
            </a:r>
            <a:r>
              <a:rPr lang="tr-TR" dirty="0"/>
              <a:t>, </a:t>
            </a:r>
            <a:r>
              <a:rPr lang="tr-TR" i="1" dirty="0" err="1"/>
              <a:t>Principatus</a:t>
            </a:r>
            <a:r>
              <a:rPr lang="tr-TR" dirty="0"/>
              <a:t> Dönemi’nin başlarında halk meclislerinin yetkilerine sahip kılınmıştır, özellikle kanun koyma yetkisini elde etmiştir. </a:t>
            </a:r>
            <a:r>
              <a:rPr lang="tr-TR" i="1" dirty="0" err="1"/>
              <a:t>Senatus</a:t>
            </a:r>
            <a:r>
              <a:rPr lang="tr-TR" i="1" dirty="0"/>
              <a:t> </a:t>
            </a:r>
            <a:r>
              <a:rPr lang="tr-TR" i="1" dirty="0" err="1"/>
              <a:t>Consultum</a:t>
            </a:r>
            <a:r>
              <a:rPr lang="tr-TR" i="1" dirty="0"/>
              <a:t> </a:t>
            </a:r>
            <a:r>
              <a:rPr lang="tr-TR" dirty="0"/>
              <a:t>olarak adlandırılan </a:t>
            </a:r>
            <a:r>
              <a:rPr lang="tr-TR" i="1" dirty="0"/>
              <a:t>Senato </a:t>
            </a:r>
            <a:r>
              <a:rPr lang="tr-TR" dirty="0"/>
              <a:t>kararları, kanun hükmünde sayılmıştır. Öte yandan, özellikle </a:t>
            </a:r>
            <a:r>
              <a:rPr lang="tr-TR" i="1" dirty="0" err="1"/>
              <a:t>princeps</a:t>
            </a:r>
            <a:r>
              <a:rPr lang="tr-TR" dirty="0" err="1"/>
              <a:t>’in</a:t>
            </a:r>
            <a:r>
              <a:rPr lang="tr-TR" dirty="0"/>
              <a:t> yetkilerinin artmasıyla birlikte </a:t>
            </a:r>
            <a:r>
              <a:rPr lang="tr-TR" i="1" dirty="0" err="1"/>
              <a:t>senatus</a:t>
            </a:r>
            <a:r>
              <a:rPr lang="tr-TR" dirty="0"/>
              <a:t> da güç kaybetmeye başlamıştır, bu dönemin sonunda </a:t>
            </a:r>
            <a:r>
              <a:rPr lang="tr-TR" i="1" dirty="0"/>
              <a:t>Senato</a:t>
            </a:r>
            <a:r>
              <a:rPr lang="tr-TR" dirty="0"/>
              <a:t> bütün </a:t>
            </a:r>
            <a:r>
              <a:rPr lang="tr-TR" dirty="0" err="1"/>
              <a:t>bütün</a:t>
            </a:r>
            <a:r>
              <a:rPr lang="tr-TR" dirty="0"/>
              <a:t> </a:t>
            </a:r>
            <a:r>
              <a:rPr lang="tr-TR" i="1" dirty="0" err="1"/>
              <a:t>princeps</a:t>
            </a:r>
            <a:r>
              <a:rPr lang="tr-TR" dirty="0" err="1"/>
              <a:t>’in</a:t>
            </a:r>
            <a:r>
              <a:rPr lang="tr-TR" dirty="0"/>
              <a:t> emrine girmiştir.</a:t>
            </a:r>
          </a:p>
          <a:p>
            <a:pPr algn="just"/>
            <a:r>
              <a:rPr lang="tr-TR" dirty="0"/>
              <a:t>5) </a:t>
            </a:r>
            <a:r>
              <a:rPr lang="tr-TR" b="1" i="1" dirty="0" err="1"/>
              <a:t>Princeps</a:t>
            </a:r>
            <a:r>
              <a:rPr lang="tr-TR" b="1" dirty="0" err="1"/>
              <a:t>’e</a:t>
            </a:r>
            <a:r>
              <a:rPr lang="tr-TR" b="1" dirty="0"/>
              <a:t> bağlı devlet memurları</a:t>
            </a:r>
            <a:r>
              <a:rPr lang="tr-TR" dirty="0"/>
              <a:t>, devlet işlerini görmek maksadıyla </a:t>
            </a:r>
            <a:r>
              <a:rPr lang="tr-TR" i="1" dirty="0" err="1"/>
              <a:t>princeps</a:t>
            </a:r>
            <a:r>
              <a:rPr lang="tr-TR" i="1" dirty="0"/>
              <a:t> </a:t>
            </a:r>
            <a:r>
              <a:rPr lang="tr-TR" dirty="0"/>
              <a:t>tarafından atanan memurlardı. Yönetme yetkilerini bizatihi </a:t>
            </a:r>
            <a:r>
              <a:rPr lang="tr-TR" i="1" dirty="0" err="1"/>
              <a:t>princeps</a:t>
            </a:r>
            <a:r>
              <a:rPr lang="tr-TR" dirty="0" err="1"/>
              <a:t>’ten</a:t>
            </a:r>
            <a:r>
              <a:rPr lang="tr-TR" dirty="0"/>
              <a:t> almaktaydılar. Seçimle değil, atama ile geldikleri için </a:t>
            </a:r>
            <a:r>
              <a:rPr lang="tr-TR" i="1" dirty="0" err="1"/>
              <a:t>magistra</a:t>
            </a:r>
            <a:r>
              <a:rPr lang="tr-TR" dirty="0" err="1"/>
              <a:t>’lardan</a:t>
            </a:r>
            <a:r>
              <a:rPr lang="tr-TR" dirty="0"/>
              <a:t> farklı konumdaydılar ve süresiz görevde kalabilmekteydiler.</a:t>
            </a:r>
          </a:p>
        </p:txBody>
      </p:sp>
    </p:spTree>
    <p:extLst>
      <p:ext uri="{BB962C8B-B14F-4D97-AF65-F5344CB8AC3E}">
        <p14:creationId xmlns:p14="http://schemas.microsoft.com/office/powerpoint/2010/main" val="1786950799"/>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577</TotalTime>
  <Words>2128</Words>
  <Application>Microsoft Office PowerPoint</Application>
  <PresentationFormat>Geniş ekran</PresentationFormat>
  <Paragraphs>74</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17</vt:i4>
      </vt:variant>
    </vt:vector>
  </HeadingPairs>
  <TitlesOfParts>
    <vt:vector size="20" baseType="lpstr">
      <vt:lpstr>Calibri</vt:lpstr>
      <vt:lpstr>Calibri Light</vt:lpstr>
      <vt:lpstr>Geçmişe bakış</vt:lpstr>
      <vt:lpstr>Roma Hukuku (2. hafta)</vt:lpstr>
      <vt:lpstr>Roma Siyasal Tarihinin Ana Hatları ve Roma’nın Siyasi Dönemleri</vt:lpstr>
      <vt:lpstr>Krallık Dönemi (M.Ö. 753 – M.Ö. 509)</vt:lpstr>
      <vt:lpstr>Krallık Dönemi (M.Ö. 753 – M.Ö. 509)</vt:lpstr>
      <vt:lpstr>Cumhuriyet Dönemi (M.Ö. 509 – M.Ö. 27)</vt:lpstr>
      <vt:lpstr>Cumhuriyet Dönemi (M.Ö. 509 – M.Ö. 27)</vt:lpstr>
      <vt:lpstr>Cumhuriyet Dönemi (M.Ö. 509 – M.Ö. 27)</vt:lpstr>
      <vt:lpstr>Principatus Dönemi (M.Ö. 27 – M.S. 235/284)</vt:lpstr>
      <vt:lpstr>Principatus Dönemi (M.Ö. 27 – M.S. 235/284)</vt:lpstr>
      <vt:lpstr>Dominatus Dönemi (M.S. 284 – M.S. 476/1453)</vt:lpstr>
      <vt:lpstr>Dominatus Dönemi (M.S. 284 – M.S. 476/1453)</vt:lpstr>
      <vt:lpstr>Roma Hukuku’nun Tarihi Dönemleri</vt:lpstr>
      <vt:lpstr>Eski Hukuk Dönemi (M.Ö. 753 – M.Ö. 150)</vt:lpstr>
      <vt:lpstr>Klasik Öncesi Hukuk Dönemi (M.Ö. 150 – M.Ö. 27)</vt:lpstr>
      <vt:lpstr>Klasik Hukuk Dönemi (M.Ö. 27 – M.Ö. 250)</vt:lpstr>
      <vt:lpstr>Klasik Sonrası Hukuk Dönemi (M.S. 250 – M.S. 527)</vt:lpstr>
      <vt:lpstr>Iustinianus Dönemi (M.S. 527 – M.S. 565)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dc:title>
  <dc:creator>Alaz Tarhan</dc:creator>
  <cp:lastModifiedBy>Alaz Tarhan</cp:lastModifiedBy>
  <cp:revision>44</cp:revision>
  <dcterms:created xsi:type="dcterms:W3CDTF">2020-07-31T12:26:02Z</dcterms:created>
  <dcterms:modified xsi:type="dcterms:W3CDTF">2020-08-10T16:58:07Z</dcterms:modified>
</cp:coreProperties>
</file>