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  <p:sldMasterId id="2147483746" r:id="rId2"/>
    <p:sldMasterId id="2147485818" r:id="rId3"/>
    <p:sldMasterId id="2147485831" r:id="rId4"/>
    <p:sldMasterId id="2147485843" r:id="rId5"/>
    <p:sldMasterId id="2147485856" r:id="rId6"/>
  </p:sldMasterIdLst>
  <p:notesMasterIdLst>
    <p:notesMasterId r:id="rId19"/>
  </p:notesMasterIdLst>
  <p:handoutMasterIdLst>
    <p:handoutMasterId r:id="rId20"/>
  </p:handoutMasterIdLst>
  <p:sldIdLst>
    <p:sldId id="296" r:id="rId7"/>
    <p:sldId id="677" r:id="rId8"/>
    <p:sldId id="668" r:id="rId9"/>
    <p:sldId id="669" r:id="rId10"/>
    <p:sldId id="670" r:id="rId11"/>
    <p:sldId id="667" r:id="rId12"/>
    <p:sldId id="663" r:id="rId13"/>
    <p:sldId id="671" r:id="rId14"/>
    <p:sldId id="665" r:id="rId15"/>
    <p:sldId id="672" r:id="rId16"/>
    <p:sldId id="629" r:id="rId17"/>
    <p:sldId id="646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5pPr>
    <a:lvl6pPr marL="22860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6pPr>
    <a:lvl7pPr marL="27432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7pPr>
    <a:lvl8pPr marL="32004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8pPr>
    <a:lvl9pPr marL="36576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CCCC"/>
    <a:srgbClr val="66CCFF"/>
    <a:srgbClr val="3399FF"/>
    <a:srgbClr val="FFFFCC"/>
    <a:srgbClr val="FF6600"/>
    <a:srgbClr val="FFCC99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79" autoAdjust="0"/>
    <p:restoredTop sz="85246" autoAdjust="0"/>
  </p:normalViewPr>
  <p:slideViewPr>
    <p:cSldViewPr>
      <p:cViewPr varScale="1">
        <p:scale>
          <a:sx n="62" d="100"/>
          <a:sy n="62" d="100"/>
        </p:scale>
        <p:origin x="-1752" y="-90"/>
      </p:cViewPr>
      <p:guideLst>
        <p:guide orient="horz" pos="230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47C25E4-33B7-44E8-A535-3DA41361692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49275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7949EE9-4260-40BB-88DC-B5F8F9636A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4463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2C27A10C-E6DE-4947-B769-9593E19F95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0190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7E99-3C0F-44D7-B3A0-801F4DF2C7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8522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AA087-D2BE-4417-9484-D7139C49F4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04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12253-8BB0-4020-9024-A0C67083D1F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80142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9EDF7C7-CD35-4273-BDC5-6C3CA60D7F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5561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E2C3E-EC33-4EE8-8B51-7EA6ACA82A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13648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7F6D5-50AB-4320-8DAD-E17140D77E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2088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C9144-4B10-449E-BB4B-98D567784C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32989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D0C10-2C36-4796-8B62-245487F5B5B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83951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E30FE-FD77-46A1-9AD9-003A7CC15A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92671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25633-05E9-438E-AA8E-E187D54A0D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9753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4B498-568C-4FE8-8DBE-848E3E994C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1532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90778-DEAC-4671-8CD9-5AE3C75444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80639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306A4-A1C9-423F-B6ED-5AB7A0D446E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58486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666729-4B0C-4EBB-9D7D-7AD46DA657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03869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9EBA7-C96B-4743-BBED-3C81AF7C51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42269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8D088-C2DC-462E-B593-DCA3562352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08834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010FA-7100-4DA1-B03C-7C0BE2F9DB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58730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ECBE7-72CA-4F70-8DAA-FF4D864CCBD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55991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702D2-788F-4EB1-96E4-F5F03271E9E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21358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04364-26B7-49C3-B7A6-DAE9595416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34118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37437BD-FEC3-44F5-B111-882D64664DF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078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AE2E9-B63E-4623-91E4-F08059D42BF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10799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4F488-3D7A-4256-B15B-0327CC67B5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49826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D36C7-6254-40D2-9A4A-C3B18192BB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04266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D17A6-DCAF-4AB9-A1AA-E847373D3D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99600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C10307-3D6C-4ED0-AAF6-197A413E50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33129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96233-E048-4C65-9F9D-0226434F71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32345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292C3-B444-4E1C-BEDB-274768B9581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305263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44ADF-7403-49AE-B7D9-87A55A05F0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302250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4E9D4-A991-4E81-AEC3-24033FF284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32773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2855B0-ADDB-470D-A4D1-AA0D14E0F6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679132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6C39A-1095-4905-AC94-88B4695563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8209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8516A-AEA4-4A70-A748-3ED068F642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93198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F2E0B-57AE-4515-BC0F-30D9453FF7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86374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8E84588-99E9-494F-88A2-1CF2B20AF9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53046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6612F-387A-42C8-A6F8-B65F6C3ED8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553889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9A2E8-3846-4D5E-B1EE-AE532784959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7683236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2CFC2-3338-4D03-B2EC-2C528458695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73227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A7D4C-C8E6-4332-A79C-5AC7776674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518158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BEEB7-A94B-4F73-B64E-786ACB2096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099235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FEE5E-C95A-42D4-9D13-89CACDA102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649014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C2C58-B0D1-4AE0-90A8-4EDEB452CF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360013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958F6-1FA2-47E3-A896-76F53A8CA1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0054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CEC0D-2663-4245-977B-F7DCB41738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311854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D1169-06B7-4879-9978-D57D191F6B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933505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C0CFA-63D7-4598-B7A6-D7148C91CC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747099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4EC3AD6-2568-4B8F-9304-6DB98EDA0B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102238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D1D99-6C4A-4662-8793-47515E0D235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83112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3B28C-7138-44EE-8B0C-B94D3AE8B3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465002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2BA42-9B96-4939-B7AC-0ADE0453B8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013488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A0785-38D5-41FC-8B28-99A7A49DC2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80876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8442D-E3EB-437B-B477-4B4DDDC43C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70956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C7C67-73CE-44B3-A29E-D43F945D2C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196307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BE535E-A193-4C22-B60D-3609C6F6D5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0098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E028F-274D-4570-BE68-DF09BA67BE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9740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91878-1865-4475-90F2-36BAA18438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07079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97440-CA73-4CE3-81BC-696AB1D8F9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383835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B2B44-F01A-4D1D-A263-56B00A029A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3987588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0BCAA-736F-43CB-A9FC-76FD4270F4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6267188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E7B6D45-6642-4374-992C-176F15671E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26446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478FE-AE8C-4019-BD86-8F8F9D31D2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567585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C5A2E-65F0-4F3F-8C42-EDCCFBD891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283245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2D2EF-35FF-44F2-9E08-65F423A69C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313444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239DA-E64F-42D0-A1F1-C71ECBAA49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207023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0B58A-9FC6-4D01-A7FC-B38B0B4188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9856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369C9-BAB7-4310-A2BE-C7CB58DA90D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527256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F5C4A-4E19-4A93-A311-D75EC9356E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95567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46CCB-F02B-4683-9D46-2ABE23D5B77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808169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3718E-DFE4-4008-85F1-7579A88E21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34913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D5C05-D00B-499D-B191-1C85CB66CE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7365297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2688F-30BB-44BD-802F-427175767F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616151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EB916-C8A0-47D2-92D3-733E992BEE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8897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38901-946C-4E9F-82A9-80622BB33C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632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34F86-47D0-4C1F-B0A8-A4FEACA739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5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49AFAADF-D4A4-472C-9FC0-57A0CBB8AF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44" r:id="rId1"/>
    <p:sldLayoutId id="2147486064" r:id="rId2"/>
    <p:sldLayoutId id="2147486065" r:id="rId3"/>
    <p:sldLayoutId id="2147486066" r:id="rId4"/>
    <p:sldLayoutId id="2147486067" r:id="rId5"/>
    <p:sldLayoutId id="2147486068" r:id="rId6"/>
    <p:sldLayoutId id="2147486069" r:id="rId7"/>
    <p:sldLayoutId id="2147486070" r:id="rId8"/>
    <p:sldLayoutId id="2147486071" r:id="rId9"/>
    <p:sldLayoutId id="2147486072" r:id="rId10"/>
    <p:sldLayoutId id="2147486073" r:id="rId11"/>
    <p:sldLayoutId id="214748607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8A0D179-DFD3-4C89-8F0B-615726CD64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45" r:id="rId1"/>
    <p:sldLayoutId id="2147486075" r:id="rId2"/>
    <p:sldLayoutId id="2147486076" r:id="rId3"/>
    <p:sldLayoutId id="2147486077" r:id="rId4"/>
    <p:sldLayoutId id="2147486078" r:id="rId5"/>
    <p:sldLayoutId id="2147486079" r:id="rId6"/>
    <p:sldLayoutId id="2147486080" r:id="rId7"/>
    <p:sldLayoutId id="2147486081" r:id="rId8"/>
    <p:sldLayoutId id="2147486082" r:id="rId9"/>
    <p:sldLayoutId id="2147486083" r:id="rId10"/>
    <p:sldLayoutId id="2147486084" r:id="rId11"/>
    <p:sldLayoutId id="2147486085" r:id="rId12"/>
    <p:sldLayoutId id="2147486086" r:id="rId13"/>
    <p:sldLayoutId id="2147486087" r:id="rId14"/>
    <p:sldLayoutId id="2147486088" r:id="rId15"/>
    <p:sldLayoutId id="2147486089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DD882A1-6D5E-4DF9-B3EF-5299C9A1C92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47" r:id="rId1"/>
    <p:sldLayoutId id="2147486101" r:id="rId2"/>
    <p:sldLayoutId id="2147486102" r:id="rId3"/>
    <p:sldLayoutId id="2147486103" r:id="rId4"/>
    <p:sldLayoutId id="2147486104" r:id="rId5"/>
    <p:sldLayoutId id="2147486105" r:id="rId6"/>
    <p:sldLayoutId id="2147486106" r:id="rId7"/>
    <p:sldLayoutId id="2147486107" r:id="rId8"/>
    <p:sldLayoutId id="2147486108" r:id="rId9"/>
    <p:sldLayoutId id="2147486109" r:id="rId10"/>
    <p:sldLayoutId id="2147486110" r:id="rId11"/>
    <p:sldLayoutId id="214748611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C1CF869-9BB1-4D6A-BAFD-7EDE0961E4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48" r:id="rId1"/>
    <p:sldLayoutId id="2147486112" r:id="rId2"/>
    <p:sldLayoutId id="2147486113" r:id="rId3"/>
    <p:sldLayoutId id="2147486114" r:id="rId4"/>
    <p:sldLayoutId id="2147486115" r:id="rId5"/>
    <p:sldLayoutId id="2147486116" r:id="rId6"/>
    <p:sldLayoutId id="2147486117" r:id="rId7"/>
    <p:sldLayoutId id="2147486118" r:id="rId8"/>
    <p:sldLayoutId id="2147486119" r:id="rId9"/>
    <p:sldLayoutId id="2147486120" r:id="rId10"/>
    <p:sldLayoutId id="214748612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B378218-9684-49D8-BC00-3B18570FC6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49" r:id="rId1"/>
    <p:sldLayoutId id="2147486122" r:id="rId2"/>
    <p:sldLayoutId id="2147486123" r:id="rId3"/>
    <p:sldLayoutId id="2147486124" r:id="rId4"/>
    <p:sldLayoutId id="2147486125" r:id="rId5"/>
    <p:sldLayoutId id="2147486126" r:id="rId6"/>
    <p:sldLayoutId id="2147486127" r:id="rId7"/>
    <p:sldLayoutId id="2147486128" r:id="rId8"/>
    <p:sldLayoutId id="2147486129" r:id="rId9"/>
    <p:sldLayoutId id="2147486130" r:id="rId10"/>
    <p:sldLayoutId id="2147486131" r:id="rId11"/>
    <p:sldLayoutId id="214748613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DE339EC-42A5-43E4-990F-AD2B76E039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50" r:id="rId1"/>
    <p:sldLayoutId id="2147486133" r:id="rId2"/>
    <p:sldLayoutId id="2147486134" r:id="rId3"/>
    <p:sldLayoutId id="2147486135" r:id="rId4"/>
    <p:sldLayoutId id="2147486136" r:id="rId5"/>
    <p:sldLayoutId id="2147486137" r:id="rId6"/>
    <p:sldLayoutId id="2147486138" r:id="rId7"/>
    <p:sldLayoutId id="2147486139" r:id="rId8"/>
    <p:sldLayoutId id="2147486140" r:id="rId9"/>
    <p:sldLayoutId id="2147486141" r:id="rId10"/>
    <p:sldLayoutId id="2147486142" r:id="rId11"/>
    <p:sldLayoutId id="214748614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5.xml"/><Relationship Id="rId6" Type="http://schemas.openxmlformats.org/officeDocument/2006/relationships/image" Target="../media/image5.wmf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0" name="Text Box 20"/>
          <p:cNvSpPr txBox="1">
            <a:spLocks noChangeArrowheads="1"/>
          </p:cNvSpPr>
          <p:nvPr/>
        </p:nvSpPr>
        <p:spPr bwMode="auto">
          <a:xfrm>
            <a:off x="900113" y="1268413"/>
            <a:ext cx="7848600" cy="1920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第1课 缘分</a:t>
            </a:r>
          </a:p>
          <a:p>
            <a:pPr algn="ctr">
              <a:spcBef>
                <a:spcPct val="0"/>
              </a:spcBef>
              <a:defRPr/>
            </a:pP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kumimoji="0" lang="en-US" altLang="zh-CN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3</a:t>
            </a: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）</a:t>
            </a:r>
            <a:endParaRPr lang="en-US" altLang="zh-CN" sz="6000" b="1" dirty="0">
              <a:effectLst>
                <a:outerShdw blurRad="38100" dist="38100" dir="2700000" algn="tl">
                  <a:srgbClr val="C0C0C0"/>
                </a:outerShdw>
              </a:effectLst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即时练习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060575"/>
            <a:ext cx="7772400" cy="439261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zh-CN" altLang="en-US" sz="2800" b="1" smtClean="0"/>
              <a:t>用</a:t>
            </a:r>
            <a:r>
              <a:rPr lang="zh-CN" altLang="en-US" sz="2800" b="1" smtClean="0">
                <a:latin typeface="Arial" charset="0"/>
              </a:rPr>
              <a:t>“</a:t>
            </a:r>
            <a:r>
              <a:rPr lang="en-US" altLang="zh-CN" sz="2800" b="1" smtClean="0">
                <a:latin typeface="Arial" charset="0"/>
              </a:rPr>
              <a:t>……</a:t>
            </a:r>
            <a:r>
              <a:rPr lang="zh-CN" altLang="en-US" sz="2800" b="1" smtClean="0"/>
              <a:t>着</a:t>
            </a:r>
            <a:r>
              <a:rPr lang="en-US" altLang="zh-CN" sz="2800" b="1" smtClean="0">
                <a:latin typeface="Arial" charset="0"/>
              </a:rPr>
              <a:t>……</a:t>
            </a:r>
            <a:r>
              <a:rPr lang="zh-CN" altLang="en-US" sz="2800" b="1" smtClean="0"/>
              <a:t>着</a:t>
            </a:r>
            <a:r>
              <a:rPr lang="zh-CN" altLang="en-US" sz="2800" b="1" smtClean="0">
                <a:latin typeface="Arial" charset="0"/>
              </a:rPr>
              <a:t>”</a:t>
            </a:r>
            <a:r>
              <a:rPr lang="zh-CN" altLang="en-US" sz="2800" b="1" smtClean="0"/>
              <a:t>完成句子：</a:t>
            </a:r>
            <a:endParaRPr lang="zh-CN" altLang="en-US" sz="2800" smtClean="0"/>
          </a:p>
          <a:p>
            <a:pPr>
              <a:buFont typeface="Wingdings" pitchFamily="2" charset="2"/>
              <a:buNone/>
            </a:pPr>
            <a:r>
              <a:rPr lang="en-US" altLang="zh-CN" sz="2800" b="1" smtClean="0"/>
              <a:t>1 ____________</a:t>
            </a:r>
            <a:r>
              <a:rPr lang="zh-CN" altLang="en-US" sz="2800" b="1" smtClean="0"/>
              <a:t>，终于想出了问题的答案。</a:t>
            </a:r>
          </a:p>
          <a:p>
            <a:pPr>
              <a:buFont typeface="Wingdings" pitchFamily="2" charset="2"/>
              <a:buNone/>
            </a:pPr>
            <a:r>
              <a:rPr lang="en-US" altLang="zh-CN" sz="2800" b="1" smtClean="0"/>
              <a:t>2 _____________</a:t>
            </a:r>
            <a:r>
              <a:rPr lang="zh-CN" altLang="en-US" sz="2800" b="1" smtClean="0"/>
              <a:t>，不知不觉天已经黑了。</a:t>
            </a:r>
          </a:p>
          <a:p>
            <a:pPr>
              <a:buFont typeface="Wingdings" pitchFamily="2" charset="2"/>
              <a:buNone/>
            </a:pPr>
            <a:r>
              <a:rPr lang="en-US" altLang="zh-CN" sz="2800" b="1" smtClean="0"/>
              <a:t>3 </a:t>
            </a:r>
            <a:r>
              <a:rPr lang="zh-CN" altLang="en-US" sz="2800" b="1" smtClean="0"/>
              <a:t>这个故事太有意思了，</a:t>
            </a:r>
            <a:r>
              <a:rPr lang="en-US" altLang="zh-CN" sz="2800" b="1" smtClean="0"/>
              <a:t>_______________________</a:t>
            </a:r>
            <a:r>
              <a:rPr lang="zh-CN" altLang="en-US" sz="2800" b="1" smtClean="0"/>
              <a:t>。</a:t>
            </a:r>
          </a:p>
          <a:p>
            <a:pPr>
              <a:buFont typeface="Wingdings" pitchFamily="2" charset="2"/>
              <a:buNone/>
            </a:pPr>
            <a:r>
              <a:rPr lang="en-US" altLang="zh-CN" sz="2800" b="1" smtClean="0"/>
              <a:t>4 </a:t>
            </a:r>
            <a:r>
              <a:rPr lang="zh-CN" altLang="en-US" sz="2800" b="1" smtClean="0"/>
              <a:t>为了写文章他昨天开了一晚上夜车，今天上课时</a:t>
            </a:r>
            <a:r>
              <a:rPr lang="en-US" altLang="zh-CN" sz="2800" b="1" smtClean="0"/>
              <a:t>__________________</a:t>
            </a:r>
            <a:r>
              <a:rPr lang="zh-CN" altLang="en-US" sz="2800" b="1" smtClean="0"/>
              <a:t>。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1331913" y="2565400"/>
            <a:ext cx="3025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chemeClr val="folHlink"/>
                </a:solidFill>
              </a:rPr>
              <a:t>我想着想着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1187450" y="3116263"/>
            <a:ext cx="3384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chemeClr val="folHlink"/>
                </a:solidFill>
              </a:rPr>
              <a:t>我们吃着聊着</a:t>
            </a: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1258888" y="4005263"/>
            <a:ext cx="4824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chemeClr val="folHlink"/>
                </a:solidFill>
              </a:rPr>
              <a:t>我听着听着忍不住大笑起来</a:t>
            </a: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547813" y="5013325"/>
            <a:ext cx="3816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chemeClr val="folHlink"/>
                </a:solidFill>
              </a:rPr>
              <a:t>听着听着就睡着了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/>
      <p:bldP spid="39942" grpId="0"/>
      <p:bldP spid="39943" grpId="0"/>
      <p:bldP spid="399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课文</a:t>
            </a:r>
          </a:p>
        </p:txBody>
      </p:sp>
      <p:sp>
        <p:nvSpPr>
          <p:cNvPr id="35843" name="Rectangle 4"/>
          <p:cNvSpPr>
            <a:spLocks noChangeArrowheads="1"/>
          </p:cNvSpPr>
          <p:nvPr/>
        </p:nvSpPr>
        <p:spPr bwMode="auto">
          <a:xfrm>
            <a:off x="107950" y="2636838"/>
            <a:ext cx="9036050" cy="32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buFont typeface="Tahoma" pitchFamily="34" charset="0"/>
              <a:buAutoNum type="arabicPeriod"/>
            </a:pPr>
            <a:r>
              <a:rPr lang="zh-CN" altLang="en-US" b="1">
                <a:solidFill>
                  <a:srgbClr val="0000FF"/>
                </a:solidFill>
                <a:ea typeface="宋体" pitchFamily="2" charset="-122"/>
              </a:rPr>
              <a:t>多年前，爱上，传统，始终，和</a:t>
            </a:r>
            <a:r>
              <a:rPr lang="en-US" altLang="zh-CN" b="1">
                <a:solidFill>
                  <a:srgbClr val="0000FF"/>
                </a:solidFill>
                <a:ea typeface="宋体" pitchFamily="2" charset="-122"/>
              </a:rPr>
              <a:t>…</a:t>
            </a:r>
            <a:r>
              <a:rPr lang="zh-CN" altLang="en-US" b="1">
                <a:solidFill>
                  <a:srgbClr val="0000FF"/>
                </a:solidFill>
                <a:ea typeface="宋体" pitchFamily="2" charset="-122"/>
              </a:rPr>
              <a:t>分了手</a:t>
            </a:r>
            <a:endParaRPr lang="en-US" altLang="zh-CN" b="1">
              <a:solidFill>
                <a:srgbClr val="0000FF"/>
              </a:solidFill>
              <a:ea typeface="宋体" pitchFamily="2" charset="-122"/>
            </a:endParaRPr>
          </a:p>
          <a:p>
            <a:pPr eaLnBrk="1" hangingPunct="1">
              <a:buFont typeface="Tahoma" pitchFamily="34" charset="0"/>
              <a:buAutoNum type="arabicPeriod"/>
            </a:pPr>
            <a:r>
              <a:rPr lang="zh-CN" altLang="en-US" b="1">
                <a:solidFill>
                  <a:srgbClr val="0000FF"/>
                </a:solidFill>
                <a:ea typeface="宋体" pitchFamily="2" charset="-122"/>
              </a:rPr>
              <a:t>几年后，结婚，离婚，一个冬天，站在</a:t>
            </a:r>
            <a:r>
              <a:rPr lang="en-US" altLang="zh-CN" b="1">
                <a:solidFill>
                  <a:srgbClr val="0000FF"/>
                </a:solidFill>
                <a:ea typeface="宋体" pitchFamily="2" charset="-122"/>
              </a:rPr>
              <a:t>…</a:t>
            </a:r>
            <a:r>
              <a:rPr lang="zh-CN" altLang="en-US" b="1">
                <a:solidFill>
                  <a:srgbClr val="0000FF"/>
                </a:solidFill>
                <a:ea typeface="宋体" pitchFamily="2" charset="-122"/>
              </a:rPr>
              <a:t>看雪</a:t>
            </a:r>
            <a:endParaRPr lang="en-US" altLang="zh-CN" b="1">
              <a:solidFill>
                <a:srgbClr val="0000FF"/>
              </a:solidFill>
              <a:ea typeface="宋体" pitchFamily="2" charset="-122"/>
            </a:endParaRPr>
          </a:p>
          <a:p>
            <a:pPr eaLnBrk="1" hangingPunct="1">
              <a:buFont typeface="Tahoma" pitchFamily="34" charset="0"/>
              <a:buAutoNum type="arabicPeriod"/>
            </a:pPr>
            <a:r>
              <a:rPr lang="zh-CN" altLang="en-US" b="1">
                <a:solidFill>
                  <a:srgbClr val="0000FF"/>
                </a:solidFill>
                <a:ea typeface="宋体" pitchFamily="2" charset="-122"/>
              </a:rPr>
              <a:t>看着看着，不对劲儿，恋人，竟然，对面</a:t>
            </a:r>
            <a:endParaRPr lang="en-US" altLang="zh-CN" b="1">
              <a:solidFill>
                <a:srgbClr val="0000FF"/>
              </a:solidFill>
              <a:ea typeface="宋体" pitchFamily="2" charset="-122"/>
            </a:endParaRPr>
          </a:p>
          <a:p>
            <a:pPr eaLnBrk="1" hangingPunct="1">
              <a:buFont typeface="Tahoma" pitchFamily="34" charset="0"/>
              <a:buAutoNum type="arabicPeriod"/>
            </a:pPr>
            <a:r>
              <a:rPr lang="zh-CN" altLang="en-US" b="1">
                <a:solidFill>
                  <a:srgbClr val="0000FF"/>
                </a:solidFill>
                <a:ea typeface="宋体" pitchFamily="2" charset="-122"/>
              </a:rPr>
              <a:t>就这样，再次，并且，不再</a:t>
            </a:r>
          </a:p>
        </p:txBody>
      </p:sp>
      <p:sp>
        <p:nvSpPr>
          <p:cNvPr id="35844" name="TextBox 1"/>
          <p:cNvSpPr txBox="1">
            <a:spLocks noChangeArrowheads="1"/>
          </p:cNvSpPr>
          <p:nvPr/>
        </p:nvSpPr>
        <p:spPr bwMode="auto">
          <a:xfrm>
            <a:off x="684213" y="1476375"/>
            <a:ext cx="73009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00"/>
                </a:solidFill>
              </a:rPr>
              <a:t>“姐姐”跟原来的恋人有怎样的经历？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4450"/>
            <a:ext cx="7793037" cy="576263"/>
          </a:xfrm>
        </p:spPr>
        <p:txBody>
          <a:bodyPr/>
          <a:lstStyle/>
          <a:p>
            <a:pPr algn="ctr" eaLnBrk="1" hangingPunct="1"/>
            <a:r>
              <a:rPr lang="zh-CN" altLang="en-US" sz="3600" smtClean="0"/>
              <a:t>  </a:t>
            </a:r>
            <a:r>
              <a:rPr lang="zh-CN" altLang="en-US" sz="3600" b="1" smtClean="0"/>
              <a:t>小结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548680"/>
            <a:ext cx="8856663" cy="6309320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  <a:defRPr/>
            </a:pPr>
            <a:r>
              <a:rPr lang="zh-CN" altLang="en-US" b="1" dirty="0">
                <a:ea typeface="华文新魏" pitchFamily="2" charset="-122"/>
              </a:rPr>
              <a:t>重点</a:t>
            </a:r>
            <a:r>
              <a:rPr lang="zh-CN" altLang="en-US" b="1" dirty="0" smtClean="0">
                <a:ea typeface="华文新魏" pitchFamily="2" charset="-122"/>
              </a:rPr>
              <a:t>词：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对面</a:t>
            </a:r>
            <a:r>
              <a:rPr lang="zh-CN" altLang="en-US" b="1" dirty="0" smtClean="0">
                <a:ea typeface="华文新魏" pitchFamily="2" charset="-122"/>
              </a:rPr>
              <a:t>    语言点：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始终、</a:t>
            </a:r>
            <a:r>
              <a:rPr lang="en-US" altLang="zh-CN" b="1" dirty="0" smtClean="0">
                <a:solidFill>
                  <a:srgbClr val="0000FF"/>
                </a:solidFill>
                <a:ea typeface="华文新魏" pitchFamily="2" charset="-122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着</a:t>
            </a:r>
            <a:r>
              <a:rPr lang="en-US" altLang="zh-CN" b="1" dirty="0" smtClean="0">
                <a:solidFill>
                  <a:srgbClr val="0000FF"/>
                </a:solidFill>
                <a:ea typeface="华文新魏" pitchFamily="2" charset="-122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着</a:t>
            </a:r>
            <a:endParaRPr lang="en-US" altLang="zh-CN" b="1" dirty="0" smtClean="0">
              <a:solidFill>
                <a:srgbClr val="0000FF"/>
              </a:solidFill>
              <a:ea typeface="华文新魏" pitchFamily="2" charset="-122"/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  <a:defRPr/>
            </a:pPr>
            <a:r>
              <a:rPr lang="zh-CN" altLang="en-US" b="1" dirty="0" smtClean="0">
                <a:solidFill>
                  <a:srgbClr val="000000"/>
                </a:solidFill>
                <a:ea typeface="华文新魏" pitchFamily="2" charset="-122"/>
              </a:rPr>
              <a:t>课文：</a:t>
            </a:r>
            <a:endParaRPr lang="en-US" altLang="zh-CN" b="1" dirty="0" smtClean="0">
              <a:solidFill>
                <a:srgbClr val="000000"/>
              </a:solidFill>
              <a:ea typeface="华文新魏" pitchFamily="2" charset="-122"/>
            </a:endParaRPr>
          </a:p>
          <a:p>
            <a:pPr marL="0" indent="0" eaLnBrk="1" hangingPunct="1"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（</a:t>
            </a:r>
            <a:r>
              <a:rPr lang="en-US" altLang="zh-CN" b="1" dirty="0" smtClean="0">
                <a:solidFill>
                  <a:srgbClr val="0000FF"/>
                </a:solidFill>
                <a:ea typeface="华文新魏" pitchFamily="2" charset="-122"/>
              </a:rPr>
              <a:t>1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）司机是怎么跟他“老婆”认识的？</a:t>
            </a:r>
            <a:endParaRPr lang="en-US" altLang="zh-CN" b="1" dirty="0" smtClean="0">
              <a:solidFill>
                <a:srgbClr val="0000FF"/>
              </a:solidFill>
              <a:ea typeface="华文新魏" pitchFamily="2" charset="-122"/>
            </a:endParaRPr>
          </a:p>
          <a:p>
            <a:pPr marL="0" indent="0" algn="ctr" eaLnBrk="1" hangingPunct="1"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（</a:t>
            </a:r>
            <a:r>
              <a:rPr lang="en-US" altLang="zh-CN" b="1" dirty="0" smtClean="0">
                <a:solidFill>
                  <a:srgbClr val="0000FF"/>
                </a:solidFill>
                <a:ea typeface="华文新魏" pitchFamily="2" charset="-122"/>
              </a:rPr>
              <a:t>2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）“</a:t>
            </a:r>
            <a:r>
              <a:rPr lang="zh-CN" altLang="en-US" b="1" dirty="0">
                <a:solidFill>
                  <a:srgbClr val="0000FF"/>
                </a:solidFill>
                <a:ea typeface="华文新魏" pitchFamily="2" charset="-122"/>
              </a:rPr>
              <a:t>姐姐”跟她原来的恋人有着怎样的经历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？</a:t>
            </a:r>
            <a:r>
              <a:rPr lang="en-US" altLang="zh-CN" b="1" dirty="0">
                <a:solidFill>
                  <a:srgbClr val="0000FF"/>
                </a:solidFill>
                <a:ea typeface="华文新魏" pitchFamily="2" charset="-122"/>
              </a:rPr>
              <a:t> </a:t>
            </a:r>
            <a:r>
              <a:rPr lang="en-US" altLang="zh-CN" b="1" dirty="0" smtClean="0">
                <a:solidFill>
                  <a:srgbClr val="0000FF"/>
                </a:solidFill>
                <a:ea typeface="华文新魏" pitchFamily="2" charset="-122"/>
              </a:rPr>
              <a:t>              </a:t>
            </a:r>
          </a:p>
          <a:p>
            <a:pPr marL="0" indent="0" algn="ctr" eaLnBrk="1" hangingPunct="1"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zh-CN" altLang="en-US" b="1" dirty="0" smtClean="0">
                <a:ea typeface="华文新魏" pitchFamily="2" charset="-122"/>
              </a:rPr>
              <a:t>作</a:t>
            </a:r>
            <a:r>
              <a:rPr lang="zh-CN" altLang="en-US" b="1" dirty="0">
                <a:ea typeface="华文新魏" pitchFamily="2" charset="-122"/>
              </a:rPr>
              <a:t>业</a:t>
            </a:r>
            <a:endParaRPr lang="en-US" altLang="zh-CN" b="1" dirty="0">
              <a:ea typeface="华文新魏" pitchFamily="2" charset="-122"/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  <a:defRPr/>
            </a:pPr>
            <a:r>
              <a:rPr lang="zh-CN" altLang="en-US" b="1" u="sng" dirty="0">
                <a:ea typeface="华文新魏" pitchFamily="2" charset="-122"/>
              </a:rPr>
              <a:t>需要</a:t>
            </a:r>
            <a:r>
              <a:rPr lang="zh-CN" altLang="en-US" b="1" u="sng" dirty="0" smtClean="0">
                <a:ea typeface="华文新魏" pitchFamily="2" charset="-122"/>
              </a:rPr>
              <a:t>交的作业：</a:t>
            </a:r>
            <a:r>
              <a:rPr lang="en-US" altLang="zh-CN" b="1" u="sng" dirty="0" smtClean="0">
                <a:ea typeface="华文新魏" pitchFamily="2" charset="-122"/>
              </a:rPr>
              <a:t>《</a:t>
            </a:r>
            <a:r>
              <a:rPr lang="zh-CN" altLang="en-US" b="1" u="sng" dirty="0" smtClean="0">
                <a:ea typeface="华文新魏" pitchFamily="2" charset="-122"/>
              </a:rPr>
              <a:t>练习活页</a:t>
            </a:r>
            <a:r>
              <a:rPr lang="en-US" altLang="zh-CN" b="1" u="sng" dirty="0" smtClean="0">
                <a:ea typeface="华文新魏" pitchFamily="2" charset="-122"/>
              </a:rPr>
              <a:t>》</a:t>
            </a:r>
            <a:r>
              <a:rPr lang="zh-CN" altLang="en-US" b="1" u="sng" dirty="0" smtClean="0">
                <a:ea typeface="华文新魏" pitchFamily="2" charset="-122"/>
              </a:rPr>
              <a:t>第</a:t>
            </a:r>
            <a:r>
              <a:rPr lang="en-US" altLang="zh-CN" b="1" u="sng" dirty="0" smtClean="0">
                <a:ea typeface="华文新魏" pitchFamily="2" charset="-122"/>
              </a:rPr>
              <a:t>2</a:t>
            </a:r>
            <a:r>
              <a:rPr lang="zh-CN" altLang="en-US" b="1" u="sng" dirty="0" smtClean="0">
                <a:ea typeface="华文新魏" pitchFamily="2" charset="-122"/>
              </a:rPr>
              <a:t>页练习五，写在作业本上（或写在纸上）</a:t>
            </a:r>
            <a:r>
              <a:rPr lang="zh-CN" altLang="en-US" b="1" dirty="0" smtClean="0">
                <a:ea typeface="华文新魏" pitchFamily="2" charset="-122"/>
              </a:rPr>
              <a:t>。</a:t>
            </a:r>
            <a:endParaRPr lang="en-US" altLang="zh-CN" b="1" dirty="0" smtClean="0">
              <a:ea typeface="华文新魏" pitchFamily="2" charset="-122"/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  <a:defRPr/>
            </a:pPr>
            <a:r>
              <a:rPr lang="zh-CN" altLang="en-US" b="1" dirty="0">
                <a:ea typeface="华文新魏" pitchFamily="2" charset="-122"/>
              </a:rPr>
              <a:t>其他</a:t>
            </a:r>
            <a:r>
              <a:rPr lang="zh-CN" altLang="en-US" b="1" dirty="0" smtClean="0">
                <a:ea typeface="华文新魏" pitchFamily="2" charset="-122"/>
              </a:rPr>
              <a:t>练</a:t>
            </a:r>
            <a:r>
              <a:rPr lang="zh-CN" altLang="en-US" b="1" smtClean="0">
                <a:ea typeface="华文新魏" pitchFamily="2" charset="-122"/>
              </a:rPr>
              <a:t>习（练习二</a:t>
            </a:r>
            <a:r>
              <a:rPr lang="zh-CN" altLang="en-US" b="1" dirty="0" smtClean="0">
                <a:ea typeface="华文新魏" pitchFamily="2" charset="-122"/>
              </a:rPr>
              <a:t>三四六七八）写在活页上。</a:t>
            </a:r>
            <a:endParaRPr lang="en-US" altLang="zh-CN" b="1" dirty="0" smtClean="0">
              <a:ea typeface="华文新魏" pitchFamily="2" charset="-122"/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  <a:defRPr/>
            </a:pPr>
            <a:r>
              <a:rPr lang="zh-CN" altLang="en-US" b="1" dirty="0" smtClean="0">
                <a:ea typeface="华文新魏" pitchFamily="2" charset="-122"/>
              </a:rPr>
              <a:t>复习课文，完成书上第</a:t>
            </a:r>
            <a:r>
              <a:rPr lang="en-US" altLang="zh-CN" b="1" dirty="0" smtClean="0">
                <a:ea typeface="华文新魏" pitchFamily="2" charset="-122"/>
              </a:rPr>
              <a:t>11-12</a:t>
            </a:r>
            <a:r>
              <a:rPr lang="zh-CN" altLang="en-US" b="1" dirty="0" smtClean="0">
                <a:ea typeface="华文新魏" pitchFamily="2" charset="-122"/>
              </a:rPr>
              <a:t>页“课堂练习”（一）（二）（三）。</a:t>
            </a:r>
            <a:endParaRPr lang="en-US" altLang="zh-CN" b="1" dirty="0" smtClean="0">
              <a:ea typeface="华文新魏" pitchFamily="2" charset="-122"/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  <a:defRPr/>
            </a:pPr>
            <a:r>
              <a:rPr lang="zh-CN" altLang="en-US" b="1" dirty="0">
                <a:ea typeface="华文新魏" pitchFamily="2" charset="-122"/>
              </a:rPr>
              <a:t>复</a:t>
            </a:r>
            <a:r>
              <a:rPr lang="zh-CN" altLang="en-US" b="1" dirty="0" smtClean="0">
                <a:ea typeface="华文新魏" pitchFamily="2" charset="-122"/>
              </a:rPr>
              <a:t>习生词，准备听写。</a:t>
            </a:r>
            <a:endParaRPr lang="zh-CN" altLang="en-US" b="1" u="sng" dirty="0" smtClean="0">
              <a:ea typeface="华文新魏" pitchFamily="2" charset="-122"/>
            </a:endParaRPr>
          </a:p>
          <a:p>
            <a:pPr marL="0" indent="0" eaLnBrk="1" hangingPunct="1">
              <a:buClr>
                <a:srgbClr val="FF0000"/>
              </a:buClr>
              <a:buFont typeface="Wingdings" pitchFamily="2" charset="2"/>
              <a:buNone/>
              <a:defRPr/>
            </a:pPr>
            <a:endParaRPr lang="zh-CN" altLang="en-US" b="1" dirty="0" smtClean="0">
              <a:ea typeface="华文新魏" pitchFamily="2" charset="-122"/>
            </a:endParaRP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q"/>
              <a:defRPr/>
            </a:pPr>
            <a:endParaRPr lang="zh-CN" altLang="en-US" b="1" dirty="0" smtClean="0">
              <a:solidFill>
                <a:srgbClr val="000000"/>
              </a:solidFill>
              <a:ea typeface="华文新魏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语法复习：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950" y="1412875"/>
            <a:ext cx="9359900" cy="5329238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完成句子：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dirty="0" smtClean="0"/>
              <a:t>听说自己得了第一名，</a:t>
            </a:r>
            <a:r>
              <a:rPr lang="en-US" altLang="zh-CN" dirty="0" smtClean="0"/>
              <a:t>_________</a:t>
            </a:r>
            <a:r>
              <a:rPr lang="zh-CN" altLang="en-US" dirty="0" smtClean="0"/>
              <a:t>。（一时，</a:t>
            </a:r>
            <a:r>
              <a:rPr lang="zh-CN" altLang="en-US" dirty="0"/>
              <a:t>得意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dirty="0" smtClean="0"/>
              <a:t>他</a:t>
            </a:r>
            <a:r>
              <a:rPr lang="en-US" altLang="zh-CN" dirty="0" smtClean="0"/>
              <a:t>____________</a:t>
            </a:r>
            <a:r>
              <a:rPr lang="zh-CN" altLang="en-US" dirty="0" smtClean="0"/>
              <a:t>，忍不住喊了起来。（一时）</a:t>
            </a:r>
            <a:endParaRPr lang="en-US" altLang="zh-CN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请把“竟然”放在句中合适位置：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dirty="0" smtClean="0"/>
              <a:t>他被警察罚款了。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dirty="0" smtClean="0"/>
              <a:t>没</a:t>
            </a:r>
            <a:r>
              <a:rPr lang="zh-CN" altLang="en-US" dirty="0"/>
              <a:t>想</a:t>
            </a:r>
            <a:r>
              <a:rPr lang="zh-CN" altLang="en-US" dirty="0" smtClean="0"/>
              <a:t>到他这么热心地帮助了我。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dirty="0" smtClean="0"/>
              <a:t>他对这里一点儿都不陌生。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dirty="0" smtClean="0"/>
              <a:t>小王昨天借口太忙没来上课。</a:t>
            </a:r>
            <a:endParaRPr lang="en-US" altLang="zh-CN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zh-CN" alt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72000" y="1992313"/>
            <a:ext cx="32400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>
                <a:solidFill>
                  <a:srgbClr val="0000FF"/>
                </a:solidFill>
              </a:rPr>
              <a:t>我一时十分得意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187450" y="3038475"/>
            <a:ext cx="32400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>
                <a:solidFill>
                  <a:srgbClr val="0000FF"/>
                </a:solidFill>
              </a:rPr>
              <a:t>一时激动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smtClean="0"/>
              <a:t>对劲儿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107950" y="1773238"/>
            <a:ext cx="9036050" cy="4464050"/>
          </a:xfrm>
        </p:spPr>
        <p:txBody>
          <a:bodyPr/>
          <a:lstStyle/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/>
              <a:t>今天电脑怎么这么慢，好像有点儿</a:t>
            </a:r>
            <a:r>
              <a:rPr lang="zh-CN" altLang="en-US" b="1" u="sng" smtClean="0">
                <a:solidFill>
                  <a:srgbClr val="0000FF"/>
                </a:solidFill>
              </a:rPr>
              <a:t>不</a:t>
            </a:r>
            <a:r>
              <a:rPr lang="zh-CN" altLang="en-US" b="1" u="sng" smtClean="0">
                <a:solidFill>
                  <a:srgbClr val="FF0000"/>
                </a:solidFill>
              </a:rPr>
              <a:t>对劲儿</a:t>
            </a:r>
            <a:r>
              <a:rPr lang="zh-CN" altLang="en-US" b="1" smtClean="0"/>
              <a:t>。</a:t>
            </a:r>
            <a:endParaRPr lang="en-US" altLang="zh-CN" b="1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/>
              <a:t>他回答我的时候语气</a:t>
            </a:r>
            <a:r>
              <a:rPr lang="zh-CN" altLang="en-US" b="1" u="sng" smtClean="0">
                <a:solidFill>
                  <a:srgbClr val="0000FF"/>
                </a:solidFill>
              </a:rPr>
              <a:t>不太</a:t>
            </a:r>
            <a:r>
              <a:rPr lang="zh-CN" altLang="en-US" b="1" u="sng" smtClean="0">
                <a:solidFill>
                  <a:srgbClr val="FF0000"/>
                </a:solidFill>
              </a:rPr>
              <a:t>对劲儿</a:t>
            </a:r>
            <a:r>
              <a:rPr lang="zh-CN" altLang="en-US" b="1" smtClean="0"/>
              <a:t>，难道是说谎了？</a:t>
            </a:r>
            <a:endParaRPr lang="en-US" altLang="zh-CN" b="1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rgbClr val="0000FF"/>
                </a:solidFill>
              </a:rPr>
              <a:t>不</a:t>
            </a:r>
            <a:r>
              <a:rPr lang="zh-CN" altLang="en-US" b="1" smtClean="0">
                <a:solidFill>
                  <a:srgbClr val="FF0000"/>
                </a:solidFill>
              </a:rPr>
              <a:t>对劲儿</a:t>
            </a:r>
            <a:r>
              <a:rPr lang="zh-CN" altLang="en-US" b="1" smtClean="0"/>
              <a:t>啊，我的手机怎么不见了？</a:t>
            </a:r>
            <a:endParaRPr lang="en-US" altLang="zh-CN" b="1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/>
              <a:t>他每天都很开心，可是今天一句话都不说，我觉得他</a:t>
            </a:r>
            <a:r>
              <a:rPr lang="en-US" altLang="zh-CN" b="1" smtClean="0"/>
              <a:t>___________</a:t>
            </a:r>
            <a:r>
              <a:rPr lang="zh-CN" altLang="en-US" b="1" smtClean="0"/>
              <a:t>。</a:t>
            </a:r>
            <a:endParaRPr lang="en-US" altLang="zh-CN" b="1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en-US" altLang="zh-CN" b="1" smtClean="0"/>
              <a:t>________________</a:t>
            </a:r>
            <a:r>
              <a:rPr lang="zh-CN" altLang="en-US" b="1" smtClean="0"/>
              <a:t>，他不是有课吗？怎么还没起床呢？</a:t>
            </a:r>
          </a:p>
          <a:p>
            <a:pPr marL="514350" indent="-514350">
              <a:buFont typeface="Tahoma" pitchFamily="34" charset="0"/>
              <a:buAutoNum type="arabicPeriod"/>
            </a:pPr>
            <a:endParaRPr lang="zh-CN" altLang="en-US" b="1" smtClean="0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979613" y="4508500"/>
            <a:ext cx="3600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有点儿不对劲儿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27088" y="5065713"/>
            <a:ext cx="4537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不太对劲儿啊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CN" altLang="en-US" sz="6000" smtClean="0">
                <a:solidFill>
                  <a:schemeClr val="tx1"/>
                </a:solidFill>
              </a:rPr>
              <a:t>对面</a:t>
            </a:r>
          </a:p>
        </p:txBody>
      </p:sp>
      <p:sp>
        <p:nvSpPr>
          <p:cNvPr id="594949" name="Text Box 5"/>
          <p:cNvSpPr txBox="1">
            <a:spLocks noChangeArrowheads="1"/>
          </p:cNvSpPr>
          <p:nvPr/>
        </p:nvSpPr>
        <p:spPr bwMode="auto">
          <a:xfrm>
            <a:off x="1476375" y="1628775"/>
            <a:ext cx="6119813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r>
              <a:rPr lang="zh-CN" altLang="en-US" sz="2800">
                <a:solidFill>
                  <a:srgbClr val="000000"/>
                </a:solidFill>
              </a:rPr>
              <a:t>在</a:t>
            </a:r>
            <a:r>
              <a:rPr lang="zh-CN" altLang="en-US" sz="2800" u="sng">
                <a:solidFill>
                  <a:srgbClr val="000000"/>
                </a:solidFill>
              </a:rPr>
              <a:t>对面</a:t>
            </a:r>
            <a:r>
              <a:rPr lang="zh-CN" altLang="en-US" sz="2800">
                <a:solidFill>
                  <a:srgbClr val="000000"/>
                </a:solidFill>
              </a:rPr>
              <a:t>　正</a:t>
            </a:r>
            <a:r>
              <a:rPr lang="zh-CN" altLang="en-US" sz="2800" u="sng">
                <a:solidFill>
                  <a:srgbClr val="000000"/>
                </a:solidFill>
              </a:rPr>
              <a:t>对面</a:t>
            </a:r>
            <a:r>
              <a:rPr lang="zh-CN" altLang="en-US" sz="2800">
                <a:solidFill>
                  <a:srgbClr val="000000"/>
                </a:solidFill>
              </a:rPr>
              <a:t>　斜</a:t>
            </a:r>
            <a:r>
              <a:rPr lang="zh-CN" altLang="en-US" sz="2800" u="sng">
                <a:solidFill>
                  <a:srgbClr val="000000"/>
                </a:solidFill>
              </a:rPr>
              <a:t>对面</a:t>
            </a:r>
            <a:r>
              <a:rPr lang="zh-CN" altLang="en-US" sz="2800">
                <a:solidFill>
                  <a:srgbClr val="000000"/>
                </a:solidFill>
              </a:rPr>
              <a:t>　马路</a:t>
            </a:r>
            <a:r>
              <a:rPr lang="zh-CN" altLang="en-US" sz="2800" u="sng">
                <a:solidFill>
                  <a:srgbClr val="000000"/>
                </a:solidFill>
              </a:rPr>
              <a:t>对面</a:t>
            </a:r>
          </a:p>
          <a:p>
            <a:r>
              <a:rPr lang="zh-CN" altLang="en-US" sz="2800" u="sng">
                <a:solidFill>
                  <a:srgbClr val="000000"/>
                </a:solidFill>
              </a:rPr>
              <a:t>对面</a:t>
            </a:r>
            <a:r>
              <a:rPr lang="zh-CN" altLang="en-US" sz="2800">
                <a:solidFill>
                  <a:srgbClr val="000000"/>
                </a:solidFill>
              </a:rPr>
              <a:t>的邻居　</a:t>
            </a:r>
            <a:r>
              <a:rPr lang="zh-CN" altLang="en-US" sz="2800" u="sng">
                <a:solidFill>
                  <a:srgbClr val="000000"/>
                </a:solidFill>
              </a:rPr>
              <a:t>对面</a:t>
            </a:r>
            <a:r>
              <a:rPr lang="zh-CN" altLang="en-US" sz="2800">
                <a:solidFill>
                  <a:srgbClr val="000000"/>
                </a:solidFill>
              </a:rPr>
              <a:t>的人</a:t>
            </a:r>
          </a:p>
        </p:txBody>
      </p:sp>
      <p:sp>
        <p:nvSpPr>
          <p:cNvPr id="2" name="Rectangle 1"/>
          <p:cNvSpPr/>
          <p:nvPr/>
        </p:nvSpPr>
        <p:spPr bwMode="auto">
          <a:xfrm flipH="1">
            <a:off x="-36513" y="4416425"/>
            <a:ext cx="9288463" cy="879475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pic>
        <p:nvPicPr>
          <p:cNvPr id="36869" name="Picture 5" descr="C:\Users\N\AppData\Local\Microsoft\Windows\Temporary Internet Files\Content.IE5\44G0HOQ7\MC90008930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3284538"/>
            <a:ext cx="1012825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6" descr="C:\Users\N\AppData\Local\Microsoft\Windows\Temporary Internet Files\Content.IE5\652OJ04U\MC90008923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6363" y="5519738"/>
            <a:ext cx="947737" cy="87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1" name="Picture 7" descr="C:\Users\N\AppData\Local\Microsoft\Windows\Temporary Internet Files\Content.IE5\8HNHRGZX\MC90031949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3370263"/>
            <a:ext cx="12731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2" name="Picture 8" descr="C:\Users\N\AppData\Local\Microsoft\Windows\Temporary Internet Files\Content.IE5\652OJ04U\MC900434846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2789238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4" name="Picture 10" descr="C:\Users\N\AppData\Local\Microsoft\Windows\Temporary Internet Files\Content.IE5\652OJ04U\MC900183432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5229225"/>
            <a:ext cx="1157288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971550" y="3028950"/>
            <a:ext cx="6969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000">
                <a:solidFill>
                  <a:srgbClr val="000000"/>
                </a:solidFill>
              </a:rPr>
              <a:t>超市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419475" y="2997200"/>
            <a:ext cx="698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000">
                <a:solidFill>
                  <a:srgbClr val="000000"/>
                </a:solidFill>
              </a:rPr>
              <a:t>邮局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795963" y="2995613"/>
            <a:ext cx="698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000">
                <a:solidFill>
                  <a:srgbClr val="000000"/>
                </a:solidFill>
              </a:rPr>
              <a:t>学校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042988" y="6308725"/>
            <a:ext cx="698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000">
                <a:solidFill>
                  <a:srgbClr val="000000"/>
                </a:solidFill>
              </a:rPr>
              <a:t>医院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370263" y="6340475"/>
            <a:ext cx="696912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000">
                <a:solidFill>
                  <a:srgbClr val="000000"/>
                </a:solidFill>
              </a:rPr>
              <a:t>书店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7235825" y="4576763"/>
            <a:ext cx="582613" cy="14763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7242175" y="4792663"/>
            <a:ext cx="584200" cy="14922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7242175" y="5008563"/>
            <a:ext cx="584200" cy="14922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pic>
        <p:nvPicPr>
          <p:cNvPr id="36877" name="Picture 13" descr="C:\Users\N\AppData\Local\Microsoft\Windows\Temporary Internet Files\Content.IE5\652OJ04U\MC900363256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3538" y="3311525"/>
            <a:ext cx="620712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81" name="Picture 17" descr="C:\Users\N\AppData\Local\Microsoft\Windows\Temporary Internet Files\Content.IE5\44G0HOQ7\MC900078711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838" y="5300663"/>
            <a:ext cx="561975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smtClean="0"/>
              <a:t>命中注定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323850" y="1916113"/>
            <a:ext cx="8820150" cy="3673475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Clr>
                <a:srgbClr val="3333CC"/>
              </a:buClr>
              <a:buFont typeface="Wingdings" pitchFamily="2" charset="2"/>
              <a:buNone/>
            </a:pPr>
            <a:r>
              <a:rPr lang="en-US" altLang="zh-CN" b="1" smtClean="0">
                <a:solidFill>
                  <a:srgbClr val="000000"/>
                </a:solidFill>
                <a:ea typeface="楷体_GB2312" pitchFamily="49" charset="-122"/>
              </a:rPr>
              <a:t>1 </a:t>
            </a:r>
            <a:r>
              <a:rPr lang="zh-CN" altLang="en-US" b="1" smtClean="0">
                <a:solidFill>
                  <a:srgbClr val="000000"/>
                </a:solidFill>
                <a:ea typeface="楷体_GB2312" pitchFamily="49" charset="-122"/>
              </a:rPr>
              <a:t>有人认为，人与人之间相遇、相识、相爱</a:t>
            </a:r>
            <a:r>
              <a:rPr lang="zh-CN" altLang="en-US" b="1" smtClean="0">
                <a:ea typeface="楷体_GB2312" pitchFamily="49" charset="-122"/>
              </a:rPr>
              <a:t>都</a:t>
            </a:r>
            <a:r>
              <a:rPr lang="zh-CN" altLang="en-US" b="1" smtClean="0">
                <a:solidFill>
                  <a:srgbClr val="0000FF"/>
                </a:solidFill>
                <a:ea typeface="楷体_GB2312" pitchFamily="49" charset="-122"/>
              </a:rPr>
              <a:t>是</a:t>
            </a:r>
            <a:r>
              <a:rPr lang="zh-CN" altLang="en-US" b="1" smtClean="0">
                <a:solidFill>
                  <a:srgbClr val="FF0000"/>
                </a:solidFill>
                <a:ea typeface="楷体_GB2312" pitchFamily="49" charset="-122"/>
              </a:rPr>
              <a:t>命中注定</a:t>
            </a:r>
            <a:r>
              <a:rPr lang="zh-CN" altLang="en-US" b="1" smtClean="0">
                <a:solidFill>
                  <a:srgbClr val="0000FF"/>
                </a:solidFill>
                <a:ea typeface="楷体_GB2312" pitchFamily="49" charset="-122"/>
              </a:rPr>
              <a:t>的</a:t>
            </a:r>
            <a:r>
              <a:rPr lang="zh-CN" altLang="en-US" b="1" smtClean="0">
                <a:solidFill>
                  <a:srgbClr val="000000"/>
                </a:solidFill>
                <a:ea typeface="楷体_GB2312" pitchFamily="49" charset="-122"/>
              </a:rPr>
              <a:t>，这也许就是缘分吧。</a:t>
            </a:r>
          </a:p>
          <a:p>
            <a:pPr eaLnBrk="1" hangingPunct="1">
              <a:lnSpc>
                <a:spcPct val="130000"/>
              </a:lnSpc>
              <a:buClr>
                <a:srgbClr val="3333CC"/>
              </a:buClr>
              <a:buFont typeface="Wingdings" pitchFamily="2" charset="2"/>
              <a:buNone/>
            </a:pPr>
            <a:r>
              <a:rPr lang="en-US" altLang="zh-CN" b="1" smtClean="0">
                <a:solidFill>
                  <a:srgbClr val="000000"/>
                </a:solidFill>
                <a:ea typeface="楷体_GB2312" pitchFamily="49" charset="-122"/>
              </a:rPr>
              <a:t>2 </a:t>
            </a:r>
            <a:r>
              <a:rPr lang="zh-CN" altLang="en-US" b="1" smtClean="0">
                <a:solidFill>
                  <a:srgbClr val="000000"/>
                </a:solidFill>
                <a:ea typeface="楷体_GB2312" pitchFamily="49" charset="-122"/>
              </a:rPr>
              <a:t>她从小就喜欢唱歌、表演，</a:t>
            </a:r>
            <a:r>
              <a:rPr lang="zh-CN" altLang="en-US" b="1" smtClean="0">
                <a:solidFill>
                  <a:srgbClr val="FF0000"/>
                </a:solidFill>
                <a:ea typeface="楷体_GB2312" pitchFamily="49" charset="-122"/>
              </a:rPr>
              <a:t>命中注定</a:t>
            </a:r>
            <a:r>
              <a:rPr lang="zh-CN" altLang="en-US" b="1" smtClean="0">
                <a:solidFill>
                  <a:srgbClr val="000000"/>
                </a:solidFill>
                <a:ea typeface="楷体_GB2312" pitchFamily="49" charset="-122"/>
              </a:rPr>
              <a:t>长大要做演员。</a:t>
            </a:r>
          </a:p>
          <a:p>
            <a:pPr eaLnBrk="1" hangingPunct="1">
              <a:lnSpc>
                <a:spcPct val="130000"/>
              </a:lnSpc>
              <a:buClr>
                <a:srgbClr val="3333CC"/>
              </a:buClr>
              <a:buFont typeface="Wingdings" pitchFamily="2" charset="2"/>
              <a:buNone/>
            </a:pPr>
            <a:r>
              <a:rPr lang="en-US" altLang="zh-CN" b="1" smtClean="0">
                <a:solidFill>
                  <a:srgbClr val="000000"/>
                </a:solidFill>
                <a:ea typeface="楷体_GB2312" pitchFamily="49" charset="-122"/>
              </a:rPr>
              <a:t>3 </a:t>
            </a:r>
            <a:r>
              <a:rPr lang="zh-CN" altLang="en-US" b="1" smtClean="0">
                <a:solidFill>
                  <a:srgbClr val="000000"/>
                </a:solidFill>
                <a:ea typeface="楷体_GB2312" pitchFamily="49" charset="-122"/>
              </a:rPr>
              <a:t>大家觉得，他的失败，</a:t>
            </a:r>
            <a:r>
              <a:rPr lang="en-US" altLang="zh-CN" b="1" smtClean="0">
                <a:solidFill>
                  <a:srgbClr val="000000"/>
                </a:solidFill>
                <a:ea typeface="楷体_GB2312" pitchFamily="49" charset="-122"/>
              </a:rPr>
              <a:t>____________</a:t>
            </a:r>
            <a:r>
              <a:rPr lang="zh-CN" altLang="en-US" b="1" smtClean="0">
                <a:solidFill>
                  <a:srgbClr val="000000"/>
                </a:solidFill>
                <a:ea typeface="楷体_GB2312" pitchFamily="49" charset="-122"/>
              </a:rPr>
              <a:t>。</a:t>
            </a:r>
            <a:endParaRPr lang="en-US" altLang="zh-CN" b="1" smtClean="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003800" y="4724400"/>
            <a:ext cx="30241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是命中注定的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生词</a:t>
            </a:r>
            <a:endParaRPr lang="en-US" altLang="zh-CN" smtClean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116013" y="1412875"/>
            <a:ext cx="2232025" cy="48958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buClr>
                <a:srgbClr val="3333CC"/>
              </a:buClr>
              <a:buFont typeface="+mj-lt"/>
              <a:buAutoNum type="arabicPeriod" startAt="39"/>
              <a:defRPr/>
            </a:pPr>
            <a:r>
              <a:rPr kumimoji="0" lang="zh-CN" altLang="en-US" dirty="0">
                <a:solidFill>
                  <a:srgbClr val="000000"/>
                </a:solidFill>
              </a:rPr>
              <a:t>外籍</a:t>
            </a:r>
            <a:endParaRPr kumimoji="0" lang="en-US" altLang="zh-CN" dirty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39"/>
              <a:defRPr/>
            </a:pPr>
            <a:r>
              <a:rPr kumimoji="0" lang="zh-CN" altLang="en-US" dirty="0">
                <a:solidFill>
                  <a:srgbClr val="000000"/>
                </a:solidFill>
              </a:rPr>
              <a:t>阳台</a:t>
            </a:r>
            <a:endParaRPr kumimoji="0" lang="en-US" altLang="zh-CN" dirty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41"/>
              <a:defRPr/>
            </a:pPr>
            <a:r>
              <a:rPr kumimoji="0" lang="zh-CN" altLang="en-US" u="sng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对劲</a:t>
            </a:r>
            <a:r>
              <a:rPr kumimoji="0" lang="zh-CN" altLang="en-US" sz="1800" u="sng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（儿）</a:t>
            </a:r>
            <a:endParaRPr kumimoji="0" lang="en-US" altLang="zh-CN" sz="1800" u="sng" kern="0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41"/>
              <a:defRPr/>
            </a:pPr>
            <a:r>
              <a:rPr kumimoji="0" lang="zh-CN" altLang="en-US" b="1" u="sng" kern="0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对</a:t>
            </a:r>
            <a:r>
              <a:rPr kumimoji="0" lang="zh-CN" altLang="en-US" b="1" u="sng" kern="0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面</a:t>
            </a:r>
            <a:endParaRPr kumimoji="0" lang="en-US" altLang="zh-CN" b="1" u="sng" kern="0" dirty="0" smtClean="0">
              <a:solidFill>
                <a:srgbClr val="FF0000"/>
              </a:solidFill>
              <a:uFill>
                <a:solidFill>
                  <a:srgbClr val="FFFFFF"/>
                </a:solidFill>
              </a:uFill>
              <a:hlinkClick r:id="" action="ppaction://noaction"/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41"/>
              <a:defRPr/>
            </a:pPr>
            <a:r>
              <a:rPr kumimoji="0" lang="zh-CN" altLang="en-US" kern="0" dirty="0" smtClean="0">
                <a:solidFill>
                  <a:srgbClr val="000000"/>
                </a:solidFill>
              </a:rPr>
              <a:t>哗哗</a:t>
            </a:r>
            <a:endParaRPr kumimoji="0" lang="en-US" altLang="zh-CN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41"/>
              <a:defRPr/>
            </a:pPr>
            <a:r>
              <a:rPr kumimoji="0" lang="zh-CN" altLang="en-US" kern="0" dirty="0">
                <a:solidFill>
                  <a:srgbClr val="000000"/>
                </a:solidFill>
              </a:rPr>
              <a:t>恋人</a:t>
            </a:r>
            <a:endParaRPr kumimoji="0" lang="en-US" altLang="zh-CN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41"/>
              <a:defRPr/>
            </a:pPr>
            <a:r>
              <a:rPr kumimoji="0" lang="zh-CN" altLang="en-US" kern="0" dirty="0">
                <a:solidFill>
                  <a:srgbClr val="000000"/>
                </a:solidFill>
              </a:rPr>
              <a:t>相遇</a:t>
            </a:r>
            <a:endParaRPr kumimoji="0" lang="en-US" altLang="zh-CN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41"/>
              <a:defRPr/>
            </a:pPr>
            <a:r>
              <a:rPr kumimoji="0" lang="zh-CN" altLang="en-US" kern="0" dirty="0">
                <a:solidFill>
                  <a:srgbClr val="000000"/>
                </a:solidFill>
              </a:rPr>
              <a:t>长</a:t>
            </a:r>
            <a:r>
              <a:rPr kumimoji="0" lang="zh-CN" altLang="en-US" kern="0" dirty="0" smtClean="0">
                <a:solidFill>
                  <a:srgbClr val="000000"/>
                </a:solidFill>
              </a:rPr>
              <a:t>叹</a:t>
            </a:r>
            <a:endParaRPr kumimoji="0" lang="en-US" altLang="zh-CN" kern="0" dirty="0" smtClean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897438" y="1412875"/>
            <a:ext cx="2411412" cy="48958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buClr>
                <a:srgbClr val="3333CC"/>
              </a:buClr>
              <a:buFont typeface="+mj-lt"/>
              <a:buAutoNum type="arabicPeriod" startAt="47"/>
              <a:defRPr/>
            </a:pPr>
            <a:r>
              <a:rPr kumimoji="0" lang="zh-CN" altLang="en-US" kern="0" dirty="0">
                <a:solidFill>
                  <a:srgbClr val="000000"/>
                </a:solidFill>
              </a:rPr>
              <a:t>命</a:t>
            </a:r>
            <a:endParaRPr kumimoji="0" lang="en-US" altLang="zh-CN" kern="0" dirty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47"/>
              <a:defRPr/>
            </a:pPr>
            <a:r>
              <a:rPr kumimoji="0" lang="zh-CN" altLang="en-US" kern="0" dirty="0">
                <a:solidFill>
                  <a:srgbClr val="000000"/>
                </a:solidFill>
              </a:rPr>
              <a:t>相会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 startAt="49"/>
              <a:defRPr/>
            </a:pPr>
            <a:r>
              <a:rPr kumimoji="0" lang="zh-CN" altLang="en-US" kern="0" dirty="0" smtClean="0">
                <a:solidFill>
                  <a:srgbClr val="000000"/>
                </a:solidFill>
              </a:rPr>
              <a:t>相识</a:t>
            </a:r>
            <a:endParaRPr kumimoji="0" lang="en-US" altLang="zh-CN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49"/>
              <a:defRPr/>
            </a:pPr>
            <a:r>
              <a:rPr kumimoji="0" lang="zh-CN" altLang="en-US" kern="0" dirty="0" smtClean="0">
                <a:solidFill>
                  <a:srgbClr val="000000"/>
                </a:solidFill>
              </a:rPr>
              <a:t>茫茫</a:t>
            </a:r>
            <a:endParaRPr kumimoji="0" lang="en-US" altLang="zh-CN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49"/>
              <a:defRPr/>
            </a:pPr>
            <a:r>
              <a:rPr kumimoji="0" lang="zh-CN" altLang="en-US" kern="0" dirty="0">
                <a:solidFill>
                  <a:srgbClr val="000000"/>
                </a:solidFill>
              </a:rPr>
              <a:t>人</a:t>
            </a:r>
            <a:r>
              <a:rPr kumimoji="0" lang="zh-CN" altLang="en-US" kern="0" dirty="0" smtClean="0">
                <a:solidFill>
                  <a:srgbClr val="000000"/>
                </a:solidFill>
              </a:rPr>
              <a:t>海</a:t>
            </a:r>
            <a:endParaRPr kumimoji="0" lang="en-US" altLang="zh-CN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49"/>
              <a:defRPr/>
            </a:pPr>
            <a:r>
              <a:rPr kumimoji="0" lang="zh-CN" altLang="en-US" kern="0" dirty="0">
                <a:solidFill>
                  <a:srgbClr val="000000"/>
                </a:solidFill>
              </a:rPr>
              <a:t>刻</a:t>
            </a:r>
            <a:r>
              <a:rPr kumimoji="0" lang="zh-CN" altLang="en-US" kern="0" dirty="0" smtClean="0">
                <a:solidFill>
                  <a:srgbClr val="000000"/>
                </a:solidFill>
              </a:rPr>
              <a:t>意</a:t>
            </a:r>
            <a:endParaRPr kumimoji="0" lang="en-US" altLang="zh-CN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49"/>
              <a:defRPr/>
            </a:pPr>
            <a:r>
              <a:rPr kumimoji="0" lang="zh-CN" altLang="en-US" kern="0" dirty="0">
                <a:solidFill>
                  <a:srgbClr val="000000"/>
                </a:solidFill>
              </a:rPr>
              <a:t>寻</a:t>
            </a:r>
            <a:r>
              <a:rPr kumimoji="0" lang="zh-CN" altLang="en-US" kern="0" dirty="0" smtClean="0">
                <a:solidFill>
                  <a:srgbClr val="000000"/>
                </a:solidFill>
              </a:rPr>
              <a:t>觅</a:t>
            </a:r>
            <a:endParaRPr kumimoji="0" lang="en-US" altLang="zh-CN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49"/>
              <a:defRPr/>
            </a:pPr>
            <a:r>
              <a:rPr kumimoji="0" lang="zh-CN" altLang="en-US" u="sng" kern="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命</a:t>
            </a:r>
            <a:r>
              <a:rPr kumimoji="0" lang="zh-CN" altLang="en-US" u="sng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中注定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语言点</a:t>
            </a:r>
            <a:r>
              <a:rPr lang="en-US" altLang="zh-CN" sz="4000" smtClean="0">
                <a:solidFill>
                  <a:schemeClr val="tx1"/>
                </a:solidFill>
              </a:rPr>
              <a:t>7    </a:t>
            </a:r>
            <a:r>
              <a:rPr lang="zh-CN" altLang="en-US" sz="4000" smtClean="0">
                <a:solidFill>
                  <a:schemeClr val="tx1"/>
                </a:solidFill>
              </a:rPr>
              <a:t>始终</a:t>
            </a:r>
          </a:p>
        </p:txBody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2588" y="1844675"/>
            <a:ext cx="8761412" cy="1296988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mtClean="0"/>
              <a:t>（</a:t>
            </a:r>
            <a:r>
              <a:rPr lang="en-US" altLang="zh-CN" smtClean="0"/>
              <a:t>1</a:t>
            </a:r>
            <a:r>
              <a:rPr lang="zh-CN" altLang="en-US" smtClean="0"/>
              <a:t>）上中学时，他</a:t>
            </a:r>
            <a:r>
              <a:rPr lang="zh-CN" altLang="en-US" smtClean="0">
                <a:solidFill>
                  <a:srgbClr val="FF0000"/>
                </a:solidFill>
              </a:rPr>
              <a:t>始终</a:t>
            </a:r>
            <a:r>
              <a:rPr lang="zh-CN" altLang="en-US" smtClean="0"/>
              <a:t>都是第一名。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mtClean="0"/>
              <a:t>（</a:t>
            </a:r>
            <a:r>
              <a:rPr lang="en-US" altLang="zh-CN" smtClean="0"/>
              <a:t>2</a:t>
            </a:r>
            <a:r>
              <a:rPr lang="zh-CN" altLang="en-US" smtClean="0"/>
              <a:t>）他们已经结婚十多年了，</a:t>
            </a:r>
            <a:r>
              <a:rPr lang="zh-CN" altLang="en-US" smtClean="0">
                <a:solidFill>
                  <a:srgbClr val="FF0000"/>
                </a:solidFill>
              </a:rPr>
              <a:t>始终</a:t>
            </a:r>
            <a:r>
              <a:rPr lang="zh-CN" altLang="en-US" smtClean="0"/>
              <a:t>没有吵过架。</a:t>
            </a:r>
          </a:p>
        </p:txBody>
      </p:sp>
      <p:sp>
        <p:nvSpPr>
          <p:cNvPr id="584713" name="AutoShape 9"/>
          <p:cNvSpPr>
            <a:spLocks noChangeArrowheads="1"/>
          </p:cNvSpPr>
          <p:nvPr/>
        </p:nvSpPr>
        <p:spPr bwMode="auto">
          <a:xfrm>
            <a:off x="2268538" y="4292600"/>
            <a:ext cx="3311525" cy="288925"/>
          </a:xfrm>
          <a:prstGeom prst="rightArrow">
            <a:avLst>
              <a:gd name="adj1" fmla="val 50000"/>
              <a:gd name="adj2" fmla="val 286538"/>
            </a:avLst>
          </a:prstGeom>
          <a:solidFill>
            <a:schemeClr val="hlink"/>
          </a:solidFill>
          <a:ln w="9525" algn="ctr">
            <a:solidFill>
              <a:srgbClr val="FF0066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84714" name="Rectangle 10"/>
          <p:cNvSpPr>
            <a:spLocks noChangeArrowheads="1"/>
          </p:cNvSpPr>
          <p:nvPr/>
        </p:nvSpPr>
        <p:spPr bwMode="auto">
          <a:xfrm>
            <a:off x="2124075" y="4076700"/>
            <a:ext cx="144463" cy="719138"/>
          </a:xfrm>
          <a:prstGeom prst="rect">
            <a:avLst/>
          </a:prstGeom>
          <a:solidFill>
            <a:schemeClr val="hlink"/>
          </a:solidFill>
          <a:ln w="9525" algn="ctr">
            <a:solidFill>
              <a:srgbClr val="FF0066"/>
            </a:solidFill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84715" name="Rectangle 11"/>
          <p:cNvSpPr>
            <a:spLocks noChangeArrowheads="1"/>
          </p:cNvSpPr>
          <p:nvPr/>
        </p:nvSpPr>
        <p:spPr bwMode="auto">
          <a:xfrm>
            <a:off x="5580063" y="4076700"/>
            <a:ext cx="144462" cy="719138"/>
          </a:xfrm>
          <a:prstGeom prst="rect">
            <a:avLst/>
          </a:prstGeom>
          <a:solidFill>
            <a:schemeClr val="hlink"/>
          </a:solidFill>
          <a:ln w="9525" algn="ctr">
            <a:solidFill>
              <a:srgbClr val="FF0066"/>
            </a:solidFill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即时练习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00213"/>
            <a:ext cx="777240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zh-CN" altLang="en-US" sz="2800" b="1" smtClean="0"/>
              <a:t>用</a:t>
            </a:r>
            <a:r>
              <a:rPr lang="zh-CN" altLang="en-US" sz="2800" b="1" smtClean="0">
                <a:latin typeface="Arial" charset="0"/>
              </a:rPr>
              <a:t>“</a:t>
            </a:r>
            <a:r>
              <a:rPr lang="zh-CN" altLang="en-US" sz="2800" b="1" smtClean="0"/>
              <a:t>始终</a:t>
            </a:r>
            <a:r>
              <a:rPr lang="zh-CN" altLang="en-US" sz="2800" b="1" smtClean="0">
                <a:latin typeface="Arial" charset="0"/>
              </a:rPr>
              <a:t>”</a:t>
            </a:r>
            <a:r>
              <a:rPr lang="zh-CN" altLang="en-US" sz="2800" b="1" smtClean="0"/>
              <a:t>完成句子：</a:t>
            </a:r>
          </a:p>
          <a:p>
            <a:pPr>
              <a:buFont typeface="Wingdings" pitchFamily="2" charset="2"/>
              <a:buNone/>
            </a:pPr>
            <a:endParaRPr lang="zh-CN" altLang="en-US" sz="2800" smtClean="0"/>
          </a:p>
          <a:p>
            <a:pPr>
              <a:buFont typeface="Wingdings" pitchFamily="2" charset="2"/>
              <a:buNone/>
            </a:pPr>
            <a:r>
              <a:rPr lang="en-US" altLang="zh-CN" sz="2800" b="1" smtClean="0"/>
              <a:t>1 </a:t>
            </a:r>
            <a:r>
              <a:rPr lang="zh-CN" altLang="en-US" sz="2800" b="1" smtClean="0"/>
              <a:t>这个学期他</a:t>
            </a:r>
            <a:r>
              <a:rPr lang="en-US" altLang="zh-CN" sz="2800" b="1" smtClean="0"/>
              <a:t>_____________</a:t>
            </a:r>
            <a:r>
              <a:rPr lang="zh-CN" altLang="en-US" sz="2800" b="1" smtClean="0"/>
              <a:t>，进步很大。</a:t>
            </a:r>
          </a:p>
          <a:p>
            <a:pPr>
              <a:buFont typeface="Wingdings" pitchFamily="2" charset="2"/>
              <a:buNone/>
            </a:pPr>
            <a:r>
              <a:rPr lang="en-US" altLang="zh-CN" sz="2800" b="1" smtClean="0"/>
              <a:t>2 </a:t>
            </a:r>
            <a:r>
              <a:rPr lang="zh-CN" altLang="en-US" sz="2800" b="1" smtClean="0"/>
              <a:t>今天</a:t>
            </a:r>
            <a:r>
              <a:rPr lang="en-US" altLang="zh-CN" sz="2800" b="1" smtClean="0"/>
              <a:t>______________</a:t>
            </a:r>
            <a:r>
              <a:rPr lang="zh-CN" altLang="en-US" sz="2800" b="1" smtClean="0"/>
              <a:t>，我根本无法出门。</a:t>
            </a:r>
          </a:p>
          <a:p>
            <a:pPr>
              <a:buFont typeface="Wingdings" pitchFamily="2" charset="2"/>
              <a:buNone/>
            </a:pPr>
            <a:r>
              <a:rPr lang="en-US" altLang="zh-CN" sz="2800" b="1" smtClean="0"/>
              <a:t>3 </a:t>
            </a:r>
            <a:r>
              <a:rPr lang="zh-CN" altLang="en-US" sz="2800" b="1" smtClean="0"/>
              <a:t>大家在聊天的时候，他</a:t>
            </a:r>
            <a:r>
              <a:rPr lang="en-US" altLang="zh-CN" sz="2800" b="1" smtClean="0"/>
              <a:t>_____________</a:t>
            </a:r>
            <a:r>
              <a:rPr lang="zh-CN" altLang="en-US" sz="2800" b="1" smtClean="0"/>
              <a:t>。</a:t>
            </a:r>
          </a:p>
          <a:p>
            <a:pPr>
              <a:buFont typeface="Wingdings" pitchFamily="2" charset="2"/>
              <a:buNone/>
            </a:pPr>
            <a:r>
              <a:rPr lang="en-US" altLang="zh-CN" sz="2800" b="1" smtClean="0"/>
              <a:t>4 A</a:t>
            </a:r>
            <a:r>
              <a:rPr lang="zh-CN" altLang="en-US" sz="2800" b="1" smtClean="0"/>
              <a:t>：开学以后你见到过小李吗？</a:t>
            </a:r>
          </a:p>
          <a:p>
            <a:pPr>
              <a:buFont typeface="Wingdings" pitchFamily="2" charset="2"/>
              <a:buNone/>
            </a:pPr>
            <a:r>
              <a:rPr lang="zh-CN" altLang="en-US" sz="2800" b="1" smtClean="0"/>
              <a:t>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</a:t>
            </a:r>
            <a:r>
              <a:rPr lang="en-US" altLang="zh-CN" sz="2800" b="1" smtClean="0"/>
              <a:t>____________________</a:t>
            </a:r>
            <a:r>
              <a:rPr lang="zh-CN" altLang="en-US" sz="2800" b="1" smtClean="0"/>
              <a:t>。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2987675" y="2708275"/>
            <a:ext cx="295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chemeClr val="folHlink"/>
                </a:solidFill>
              </a:rPr>
              <a:t>始终很努力</a:t>
            </a: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1979613" y="3284538"/>
            <a:ext cx="3168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chemeClr val="folHlink"/>
                </a:solidFill>
              </a:rPr>
              <a:t>始终下着大雨</a:t>
            </a:r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4643438" y="3716338"/>
            <a:ext cx="345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chemeClr val="folHlink"/>
                </a:solidFill>
              </a:rPr>
              <a:t>始终没有说话</a:t>
            </a:r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1547813" y="4724400"/>
            <a:ext cx="3673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chemeClr val="folHlink"/>
                </a:solidFill>
              </a:rPr>
              <a:t>我始终没有见过他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3" grpId="0"/>
      <p:bldP spid="37894" grpId="0"/>
      <p:bldP spid="37895" grpId="0"/>
      <p:bldP spid="3789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476250"/>
            <a:ext cx="6400800" cy="685800"/>
          </a:xfrm>
        </p:spPr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语法</a:t>
            </a:r>
            <a:r>
              <a:rPr lang="en-US" altLang="zh-CN" sz="4000" b="1" smtClean="0">
                <a:solidFill>
                  <a:schemeClr val="tx1"/>
                </a:solidFill>
              </a:rPr>
              <a:t>8</a:t>
            </a:r>
            <a:r>
              <a:rPr lang="zh-CN" altLang="en-US" sz="4000" b="1" smtClean="0">
                <a:solidFill>
                  <a:schemeClr val="tx1"/>
                </a:solidFill>
              </a:rPr>
              <a:t>    </a:t>
            </a:r>
            <a:r>
              <a:rPr lang="en-US" altLang="zh-CN" sz="4000" b="1" smtClean="0">
                <a:solidFill>
                  <a:schemeClr val="tx1"/>
                </a:solidFill>
                <a:latin typeface="Arial" charset="0"/>
              </a:rPr>
              <a:t>……</a:t>
            </a:r>
            <a:r>
              <a:rPr lang="zh-CN" altLang="en-US" sz="4000" b="1" smtClean="0">
                <a:solidFill>
                  <a:schemeClr val="tx1"/>
                </a:solidFill>
              </a:rPr>
              <a:t>着</a:t>
            </a:r>
            <a:r>
              <a:rPr lang="en-US" altLang="zh-CN" sz="4000" b="1" smtClean="0">
                <a:solidFill>
                  <a:schemeClr val="tx1"/>
                </a:solidFill>
                <a:latin typeface="Arial" charset="0"/>
              </a:rPr>
              <a:t>……</a:t>
            </a:r>
            <a:r>
              <a:rPr lang="zh-CN" altLang="en-US" sz="4000" b="1" smtClean="0">
                <a:solidFill>
                  <a:schemeClr val="tx1"/>
                </a:solidFill>
              </a:rPr>
              <a:t>着</a:t>
            </a:r>
            <a:endParaRPr lang="zh-CN" altLang="en-US" b="1" smtClean="0"/>
          </a:p>
        </p:txBody>
      </p:sp>
      <p:sp>
        <p:nvSpPr>
          <p:cNvPr id="780295" name="Text Box 7"/>
          <p:cNvSpPr txBox="1">
            <a:spLocks noChangeArrowheads="1"/>
          </p:cNvSpPr>
          <p:nvPr/>
        </p:nvSpPr>
        <p:spPr bwMode="auto">
          <a:xfrm>
            <a:off x="1258888" y="4500563"/>
            <a:ext cx="7691437" cy="588962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en-US" altLang="zh-CN" b="1">
                <a:solidFill>
                  <a:srgbClr val="000000"/>
                </a:solidFill>
                <a:latin typeface="Arial" charset="0"/>
              </a:rPr>
              <a:t>……</a:t>
            </a:r>
            <a:r>
              <a:rPr lang="zh-CN" altLang="en-US" b="1">
                <a:solidFill>
                  <a:srgbClr val="000000"/>
                </a:solidFill>
              </a:rPr>
              <a:t>动＋着＋动＋着，</a:t>
            </a:r>
            <a:r>
              <a:rPr lang="en-US" altLang="zh-CN" b="1">
                <a:solidFill>
                  <a:srgbClr val="000000"/>
                </a:solidFill>
                <a:latin typeface="Arial" charset="0"/>
              </a:rPr>
              <a:t>……</a:t>
            </a:r>
            <a:r>
              <a:rPr lang="en-US" altLang="zh-CN" b="1" u="sng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80299" name="Text Box 11"/>
          <p:cNvSpPr txBox="1">
            <a:spLocks noChangeArrowheads="1"/>
          </p:cNvSpPr>
          <p:nvPr/>
        </p:nvSpPr>
        <p:spPr bwMode="auto">
          <a:xfrm>
            <a:off x="323850" y="1628775"/>
            <a:ext cx="8820150" cy="255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609600" indent="-609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zh-CN" altLang="en-US" b="1">
                <a:solidFill>
                  <a:srgbClr val="000000"/>
                </a:solidFill>
              </a:rPr>
              <a:t>他躺着看书，</a:t>
            </a:r>
            <a:r>
              <a:rPr lang="zh-CN" altLang="en-US" b="1">
                <a:solidFill>
                  <a:srgbClr val="FF0000"/>
                </a:solidFill>
              </a:rPr>
              <a:t>看着看着</a:t>
            </a:r>
            <a:r>
              <a:rPr lang="zh-CN" altLang="en-US" b="1">
                <a:solidFill>
                  <a:srgbClr val="000000"/>
                </a:solidFill>
              </a:rPr>
              <a:t>，就睡着了。</a:t>
            </a:r>
          </a:p>
          <a:p>
            <a:pPr eaLnBrk="1" hangingPunct="1">
              <a:buFontTx/>
              <a:buAutoNum type="arabicPeriod"/>
            </a:pPr>
            <a:r>
              <a:rPr lang="zh-CN" altLang="en-US" b="1">
                <a:solidFill>
                  <a:srgbClr val="000000"/>
                </a:solidFill>
              </a:rPr>
              <a:t>我们</a:t>
            </a:r>
            <a:r>
              <a:rPr lang="zh-CN" altLang="en-US" b="1">
                <a:solidFill>
                  <a:srgbClr val="FF0000"/>
                </a:solidFill>
              </a:rPr>
              <a:t>聊着聊着</a:t>
            </a:r>
            <a:r>
              <a:rPr lang="zh-CN" altLang="en-US" b="1">
                <a:solidFill>
                  <a:srgbClr val="000000"/>
                </a:solidFill>
              </a:rPr>
              <a:t>不觉已经是半夜了。</a:t>
            </a:r>
            <a:endParaRPr lang="en-US" altLang="zh-CN" b="1">
              <a:solidFill>
                <a:srgbClr val="000000"/>
              </a:solidFill>
            </a:endParaRPr>
          </a:p>
          <a:p>
            <a:pPr eaLnBrk="1" hangingPunct="1">
              <a:buFontTx/>
              <a:buAutoNum type="arabicPeriod"/>
            </a:pPr>
            <a:r>
              <a:rPr lang="zh-CN" altLang="en-US" b="1">
                <a:solidFill>
                  <a:srgbClr val="000000"/>
                </a:solidFill>
              </a:rPr>
              <a:t>人多力量大，大家</a:t>
            </a:r>
            <a:r>
              <a:rPr lang="zh-CN" altLang="en-US" b="1">
                <a:solidFill>
                  <a:srgbClr val="FF0000"/>
                </a:solidFill>
              </a:rPr>
              <a:t>说着笑着</a:t>
            </a:r>
            <a:r>
              <a:rPr lang="zh-CN" altLang="en-US" b="1">
                <a:solidFill>
                  <a:srgbClr val="000000"/>
                </a:solidFill>
              </a:rPr>
              <a:t>，就把手里的工作干完了。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268538" y="6011863"/>
            <a:ext cx="2303462" cy="585787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00"/>
                </a:solidFill>
              </a:rPr>
              <a:t>单音节动词</a:t>
            </a:r>
          </a:p>
        </p:txBody>
      </p:sp>
      <p:sp>
        <p:nvSpPr>
          <p:cNvPr id="11" name="Down Arrow 10"/>
          <p:cNvSpPr>
            <a:spLocks noChangeArrowheads="1"/>
          </p:cNvSpPr>
          <p:nvPr/>
        </p:nvSpPr>
        <p:spPr bwMode="auto">
          <a:xfrm rot="1124262">
            <a:off x="3646488" y="4984750"/>
            <a:ext cx="487362" cy="1011238"/>
          </a:xfrm>
          <a:prstGeom prst="downArrow">
            <a:avLst>
              <a:gd name="adj1" fmla="val 30963"/>
              <a:gd name="adj2" fmla="val 38684"/>
            </a:avLst>
          </a:prstGeom>
          <a:solidFill>
            <a:srgbClr val="FFC000"/>
          </a:solidFill>
          <a:ln w="9525" algn="ctr">
            <a:solidFill>
              <a:srgbClr val="FFC000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endParaRPr lang="zh-CN" altLang="en-US" u="sng">
              <a:solidFill>
                <a:srgbClr val="000000"/>
              </a:solidFill>
            </a:endParaRPr>
          </a:p>
        </p:txBody>
      </p:sp>
      <p:sp>
        <p:nvSpPr>
          <p:cNvPr id="16" name="Down Arrow 15"/>
          <p:cNvSpPr>
            <a:spLocks noChangeArrowheads="1"/>
          </p:cNvSpPr>
          <p:nvPr/>
        </p:nvSpPr>
        <p:spPr bwMode="auto">
          <a:xfrm rot="-1638139">
            <a:off x="2400300" y="4987925"/>
            <a:ext cx="487363" cy="1011238"/>
          </a:xfrm>
          <a:prstGeom prst="downArrow">
            <a:avLst>
              <a:gd name="adj1" fmla="val 30963"/>
              <a:gd name="adj2" fmla="val 38684"/>
            </a:avLst>
          </a:prstGeom>
          <a:solidFill>
            <a:srgbClr val="FFC000"/>
          </a:solidFill>
          <a:ln w="9525" algn="ctr">
            <a:solidFill>
              <a:srgbClr val="FFC000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endParaRPr lang="zh-CN" altLang="en-US" u="sng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8221</TotalTime>
  <Words>944</Words>
  <Application>Microsoft Office PowerPoint</Application>
  <PresentationFormat>On-screen Show (4:3)</PresentationFormat>
  <Paragraphs>98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Blends</vt:lpstr>
      <vt:lpstr>1_Blends</vt:lpstr>
      <vt:lpstr>2_Blends</vt:lpstr>
      <vt:lpstr>11_Blends</vt:lpstr>
      <vt:lpstr>12_Blends</vt:lpstr>
      <vt:lpstr>3_Blends</vt:lpstr>
      <vt:lpstr>PowerPoint Presentation</vt:lpstr>
      <vt:lpstr>语法复习：</vt:lpstr>
      <vt:lpstr>对劲儿</vt:lpstr>
      <vt:lpstr>对面</vt:lpstr>
      <vt:lpstr>命中注定</vt:lpstr>
      <vt:lpstr>生词</vt:lpstr>
      <vt:lpstr>语言点7    始终</vt:lpstr>
      <vt:lpstr>即时练习</vt:lpstr>
      <vt:lpstr>语法8    ……着……着</vt:lpstr>
      <vt:lpstr>即时练习</vt:lpstr>
      <vt:lpstr>课文</vt:lpstr>
      <vt:lpstr>  小结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</dc:creator>
  <cp:lastModifiedBy>N</cp:lastModifiedBy>
  <cp:revision>999</cp:revision>
  <dcterms:created xsi:type="dcterms:W3CDTF">1601-01-01T00:00:00Z</dcterms:created>
  <dcterms:modified xsi:type="dcterms:W3CDTF">2014-09-17T09:19:28Z</dcterms:modified>
</cp:coreProperties>
</file>