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01" r:id="rId2"/>
    <p:sldId id="310" r:id="rId3"/>
    <p:sldId id="302" r:id="rId4"/>
    <p:sldId id="303"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566854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76392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44183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5900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6090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419615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19040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253762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03803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44574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F4979F-D22D-4BF0-B7D2-CE735BC26DB4}" type="datetimeFigureOut">
              <a:rPr lang="tr-TR" smtClean="0"/>
              <a:pPr/>
              <a:t>24.05.2018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7770A9-CA26-4B9B-8311-876F74BC056F}" type="slidenum">
              <a:rPr lang="tr-TR" smtClean="0"/>
              <a:pPr/>
              <a:t>‹#›</a:t>
            </a:fld>
            <a:endParaRPr lang="tr-TR"/>
          </a:p>
        </p:txBody>
      </p:sp>
    </p:spTree>
    <p:extLst>
      <p:ext uri="{BB962C8B-B14F-4D97-AF65-F5344CB8AC3E}">
        <p14:creationId xmlns:p14="http://schemas.microsoft.com/office/powerpoint/2010/main" val="161585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4979F-D22D-4BF0-B7D2-CE735BC26DB4}" type="datetimeFigureOut">
              <a:rPr lang="tr-TR" smtClean="0"/>
              <a:pPr/>
              <a:t>24.05.2018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7770A9-CA26-4B9B-8311-876F74BC056F}" type="slidenum">
              <a:rPr lang="tr-TR" smtClean="0"/>
              <a:pPr/>
              <a:t>‹#›</a:t>
            </a:fld>
            <a:endParaRPr lang="tr-TR"/>
          </a:p>
        </p:txBody>
      </p:sp>
    </p:spTree>
    <p:extLst>
      <p:ext uri="{BB962C8B-B14F-4D97-AF65-F5344CB8AC3E}">
        <p14:creationId xmlns:p14="http://schemas.microsoft.com/office/powerpoint/2010/main" val="28279546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929258"/>
          </a:xfrm>
        </p:spPr>
        <p:txBody>
          <a:bodyPr>
            <a:normAutofit fontScale="90000"/>
          </a:bodyPr>
          <a:lstStyle/>
          <a:p>
            <a:r>
              <a:rPr lang="tr-TR" sz="2400" b="1" dirty="0" smtClean="0"/>
              <a:t>BÖLÜM III. PAZARLAMA PLANLAMASI</a:t>
            </a:r>
            <a:r>
              <a:rPr lang="tr-TR" sz="2400" dirty="0" smtClean="0"/>
              <a:t/>
            </a:r>
            <a:br>
              <a:rPr lang="tr-TR" sz="2400" dirty="0" smtClean="0"/>
            </a:br>
            <a:r>
              <a:rPr lang="tr-TR" sz="2400" b="1" dirty="0" smtClean="0"/>
              <a:t>6.1. PAZARLAMA PLANLAMASININ AMACI </a:t>
            </a:r>
            <a:r>
              <a:rPr lang="tr-TR" sz="2400" dirty="0" smtClean="0"/>
              <a:t/>
            </a:r>
            <a:br>
              <a:rPr lang="tr-TR" sz="2400" dirty="0" smtClean="0"/>
            </a:br>
            <a:endParaRPr lang="tr-TR" sz="2400" dirty="0"/>
          </a:p>
        </p:txBody>
      </p:sp>
      <p:sp>
        <p:nvSpPr>
          <p:cNvPr id="3" name="2 İçerik Yer Tutucusu"/>
          <p:cNvSpPr>
            <a:spLocks noGrp="1"/>
          </p:cNvSpPr>
          <p:nvPr>
            <p:ph idx="1"/>
          </p:nvPr>
        </p:nvSpPr>
        <p:spPr>
          <a:xfrm>
            <a:off x="457200" y="1052736"/>
            <a:ext cx="8229600" cy="5402072"/>
          </a:xfrm>
        </p:spPr>
        <p:txBody>
          <a:bodyPr>
            <a:normAutofit fontScale="92500" lnSpcReduction="10000"/>
          </a:bodyPr>
          <a:lstStyle/>
          <a:p>
            <a:pPr algn="just"/>
            <a:r>
              <a:rPr lang="tr-TR" dirty="0" smtClean="0"/>
              <a:t>Pazarlama planı, girişimcinin faaliyetlerini ve geleceğini izleme ve kontrol etmesinin gösteren bir haritadır. Girişimcinin iş planında yer alan amaç, strateji ve faaliyetlerini ifade eden yazılı bir doküman olarak ta tanımlanmaktadır </a:t>
            </a:r>
            <a:r>
              <a:rPr lang="tr-TR" sz="2200" dirty="0" smtClean="0"/>
              <a:t>( Güney,2004).</a:t>
            </a:r>
          </a:p>
          <a:p>
            <a:r>
              <a:rPr lang="tr-TR" dirty="0" smtClean="0"/>
              <a:t>Pazarlama Planının girişimci açısından amacı aşağıdaki sorulara yanıt bulabilmenin sistematik sürecinin göstermektir:</a:t>
            </a:r>
          </a:p>
          <a:p>
            <a:pPr lvl="0"/>
            <a:r>
              <a:rPr lang="tr-TR" dirty="0" smtClean="0"/>
              <a:t>Neredeyiz?</a:t>
            </a:r>
          </a:p>
          <a:p>
            <a:pPr lvl="0"/>
            <a:r>
              <a:rPr lang="tr-TR" dirty="0" smtClean="0"/>
              <a:t>Nereye gidilmek isteniyor?</a:t>
            </a:r>
          </a:p>
          <a:p>
            <a:pPr lvl="0"/>
            <a:r>
              <a:rPr lang="tr-TR" dirty="0" smtClean="0"/>
              <a:t>Amaca nasıl ulaşılacaktır?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641226"/>
          </a:xfrm>
        </p:spPr>
        <p:txBody>
          <a:bodyPr>
            <a:normAutofit/>
          </a:bodyPr>
          <a:lstStyle/>
          <a:p>
            <a:r>
              <a:rPr lang="tr-TR" sz="2800" b="1" dirty="0"/>
              <a:t>6.1. PAZARLAMA PLANLAMASININ AMACI</a:t>
            </a:r>
            <a:endParaRPr lang="tr-TR" sz="2800" dirty="0"/>
          </a:p>
        </p:txBody>
      </p:sp>
      <p:sp>
        <p:nvSpPr>
          <p:cNvPr id="3" name="İçerik Yer Tutucusu 2"/>
          <p:cNvSpPr>
            <a:spLocks noGrp="1"/>
          </p:cNvSpPr>
          <p:nvPr>
            <p:ph idx="1"/>
          </p:nvPr>
        </p:nvSpPr>
        <p:spPr>
          <a:xfrm>
            <a:off x="457200" y="1052736"/>
            <a:ext cx="8229600" cy="5402072"/>
          </a:xfrm>
        </p:spPr>
        <p:txBody>
          <a:bodyPr>
            <a:normAutofit fontScale="92500"/>
          </a:bodyPr>
          <a:lstStyle/>
          <a:p>
            <a:r>
              <a:rPr lang="tr-TR" dirty="0"/>
              <a:t>Girişimcinin Pazarlama Planı olmadan faaliyete geçmesi doğru olmayıp, bu durum başarısızlığı da beraberinde getirecektir. Yapılacakları sistematik şekle dönüştürerek ortaya koymak ve izlemek için Pazarlama Planı gereklidir. Pazarlama Planı, girişimcinin faaliyetlerini el yordamı ile yönetmesi yerine, daha sistematik bir şekilde yol haritasını belirlemesine yardımcı olacaktır.</a:t>
            </a:r>
          </a:p>
          <a:p>
            <a:r>
              <a:rPr lang="tr-TR" dirty="0"/>
              <a:t>Planın uygulanmasında her faaliyetle ilgili birinin olması sorumluluğun paylaşılmasına da yardımcı olacaktır.</a:t>
            </a:r>
          </a:p>
          <a:p>
            <a:endParaRPr lang="tr-TR" dirty="0"/>
          </a:p>
        </p:txBody>
      </p:sp>
    </p:spTree>
    <p:extLst>
      <p:ext uri="{BB962C8B-B14F-4D97-AF65-F5344CB8AC3E}">
        <p14:creationId xmlns:p14="http://schemas.microsoft.com/office/powerpoint/2010/main" val="4022973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569218"/>
          </a:xfrm>
        </p:spPr>
        <p:txBody>
          <a:bodyPr>
            <a:noAutofit/>
          </a:bodyPr>
          <a:lstStyle/>
          <a:p>
            <a:r>
              <a:rPr lang="tr-TR" sz="2800" b="1" dirty="0" smtClean="0"/>
              <a:t/>
            </a:r>
            <a:br>
              <a:rPr lang="tr-TR" sz="2800" b="1" dirty="0" smtClean="0"/>
            </a:br>
            <a:r>
              <a:rPr lang="tr-TR" sz="2800" b="1" dirty="0" smtClean="0"/>
              <a:t>6.2. PAZARLAMA PLANLAMASININ SÜRECİ</a:t>
            </a:r>
            <a:r>
              <a:rPr lang="tr-TR" sz="2800" dirty="0" smtClean="0"/>
              <a:t/>
            </a:r>
            <a:br>
              <a:rPr lang="tr-TR" sz="2800" dirty="0" smtClean="0"/>
            </a:br>
            <a:endParaRPr lang="tr-TR" sz="2800" dirty="0"/>
          </a:p>
        </p:txBody>
      </p:sp>
      <p:sp>
        <p:nvSpPr>
          <p:cNvPr id="3" name="2 İçerik Yer Tutucusu"/>
          <p:cNvSpPr>
            <a:spLocks noGrp="1"/>
          </p:cNvSpPr>
          <p:nvPr>
            <p:ph idx="1"/>
          </p:nvPr>
        </p:nvSpPr>
        <p:spPr>
          <a:xfrm>
            <a:off x="179512" y="980728"/>
            <a:ext cx="8784976" cy="5474080"/>
          </a:xfrm>
        </p:spPr>
        <p:txBody>
          <a:bodyPr>
            <a:normAutofit fontScale="70000" lnSpcReduction="20000"/>
          </a:bodyPr>
          <a:lstStyle/>
          <a:p>
            <a:pPr>
              <a:buNone/>
            </a:pPr>
            <a:r>
              <a:rPr lang="tr-TR" dirty="0" smtClean="0"/>
              <a:t>Pazarlama Planlamasının aşamaları aşağıda sunulmuştur: (Odabaşı, 2001):</a:t>
            </a:r>
          </a:p>
          <a:p>
            <a:pPr>
              <a:buNone/>
            </a:pPr>
            <a:endParaRPr lang="tr-TR" dirty="0" smtClean="0"/>
          </a:p>
          <a:p>
            <a:pPr>
              <a:buNone/>
            </a:pPr>
            <a:r>
              <a:rPr lang="tr-TR" dirty="0" smtClean="0"/>
              <a:t>1. Durum Analizi                                Neredeyiz?(SWOT)</a:t>
            </a:r>
          </a:p>
          <a:p>
            <a:pPr marL="4841875" indent="-4751388">
              <a:buNone/>
            </a:pPr>
            <a:r>
              <a:rPr lang="tr-TR" dirty="0" smtClean="0"/>
              <a:t>2. Amaç ve stratejiler                        Nereye varılmak isteniyor     ve nasıl varılacaktır?</a:t>
            </a:r>
          </a:p>
          <a:p>
            <a:pPr>
              <a:buNone/>
            </a:pPr>
            <a:r>
              <a:rPr lang="tr-TR" dirty="0" smtClean="0"/>
              <a:t>3. Pazarlama eylem programları               Neler yapılmalıdır?</a:t>
            </a:r>
          </a:p>
          <a:p>
            <a:pPr marL="4122738" indent="-4057650">
              <a:buNone/>
            </a:pPr>
            <a:r>
              <a:rPr lang="tr-TR" dirty="0" smtClean="0"/>
              <a:t>4. Planın uygulanması                     Nasıl, ne zaman ve kiminle gerçekleştirilecektir?</a:t>
            </a:r>
          </a:p>
          <a:p>
            <a:pPr marL="5651500" indent="-5586413" defTabSz="255588">
              <a:buNone/>
              <a:tabLst>
                <a:tab pos="5651500" algn="l"/>
              </a:tabLst>
            </a:pPr>
            <a:r>
              <a:rPr lang="tr-TR" dirty="0" smtClean="0"/>
              <a:t>5. Ölçme, değerlendirme ve düzeltme                     Performans-gelişim faaliyetleri nasıl ölçülecek, nerede değişiklik yapılacaktır? (kar, satışlar,müşteri hizmeti, maliyetler) </a:t>
            </a:r>
          </a:p>
          <a:p>
            <a:pPr>
              <a:buNone/>
              <a:tabLst>
                <a:tab pos="5651500" algn="l"/>
              </a:tabLst>
            </a:pPr>
            <a:r>
              <a:rPr lang="tr-TR" dirty="0" smtClean="0"/>
              <a:t> Plan uygulanırken, mevcut durum/</a:t>
            </a:r>
            <a:r>
              <a:rPr lang="tr-TR" dirty="0" err="1" smtClean="0"/>
              <a:t>lara</a:t>
            </a:r>
            <a:r>
              <a:rPr lang="tr-TR" dirty="0" smtClean="0"/>
              <a:t> göre, sürekli güncelleme yapılması önerilebilir.</a:t>
            </a:r>
            <a:endParaRPr lang="tr-TR" dirty="0"/>
          </a:p>
        </p:txBody>
      </p:sp>
      <p:sp>
        <p:nvSpPr>
          <p:cNvPr id="4" name="3 Sağ Ok"/>
          <p:cNvSpPr/>
          <p:nvPr/>
        </p:nvSpPr>
        <p:spPr>
          <a:xfrm>
            <a:off x="2307940" y="1772816"/>
            <a:ext cx="172819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Sağ Ok"/>
          <p:cNvSpPr/>
          <p:nvPr/>
        </p:nvSpPr>
        <p:spPr>
          <a:xfrm flipV="1">
            <a:off x="2773820" y="2132856"/>
            <a:ext cx="137653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3995936" y="2708920"/>
            <a:ext cx="5760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2951820" y="3068960"/>
            <a:ext cx="79208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Sağ Ok"/>
          <p:cNvSpPr/>
          <p:nvPr/>
        </p:nvSpPr>
        <p:spPr>
          <a:xfrm>
            <a:off x="4716016" y="3645024"/>
            <a:ext cx="72008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964488" cy="6194160"/>
          </a:xfrm>
        </p:spPr>
        <p:txBody>
          <a:bodyPr>
            <a:normAutofit/>
          </a:bodyPr>
          <a:lstStyle/>
          <a:p>
            <a:pPr lvl="2">
              <a:buNone/>
            </a:pPr>
            <a:r>
              <a:rPr lang="tr-TR" b="1" dirty="0" smtClean="0"/>
              <a:t>6.2.1. PAZARLAMA AMAÇLARININ BELİRLENMESİ</a:t>
            </a:r>
            <a:endParaRPr lang="tr-TR" dirty="0" smtClean="0"/>
          </a:p>
          <a:p>
            <a:pPr marL="90488" indent="-25400">
              <a:buNone/>
            </a:pPr>
            <a:r>
              <a:rPr lang="tr-TR" sz="2400" dirty="0" smtClean="0"/>
              <a:t>Girişimcinin hedeflerine yönelik amaçlarını net olarak belirlenmesidir. Örneğin pazarda öncü olmak, pazar payı açısından net hedefi olabilir (%3-5 gibi).</a:t>
            </a:r>
          </a:p>
          <a:p>
            <a:endParaRPr lang="tr-TR" sz="2400" dirty="0" smtClean="0"/>
          </a:p>
          <a:p>
            <a:pPr>
              <a:buNone/>
            </a:pPr>
            <a:endParaRPr lang="tr-TR" sz="2000" b="1" dirty="0" smtClean="0"/>
          </a:p>
          <a:p>
            <a:pPr>
              <a:buNone/>
            </a:pPr>
            <a:r>
              <a:rPr lang="tr-TR" sz="2000" b="1" dirty="0" smtClean="0"/>
              <a:t>6.2.2. ALTERNATİF STRATEJİ BELİRLENMESİ VE EN UYGUN OLANIN SEÇİMİ</a:t>
            </a:r>
          </a:p>
          <a:p>
            <a:pPr>
              <a:buNone/>
            </a:pPr>
            <a:r>
              <a:rPr lang="tr-TR" sz="2400" dirty="0" smtClean="0"/>
              <a:t>Amaçlarına yönelik pazarlama stratejileri sıralanmalıdır.</a:t>
            </a:r>
            <a:endParaRPr lang="tr-T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1005</TotalTime>
  <Words>264</Words>
  <Application>Microsoft Office PowerPoint</Application>
  <PresentationFormat>Ekran Gösterisi (4:3)</PresentationFormat>
  <Paragraphs>24</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Arial</vt:lpstr>
      <vt:lpstr>Calibri</vt:lpstr>
      <vt:lpstr>Ofis Teması</vt:lpstr>
      <vt:lpstr>BÖLÜM III. PAZARLAMA PLANLAMASI 6.1. PAZARLAMA PLANLAMASININ AMACI  </vt:lpstr>
      <vt:lpstr>6.1. PAZARLAMA PLANLAMASININ AMACI</vt:lpstr>
      <vt:lpstr> 6.2. PAZARLAMA PLANLAMASININ SÜRECİ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GİRİŞİMCİLİKTE PAZARLAMA PLANLAMASI</dc:title>
  <dc:creator>Pc</dc:creator>
  <cp:lastModifiedBy>M Albayrak</cp:lastModifiedBy>
  <cp:revision>118</cp:revision>
  <dcterms:created xsi:type="dcterms:W3CDTF">2013-03-05T21:41:00Z</dcterms:created>
  <dcterms:modified xsi:type="dcterms:W3CDTF">2018-05-24T12:36:36Z</dcterms:modified>
</cp:coreProperties>
</file>