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3" r:id="rId1"/>
  </p:sldMasterIdLst>
  <p:notesMasterIdLst>
    <p:notesMasterId r:id="rId26"/>
  </p:notesMasterIdLst>
  <p:sldIdLst>
    <p:sldId id="256" r:id="rId2"/>
    <p:sldId id="258" r:id="rId3"/>
    <p:sldId id="279" r:id="rId4"/>
    <p:sldId id="280" r:id="rId5"/>
    <p:sldId id="281" r:id="rId6"/>
    <p:sldId id="282" r:id="rId7"/>
    <p:sldId id="257" r:id="rId8"/>
    <p:sldId id="260" r:id="rId9"/>
    <p:sldId id="261" r:id="rId10"/>
    <p:sldId id="262" r:id="rId11"/>
    <p:sldId id="263" r:id="rId12"/>
    <p:sldId id="265" r:id="rId13"/>
    <p:sldId id="283" r:id="rId14"/>
    <p:sldId id="284" r:id="rId15"/>
    <p:sldId id="285" r:id="rId16"/>
    <p:sldId id="264" r:id="rId17"/>
    <p:sldId id="266" r:id="rId18"/>
    <p:sldId id="267" r:id="rId19"/>
    <p:sldId id="270" r:id="rId20"/>
    <p:sldId id="271" r:id="rId21"/>
    <p:sldId id="276" r:id="rId22"/>
    <p:sldId id="275" r:id="rId23"/>
    <p:sldId id="278" r:id="rId24"/>
    <p:sldId id="28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7" y="1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2D68EB-29F6-4455-8A6C-1CA062F1A825}" type="datetimeFigureOut">
              <a:rPr lang="tr-TR" smtClean="0"/>
              <a:t>1.10.2023</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1924D3-951D-4E8F-9650-10672990C0E3}" type="slidenum">
              <a:rPr lang="tr-TR" smtClean="0"/>
              <a:t>‹#›</a:t>
            </a:fld>
            <a:endParaRPr lang="tr-TR"/>
          </a:p>
        </p:txBody>
      </p:sp>
    </p:spTree>
    <p:extLst>
      <p:ext uri="{BB962C8B-B14F-4D97-AF65-F5344CB8AC3E}">
        <p14:creationId xmlns:p14="http://schemas.microsoft.com/office/powerpoint/2010/main" val="281213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bu kavramın farklı kişiler, kurumlar ve meslek grupları tarafından farklı anlamlarda kullanılması ve bazen başka kavramlarla karıştırılması sonucunu doğurmuştur</a:t>
            </a:r>
          </a:p>
        </p:txBody>
      </p:sp>
      <p:sp>
        <p:nvSpPr>
          <p:cNvPr id="4" name="Slayt Numarası Yer Tutucusu 3"/>
          <p:cNvSpPr>
            <a:spLocks noGrp="1"/>
          </p:cNvSpPr>
          <p:nvPr>
            <p:ph type="sldNum" sz="quarter" idx="10"/>
          </p:nvPr>
        </p:nvSpPr>
        <p:spPr/>
        <p:txBody>
          <a:bodyPr/>
          <a:lstStyle/>
          <a:p>
            <a:fld id="{F21924D3-951D-4E8F-9650-10672990C0E3}" type="slidenum">
              <a:rPr lang="tr-TR" smtClean="0"/>
              <a:t>7</a:t>
            </a:fld>
            <a:endParaRPr lang="tr-TR"/>
          </a:p>
        </p:txBody>
      </p:sp>
    </p:spTree>
    <p:extLst>
      <p:ext uri="{BB962C8B-B14F-4D97-AF65-F5344CB8AC3E}">
        <p14:creationId xmlns:p14="http://schemas.microsoft.com/office/powerpoint/2010/main" val="1342777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906791FE-CB3A-412A-8CC4-7AF0791E3C23}" type="datetimeFigureOut">
              <a:rPr lang="tr-TR" smtClean="0"/>
              <a:t>1.10.2023</a:t>
            </a:fld>
            <a:endParaRPr lang="tr-T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D45D86E6-2311-425E-AFDA-5846EF56D72F}" type="slidenum">
              <a:rPr lang="tr-TR" smtClean="0"/>
              <a:t>‹#›</a:t>
            </a:fld>
            <a:endParaRPr lang="tr-TR"/>
          </a:p>
        </p:txBody>
      </p:sp>
    </p:spTree>
    <p:extLst>
      <p:ext uri="{BB962C8B-B14F-4D97-AF65-F5344CB8AC3E}">
        <p14:creationId xmlns:p14="http://schemas.microsoft.com/office/powerpoint/2010/main" val="395855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06791FE-CB3A-412A-8CC4-7AF0791E3C23}" type="datetimeFigureOut">
              <a:rPr lang="tr-TR" smtClean="0"/>
              <a:t>1.10.2023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5D86E6-2311-425E-AFDA-5846EF56D72F}" type="slidenum">
              <a:rPr lang="tr-TR" smtClean="0"/>
              <a:t>‹#›</a:t>
            </a:fld>
            <a:endParaRPr lang="tr-TR"/>
          </a:p>
        </p:txBody>
      </p:sp>
    </p:spTree>
    <p:extLst>
      <p:ext uri="{BB962C8B-B14F-4D97-AF65-F5344CB8AC3E}">
        <p14:creationId xmlns:p14="http://schemas.microsoft.com/office/powerpoint/2010/main" val="3363130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04672" y="320040"/>
            <a:ext cx="3657600" cy="320040"/>
          </a:xfrm>
        </p:spPr>
        <p:txBody>
          <a:bodyPr/>
          <a:lstStyle/>
          <a:p>
            <a:fld id="{906791FE-CB3A-412A-8CC4-7AF0791E3C23}" type="datetimeFigureOut">
              <a:rPr lang="tr-TR" smtClean="0"/>
              <a:t>1.10.2023</a:t>
            </a:fld>
            <a:endParaRPr lang="tr-TR"/>
          </a:p>
        </p:txBody>
      </p:sp>
      <p:sp>
        <p:nvSpPr>
          <p:cNvPr id="5" name="Footer Placeholder 4"/>
          <p:cNvSpPr>
            <a:spLocks noGrp="1"/>
          </p:cNvSpPr>
          <p:nvPr>
            <p:ph type="ftr" sz="quarter" idx="11"/>
          </p:nvPr>
        </p:nvSpPr>
        <p:spPr>
          <a:xfrm>
            <a:off x="804672" y="6227064"/>
            <a:ext cx="10588752" cy="320040"/>
          </a:xfrm>
        </p:spPr>
        <p:txBody>
          <a:body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D45D86E6-2311-425E-AFDA-5846EF56D72F}" type="slidenum">
              <a:rPr lang="tr-TR" smtClean="0"/>
              <a:t>‹#›</a:t>
            </a:fld>
            <a:endParaRPr lang="tr-TR"/>
          </a:p>
        </p:txBody>
      </p:sp>
    </p:spTree>
    <p:extLst>
      <p:ext uri="{BB962C8B-B14F-4D97-AF65-F5344CB8AC3E}">
        <p14:creationId xmlns:p14="http://schemas.microsoft.com/office/powerpoint/2010/main" val="3850560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06791FE-CB3A-412A-8CC4-7AF0791E3C23}" type="datetimeFigureOut">
              <a:rPr lang="tr-TR" smtClean="0"/>
              <a:t>1.10.2023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5D86E6-2311-425E-AFDA-5846EF56D72F}" type="slidenum">
              <a:rPr lang="tr-TR" smtClean="0"/>
              <a:t>‹#›</a:t>
            </a:fld>
            <a:endParaRPr lang="tr-TR"/>
          </a:p>
        </p:txBody>
      </p:sp>
    </p:spTree>
    <p:extLst>
      <p:ext uri="{BB962C8B-B14F-4D97-AF65-F5344CB8AC3E}">
        <p14:creationId xmlns:p14="http://schemas.microsoft.com/office/powerpoint/2010/main" val="1653170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a:xfrm>
            <a:off x="804672" y="320040"/>
            <a:ext cx="3657600" cy="320040"/>
          </a:xfrm>
        </p:spPr>
        <p:txBody>
          <a:bodyPr/>
          <a:lstStyle/>
          <a:p>
            <a:fld id="{906791FE-CB3A-412A-8CC4-7AF0791E3C23}" type="datetimeFigureOut">
              <a:rPr lang="tr-TR" smtClean="0"/>
              <a:t>1.10.2023</a:t>
            </a:fld>
            <a:endParaRPr lang="tr-TR"/>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tr-TR"/>
          </a:p>
        </p:txBody>
      </p:sp>
      <p:sp>
        <p:nvSpPr>
          <p:cNvPr id="6" name="Slide Number Placeholder 5"/>
          <p:cNvSpPr>
            <a:spLocks noGrp="1"/>
          </p:cNvSpPr>
          <p:nvPr>
            <p:ph type="sldNum" sz="quarter" idx="12"/>
          </p:nvPr>
        </p:nvSpPr>
        <p:spPr>
          <a:xfrm>
            <a:off x="10469880" y="320040"/>
            <a:ext cx="914400" cy="320040"/>
          </a:xfrm>
        </p:spPr>
        <p:txBody>
          <a:bodyPr/>
          <a:lstStyle/>
          <a:p>
            <a:fld id="{D45D86E6-2311-425E-AFDA-5846EF56D72F}" type="slidenum">
              <a:rPr lang="tr-TR" smtClean="0"/>
              <a:t>‹#›</a:t>
            </a:fld>
            <a:endParaRPr lang="tr-TR"/>
          </a:p>
        </p:txBody>
      </p:sp>
    </p:spTree>
    <p:extLst>
      <p:ext uri="{BB962C8B-B14F-4D97-AF65-F5344CB8AC3E}">
        <p14:creationId xmlns:p14="http://schemas.microsoft.com/office/powerpoint/2010/main" val="3749675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a:xfrm>
            <a:off x="804672" y="320040"/>
            <a:ext cx="3657600" cy="320040"/>
          </a:xfrm>
        </p:spPr>
        <p:txBody>
          <a:bodyPr/>
          <a:lstStyle/>
          <a:p>
            <a:fld id="{906791FE-CB3A-412A-8CC4-7AF0791E3C23}" type="datetimeFigureOut">
              <a:rPr lang="tr-TR" smtClean="0"/>
              <a:t>1.10.2023</a:t>
            </a:fld>
            <a:endParaRPr lang="tr-TR"/>
          </a:p>
        </p:txBody>
      </p:sp>
      <p:sp>
        <p:nvSpPr>
          <p:cNvPr id="6" name="Footer Placeholder 5"/>
          <p:cNvSpPr>
            <a:spLocks noGrp="1"/>
          </p:cNvSpPr>
          <p:nvPr>
            <p:ph type="ftr" sz="quarter" idx="11"/>
          </p:nvPr>
        </p:nvSpPr>
        <p:spPr>
          <a:xfrm>
            <a:off x="804672" y="6227064"/>
            <a:ext cx="10588752" cy="320040"/>
          </a:xfrm>
        </p:spPr>
        <p:txBody>
          <a:bodyPr/>
          <a:lstStyle/>
          <a:p>
            <a:endParaRPr lang="tr-TR"/>
          </a:p>
        </p:txBody>
      </p:sp>
      <p:sp>
        <p:nvSpPr>
          <p:cNvPr id="7" name="Slide Number Placeholder 6"/>
          <p:cNvSpPr>
            <a:spLocks noGrp="1"/>
          </p:cNvSpPr>
          <p:nvPr>
            <p:ph type="sldNum" sz="quarter" idx="12"/>
          </p:nvPr>
        </p:nvSpPr>
        <p:spPr>
          <a:xfrm>
            <a:off x="10469880" y="320040"/>
            <a:ext cx="914400" cy="320040"/>
          </a:xfrm>
        </p:spPr>
        <p:txBody>
          <a:bodyPr/>
          <a:lstStyle/>
          <a:p>
            <a:fld id="{D45D86E6-2311-425E-AFDA-5846EF56D72F}" type="slidenum">
              <a:rPr lang="tr-TR" smtClean="0"/>
              <a:t>‹#›</a:t>
            </a:fld>
            <a:endParaRPr lang="tr-TR"/>
          </a:p>
        </p:txBody>
      </p:sp>
    </p:spTree>
    <p:extLst>
      <p:ext uri="{BB962C8B-B14F-4D97-AF65-F5344CB8AC3E}">
        <p14:creationId xmlns:p14="http://schemas.microsoft.com/office/powerpoint/2010/main" val="1032128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125305" y="1488985"/>
            <a:ext cx="6264350" cy="169685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118447" y="4351687"/>
            <a:ext cx="6265588" cy="17040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a:xfrm>
            <a:off x="804672" y="320040"/>
            <a:ext cx="3657600" cy="320040"/>
          </a:xfrm>
        </p:spPr>
        <p:txBody>
          <a:bodyPr/>
          <a:lstStyle/>
          <a:p>
            <a:fld id="{906791FE-CB3A-412A-8CC4-7AF0791E3C23}" type="datetimeFigureOut">
              <a:rPr lang="tr-TR" smtClean="0"/>
              <a:t>1.10.2023</a:t>
            </a:fld>
            <a:endParaRPr lang="tr-TR"/>
          </a:p>
        </p:txBody>
      </p:sp>
      <p:sp>
        <p:nvSpPr>
          <p:cNvPr id="8" name="Footer Placeholder 7"/>
          <p:cNvSpPr>
            <a:spLocks noGrp="1"/>
          </p:cNvSpPr>
          <p:nvPr>
            <p:ph type="ftr" sz="quarter" idx="11"/>
          </p:nvPr>
        </p:nvSpPr>
        <p:spPr>
          <a:xfrm>
            <a:off x="804672" y="6227064"/>
            <a:ext cx="10588752" cy="320040"/>
          </a:xfrm>
        </p:spPr>
        <p:txBody>
          <a:bodyPr/>
          <a:lstStyle/>
          <a:p>
            <a:endParaRPr lang="tr-TR"/>
          </a:p>
        </p:txBody>
      </p:sp>
      <p:sp>
        <p:nvSpPr>
          <p:cNvPr id="9" name="Slide Number Placeholder 8"/>
          <p:cNvSpPr>
            <a:spLocks noGrp="1"/>
          </p:cNvSpPr>
          <p:nvPr>
            <p:ph type="sldNum" sz="quarter" idx="12"/>
          </p:nvPr>
        </p:nvSpPr>
        <p:spPr>
          <a:xfrm>
            <a:off x="10469880" y="320040"/>
            <a:ext cx="914400" cy="320040"/>
          </a:xfrm>
        </p:spPr>
        <p:txBody>
          <a:bodyPr/>
          <a:lstStyle/>
          <a:p>
            <a:fld id="{D45D86E6-2311-425E-AFDA-5846EF56D72F}" type="slidenum">
              <a:rPr lang="tr-TR" smtClean="0"/>
              <a:t>‹#›</a:t>
            </a:fld>
            <a:endParaRPr lang="tr-TR"/>
          </a:p>
        </p:txBody>
      </p:sp>
    </p:spTree>
    <p:extLst>
      <p:ext uri="{BB962C8B-B14F-4D97-AF65-F5344CB8AC3E}">
        <p14:creationId xmlns:p14="http://schemas.microsoft.com/office/powerpoint/2010/main" val="2738738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06791FE-CB3A-412A-8CC4-7AF0791E3C23}" type="datetimeFigureOut">
              <a:rPr lang="tr-TR" smtClean="0"/>
              <a:t>1.10.2023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45D86E6-2311-425E-AFDA-5846EF56D72F}" type="slidenum">
              <a:rPr lang="tr-TR" smtClean="0"/>
              <a:t>‹#›</a:t>
            </a:fld>
            <a:endParaRPr lang="tr-TR"/>
          </a:p>
        </p:txBody>
      </p:sp>
    </p:spTree>
    <p:extLst>
      <p:ext uri="{BB962C8B-B14F-4D97-AF65-F5344CB8AC3E}">
        <p14:creationId xmlns:p14="http://schemas.microsoft.com/office/powerpoint/2010/main" val="3082652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906791FE-CB3A-412A-8CC4-7AF0791E3C23}" type="datetimeFigureOut">
              <a:rPr lang="tr-TR" smtClean="0"/>
              <a:t>1.10.2023</a:t>
            </a:fld>
            <a:endParaRPr lang="tr-TR"/>
          </a:p>
        </p:txBody>
      </p:sp>
      <p:sp>
        <p:nvSpPr>
          <p:cNvPr id="3" name="Footer Placeholder 2"/>
          <p:cNvSpPr>
            <a:spLocks noGrp="1"/>
          </p:cNvSpPr>
          <p:nvPr>
            <p:ph type="ftr" sz="quarter" idx="11"/>
          </p:nvPr>
        </p:nvSpPr>
        <p:spPr>
          <a:xfrm>
            <a:off x="804672" y="6227064"/>
            <a:ext cx="10588752" cy="320040"/>
          </a:xfrm>
        </p:spPr>
        <p:txBody>
          <a:bodyPr/>
          <a:lstStyle/>
          <a:p>
            <a:endParaRPr lang="tr-TR"/>
          </a:p>
        </p:txBody>
      </p:sp>
      <p:sp>
        <p:nvSpPr>
          <p:cNvPr id="4" name="Slide Number Placeholder 3"/>
          <p:cNvSpPr>
            <a:spLocks noGrp="1"/>
          </p:cNvSpPr>
          <p:nvPr>
            <p:ph type="sldNum" sz="quarter" idx="12"/>
          </p:nvPr>
        </p:nvSpPr>
        <p:spPr>
          <a:xfrm>
            <a:off x="10469880" y="320040"/>
            <a:ext cx="914400" cy="320040"/>
          </a:xfrm>
        </p:spPr>
        <p:txBody>
          <a:bodyPr/>
          <a:lstStyle/>
          <a:p>
            <a:fld id="{D45D86E6-2311-425E-AFDA-5846EF56D72F}" type="slidenum">
              <a:rPr lang="tr-TR" smtClean="0"/>
              <a:t>‹#›</a:t>
            </a:fld>
            <a:endParaRPr lang="tr-TR"/>
          </a:p>
        </p:txBody>
      </p:sp>
    </p:spTree>
    <p:extLst>
      <p:ext uri="{BB962C8B-B14F-4D97-AF65-F5344CB8AC3E}">
        <p14:creationId xmlns:p14="http://schemas.microsoft.com/office/powerpoint/2010/main" val="1158976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906791FE-CB3A-412A-8CC4-7AF0791E3C23}" type="datetimeFigureOut">
              <a:rPr lang="tr-TR" smtClean="0"/>
              <a:t>1.10.2023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45D86E6-2311-425E-AFDA-5846EF56D72F}" type="slidenum">
              <a:rPr lang="tr-TR" smtClean="0"/>
              <a:t>‹#›</a:t>
            </a:fld>
            <a:endParaRPr lang="tr-TR"/>
          </a:p>
        </p:txBody>
      </p:sp>
    </p:spTree>
    <p:extLst>
      <p:ext uri="{BB962C8B-B14F-4D97-AF65-F5344CB8AC3E}">
        <p14:creationId xmlns:p14="http://schemas.microsoft.com/office/powerpoint/2010/main" val="70375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a:xfrm>
            <a:off x="804672" y="320040"/>
            <a:ext cx="3657600" cy="320040"/>
          </a:xfrm>
        </p:spPr>
        <p:txBody>
          <a:bodyPr/>
          <a:lstStyle/>
          <a:p>
            <a:fld id="{906791FE-CB3A-412A-8CC4-7AF0791E3C23}" type="datetimeFigureOut">
              <a:rPr lang="tr-TR" smtClean="0"/>
              <a:t>1.10.2023</a:t>
            </a:fld>
            <a:endParaRPr lang="tr-TR"/>
          </a:p>
        </p:txBody>
      </p:sp>
      <p:sp>
        <p:nvSpPr>
          <p:cNvPr id="6" name="Footer Placeholder 5"/>
          <p:cNvSpPr>
            <a:spLocks noGrp="1"/>
          </p:cNvSpPr>
          <p:nvPr>
            <p:ph type="ftr" sz="quarter" idx="11"/>
          </p:nvPr>
        </p:nvSpPr>
        <p:spPr>
          <a:xfrm>
            <a:off x="804672" y="6227064"/>
            <a:ext cx="5942203" cy="320040"/>
          </a:xfrm>
        </p:spPr>
        <p:txBody>
          <a:bodyPr/>
          <a:lstStyle/>
          <a:p>
            <a:endParaRPr lang="tr-TR"/>
          </a:p>
        </p:txBody>
      </p:sp>
      <p:sp>
        <p:nvSpPr>
          <p:cNvPr id="7" name="Slide Number Placeholder 6"/>
          <p:cNvSpPr>
            <a:spLocks noGrp="1"/>
          </p:cNvSpPr>
          <p:nvPr>
            <p:ph type="sldNum" sz="quarter" idx="12"/>
          </p:nvPr>
        </p:nvSpPr>
        <p:spPr>
          <a:xfrm>
            <a:off x="5828377" y="320040"/>
            <a:ext cx="914400" cy="320040"/>
          </a:xfrm>
        </p:spPr>
        <p:txBody>
          <a:bodyPr/>
          <a:lstStyle/>
          <a:p>
            <a:fld id="{D45D86E6-2311-425E-AFDA-5846EF56D72F}" type="slidenum">
              <a:rPr lang="tr-TR" smtClean="0"/>
              <a:t>‹#›</a:t>
            </a:fld>
            <a:endParaRPr lang="tr-TR"/>
          </a:p>
        </p:txBody>
      </p:sp>
    </p:spTree>
    <p:extLst>
      <p:ext uri="{BB962C8B-B14F-4D97-AF65-F5344CB8AC3E}">
        <p14:creationId xmlns:p14="http://schemas.microsoft.com/office/powerpoint/2010/main" val="2956432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906791FE-CB3A-412A-8CC4-7AF0791E3C23}" type="datetimeFigureOut">
              <a:rPr lang="tr-TR" smtClean="0"/>
              <a:t>1.10.2023</a:t>
            </a:fld>
            <a:endParaRPr lang="tr-TR"/>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D45D86E6-2311-425E-AFDA-5846EF56D72F}" type="slidenum">
              <a:rPr lang="tr-TR" smtClean="0"/>
              <a:t>‹#›</a:t>
            </a:fld>
            <a:endParaRPr lang="tr-TR"/>
          </a:p>
        </p:txBody>
      </p:sp>
    </p:spTree>
    <p:extLst>
      <p:ext uri="{BB962C8B-B14F-4D97-AF65-F5344CB8AC3E}">
        <p14:creationId xmlns:p14="http://schemas.microsoft.com/office/powerpoint/2010/main" val="544745199"/>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264596"/>
            <a:ext cx="9144000" cy="4902741"/>
          </a:xfrm>
        </p:spPr>
        <p:txBody>
          <a:bodyPr>
            <a:normAutofit/>
          </a:bodyPr>
          <a:lstStyle/>
          <a:p>
            <a:r>
              <a:rPr lang="tr-TR" sz="2800" dirty="0"/>
              <a:t>ANKARA ÜNİVERSİTESİ</a:t>
            </a:r>
            <a:br>
              <a:rPr lang="tr-TR" sz="2800" dirty="0"/>
            </a:br>
            <a:r>
              <a:rPr lang="tr-TR" sz="2800" dirty="0"/>
              <a:t> HEMŞİRELİK FAKÜLTESİ</a:t>
            </a:r>
            <a:br>
              <a:rPr lang="tr-TR" sz="2800" dirty="0"/>
            </a:br>
            <a:br>
              <a:rPr lang="tr-TR" sz="2800" dirty="0"/>
            </a:br>
            <a:r>
              <a:rPr lang="tr-TR" sz="2800" dirty="0"/>
              <a:t>2023-2024 GÜZ DÖNEMİ</a:t>
            </a:r>
            <a:br>
              <a:rPr lang="tr-TR" sz="4400" dirty="0"/>
            </a:br>
            <a:br>
              <a:rPr lang="tr-TR" sz="4400" dirty="0"/>
            </a:br>
            <a:r>
              <a:rPr lang="tr-TR" sz="7300" b="1" dirty="0"/>
              <a:t>BİLGİ OKURYAZARLIĞI</a:t>
            </a:r>
            <a:br>
              <a:rPr lang="tr-TR" dirty="0"/>
            </a:br>
            <a:br>
              <a:rPr lang="tr-TR" dirty="0"/>
            </a:br>
            <a:r>
              <a:rPr lang="tr-TR" sz="3200" dirty="0" err="1">
                <a:solidFill>
                  <a:prstClr val="black"/>
                </a:solidFill>
              </a:rPr>
              <a:t>Dr.Öğr.Üyesi</a:t>
            </a:r>
            <a:r>
              <a:rPr lang="tr-TR" sz="3200" dirty="0">
                <a:solidFill>
                  <a:prstClr val="black"/>
                </a:solidFill>
              </a:rPr>
              <a:t> Tufan Aslı SEZER</a:t>
            </a:r>
            <a:endParaRPr lang="tr-TR" sz="3200" dirty="0"/>
          </a:p>
        </p:txBody>
      </p:sp>
      <p:sp>
        <p:nvSpPr>
          <p:cNvPr id="3" name="Alt Başlık 2"/>
          <p:cNvSpPr>
            <a:spLocks noGrp="1"/>
          </p:cNvSpPr>
          <p:nvPr>
            <p:ph type="subTitle" idx="1"/>
          </p:nvPr>
        </p:nvSpPr>
        <p:spPr>
          <a:xfrm flipV="1">
            <a:off x="1524000" y="6167337"/>
            <a:ext cx="9144000" cy="261172"/>
          </a:xfrm>
        </p:spPr>
        <p:txBody>
          <a:bodyPr>
            <a:normAutofit fontScale="92500" lnSpcReduction="20000"/>
          </a:bodyPr>
          <a:lstStyle/>
          <a:p>
            <a:endParaRPr lang="tr-TR" dirty="0"/>
          </a:p>
          <a:p>
            <a:endParaRPr lang="tr-TR" dirty="0"/>
          </a:p>
        </p:txBody>
      </p:sp>
    </p:spTree>
    <p:extLst>
      <p:ext uri="{BB962C8B-B14F-4D97-AF65-F5344CB8AC3E}">
        <p14:creationId xmlns:p14="http://schemas.microsoft.com/office/powerpoint/2010/main" val="2371800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endParaRPr lang="tr-TR" dirty="0"/>
          </a:p>
          <a:p>
            <a:pPr algn="just"/>
            <a:r>
              <a:rPr lang="tr-TR" sz="1900" dirty="0"/>
              <a:t>1970'li yıllarda yapılan tanımlarda daha çok bilgiyi bulma ve kullanma becerilerinden söz edilirken daha sonra yapılan tanımlarda </a:t>
            </a:r>
            <a:r>
              <a:rPr lang="tr-TR" sz="1900" dirty="0">
                <a:solidFill>
                  <a:srgbClr val="FF0000"/>
                </a:solidFill>
              </a:rPr>
              <a:t>bilgi ihtiyacını tanımlama, bilgiyi bulma, kullanma, değerlendirme, iletme </a:t>
            </a:r>
            <a:r>
              <a:rPr lang="tr-TR" sz="1900" dirty="0"/>
              <a:t>gibi bilgi problemi çözmenin tüm aşamalarından söz edilmiştir. </a:t>
            </a:r>
          </a:p>
          <a:p>
            <a:pPr algn="just"/>
            <a:endParaRPr lang="tr-TR" sz="1900" dirty="0"/>
          </a:p>
          <a:p>
            <a:pPr algn="just"/>
            <a:endParaRPr lang="tr-TR" sz="1900" dirty="0"/>
          </a:p>
          <a:p>
            <a:pPr algn="just"/>
            <a:r>
              <a:rPr lang="tr-TR" sz="1900" dirty="0"/>
              <a:t>1989 yılında ALA bilgi okuryazarlığını </a:t>
            </a:r>
            <a:r>
              <a:rPr lang="tr-TR" sz="1900" dirty="0">
                <a:solidFill>
                  <a:srgbClr val="FF0000"/>
                </a:solidFill>
              </a:rPr>
              <a:t>“bilgiye ihtiyaç duyulduğunda bunu hissetmek, ihtiyaç duyulan bilgiyi bulmak, elde edilen bilgiyi değerlendirmek ve etkin olarak kullanmaktır”</a:t>
            </a:r>
            <a:r>
              <a:rPr lang="tr-TR" sz="1900" dirty="0"/>
              <a:t> şeklinde ifade etmiştir.</a:t>
            </a:r>
          </a:p>
          <a:p>
            <a:r>
              <a:rPr lang="tr-TR" sz="1900" dirty="0"/>
              <a:t>Bu tanım, bilgi okuryazarlığının en yaygın kullanılan tanımıdır. </a:t>
            </a:r>
          </a:p>
        </p:txBody>
      </p:sp>
    </p:spTree>
    <p:extLst>
      <p:ext uri="{BB962C8B-B14F-4D97-AF65-F5344CB8AC3E}">
        <p14:creationId xmlns:p14="http://schemas.microsoft.com/office/powerpoint/2010/main" val="3239712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dirty="0"/>
          </a:p>
          <a:p>
            <a:r>
              <a:rPr lang="tr-TR" sz="2000" dirty="0" err="1"/>
              <a:t>Doyle'un</a:t>
            </a:r>
            <a:r>
              <a:rPr lang="tr-TR" sz="2000" dirty="0"/>
              <a:t> tanımına göre;</a:t>
            </a:r>
          </a:p>
          <a:p>
            <a:endParaRPr lang="tr-TR" sz="2000" dirty="0"/>
          </a:p>
          <a:p>
            <a:r>
              <a:rPr lang="tr-TR" sz="2000" dirty="0"/>
              <a:t>Bilgi okuryazarlığı; </a:t>
            </a:r>
            <a:r>
              <a:rPr lang="tr-TR" sz="2000" dirty="0">
                <a:solidFill>
                  <a:srgbClr val="FF0000"/>
                </a:solidFill>
              </a:rPr>
              <a:t>çeşitli kaynaklardan bilgiye ulaşma, bilgiyi değerlendirme ve kullanma becerisidir</a:t>
            </a:r>
            <a:r>
              <a:rPr lang="tr-TR" sz="2000" dirty="0"/>
              <a:t>.</a:t>
            </a:r>
          </a:p>
          <a:p>
            <a:endParaRPr lang="tr-TR" sz="2000" dirty="0"/>
          </a:p>
          <a:p>
            <a:endParaRPr lang="tr-TR" sz="2000" dirty="0"/>
          </a:p>
          <a:p>
            <a:r>
              <a:rPr lang="tr-TR" sz="2000" dirty="0" err="1"/>
              <a:t>ALA'nın</a:t>
            </a:r>
            <a:r>
              <a:rPr lang="tr-TR" sz="2000" dirty="0"/>
              <a:t> tanımından farklı olarak burada </a:t>
            </a:r>
            <a:r>
              <a:rPr lang="tr-TR" sz="2000" dirty="0">
                <a:solidFill>
                  <a:srgbClr val="FF0000"/>
                </a:solidFill>
              </a:rPr>
              <a:t>kaynak türlerine </a:t>
            </a:r>
            <a:r>
              <a:rPr lang="tr-TR" sz="2000" dirty="0"/>
              <a:t>vurgu yapılmıştır. </a:t>
            </a:r>
          </a:p>
        </p:txBody>
      </p:sp>
    </p:spTree>
    <p:extLst>
      <p:ext uri="{BB962C8B-B14F-4D97-AF65-F5344CB8AC3E}">
        <p14:creationId xmlns:p14="http://schemas.microsoft.com/office/powerpoint/2010/main" val="377041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dirty="0"/>
          </a:p>
          <a:p>
            <a:pPr algn="just"/>
            <a:r>
              <a:rPr lang="en-US" sz="2000" dirty="0"/>
              <a:t>1997 </a:t>
            </a:r>
            <a:r>
              <a:rPr lang="en-US" sz="2000" dirty="0" err="1"/>
              <a:t>yılında</a:t>
            </a:r>
            <a:r>
              <a:rPr lang="en-US" sz="2000" dirty="0"/>
              <a:t> SUNY </a:t>
            </a:r>
            <a:r>
              <a:rPr lang="en-US" sz="2000" dirty="0" err="1"/>
              <a:t>Kütüphane</a:t>
            </a:r>
            <a:r>
              <a:rPr lang="en-US" sz="2000" dirty="0"/>
              <a:t> </a:t>
            </a:r>
            <a:r>
              <a:rPr lang="en-US" sz="2000" dirty="0" err="1"/>
              <a:t>Yöneticileri</a:t>
            </a:r>
            <a:r>
              <a:rPr lang="en-US" sz="2000" dirty="0"/>
              <a:t> </a:t>
            </a:r>
            <a:r>
              <a:rPr lang="en-US" sz="2000" dirty="0" err="1"/>
              <a:t>Konseyi</a:t>
            </a:r>
            <a:r>
              <a:rPr lang="en-US" sz="2000" dirty="0"/>
              <a:t> </a:t>
            </a:r>
            <a:r>
              <a:rPr lang="en-US" dirty="0"/>
              <a:t>(</a:t>
            </a:r>
            <a:r>
              <a:rPr lang="en-US" i="1" dirty="0"/>
              <a:t>State University of New York Council of Library Directors</a:t>
            </a:r>
            <a:r>
              <a:rPr lang="en-US" dirty="0"/>
              <a:t>), </a:t>
            </a:r>
            <a:r>
              <a:rPr lang="tr-TR" sz="2000" dirty="0">
                <a:solidFill>
                  <a:srgbClr val="FF0000"/>
                </a:solidFill>
              </a:rPr>
              <a:t>bilgi ihtiyacını fark etme, bilgiyi bulma, etkin şekilde kullanma ve çeşitli formatlarda iletme becerisi</a:t>
            </a:r>
            <a:r>
              <a:rPr lang="tr-TR" sz="2000" dirty="0"/>
              <a:t> olarak tanımlamıştır.</a:t>
            </a:r>
          </a:p>
          <a:p>
            <a:pPr algn="just"/>
            <a:endParaRPr lang="tr-TR" sz="2000" dirty="0"/>
          </a:p>
          <a:p>
            <a:pPr algn="just"/>
            <a:r>
              <a:rPr lang="tr-TR" sz="2000" dirty="0" err="1"/>
              <a:t>Lenox</a:t>
            </a:r>
            <a:r>
              <a:rPr lang="tr-TR" sz="2000" dirty="0"/>
              <a:t> ve </a:t>
            </a:r>
            <a:r>
              <a:rPr lang="tr-TR" sz="2000" dirty="0" err="1"/>
              <a:t>Walker'a</a:t>
            </a:r>
            <a:r>
              <a:rPr lang="tr-TR" sz="2000" dirty="0"/>
              <a:t> (1993) göre bilgi okuryazarı, öncelikle </a:t>
            </a:r>
            <a:r>
              <a:rPr lang="tr-TR" sz="2000" dirty="0">
                <a:solidFill>
                  <a:schemeClr val="accent1"/>
                </a:solidFill>
              </a:rPr>
              <a:t>bilme isteği duyan, analitik sorular soran, araştırma yöntemlerini bilen, değerlendirmede eleştirel becerileri kullanabilen birey</a:t>
            </a:r>
            <a:r>
              <a:rPr lang="tr-TR" sz="2000" dirty="0"/>
              <a:t>dir.</a:t>
            </a:r>
          </a:p>
          <a:p>
            <a:endParaRPr lang="tr-TR" dirty="0"/>
          </a:p>
        </p:txBody>
      </p:sp>
    </p:spTree>
    <p:extLst>
      <p:ext uri="{BB962C8B-B14F-4D97-AF65-F5344CB8AC3E}">
        <p14:creationId xmlns:p14="http://schemas.microsoft.com/office/powerpoint/2010/main" val="1203611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lvl="0"/>
            <a:r>
              <a:rPr lang="tr-TR" sz="3200" dirty="0">
                <a:solidFill>
                  <a:prstClr val="black"/>
                </a:solidFill>
              </a:rPr>
              <a:t>Prag Deklarasyonu'nda (2003) yapılan tanıma göre </a:t>
            </a:r>
            <a:r>
              <a:rPr lang="tr-TR" sz="3200" dirty="0">
                <a:solidFill>
                  <a:schemeClr val="accent1"/>
                </a:solidFill>
              </a:rPr>
              <a:t>bilgi okuryazarlığı,</a:t>
            </a:r>
          </a:p>
          <a:p>
            <a:pPr lvl="1"/>
            <a:endParaRPr lang="tr-TR" sz="2800" dirty="0">
              <a:solidFill>
                <a:prstClr val="black"/>
              </a:solidFill>
            </a:endParaRPr>
          </a:p>
          <a:p>
            <a:pPr lvl="1"/>
            <a:r>
              <a:rPr lang="tr-TR" sz="2800" dirty="0">
                <a:solidFill>
                  <a:prstClr val="black"/>
                </a:solidFill>
              </a:rPr>
              <a:t> bilgi ihtiyacını bilme, tanımlama, bilgiyi bulma, düzenleme ve eldeki problemi çözme amacıyla etkin şekilde kullanabilme becerisidir. </a:t>
            </a:r>
          </a:p>
          <a:p>
            <a:pPr lvl="1"/>
            <a:r>
              <a:rPr lang="tr-TR" sz="2800" dirty="0">
                <a:solidFill>
                  <a:prstClr val="black"/>
                </a:solidFill>
              </a:rPr>
              <a:t>Bilgi toplumuna katılımın/uyumun ön şartıdır ve yaşam boyu öğrenme temel hakkının bir parçasıdır.</a:t>
            </a:r>
          </a:p>
          <a:p>
            <a:endParaRPr lang="tr-TR" dirty="0"/>
          </a:p>
        </p:txBody>
      </p:sp>
    </p:spTree>
    <p:extLst>
      <p:ext uri="{BB962C8B-B14F-4D97-AF65-F5344CB8AC3E}">
        <p14:creationId xmlns:p14="http://schemas.microsoft.com/office/powerpoint/2010/main" val="2099956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800" b="1" dirty="0"/>
              <a:t>Bilgi okuryazarlığı</a:t>
            </a:r>
          </a:p>
        </p:txBody>
      </p:sp>
      <p:sp>
        <p:nvSpPr>
          <p:cNvPr id="3" name="İçerik Yer Tutucusu 2"/>
          <p:cNvSpPr>
            <a:spLocks noGrp="1"/>
          </p:cNvSpPr>
          <p:nvPr>
            <p:ph idx="1"/>
          </p:nvPr>
        </p:nvSpPr>
        <p:spPr/>
        <p:txBody>
          <a:bodyPr>
            <a:normAutofit fontScale="92500" lnSpcReduction="10000"/>
          </a:bodyPr>
          <a:lstStyle/>
          <a:p>
            <a:pPr marL="0" indent="0">
              <a:buNone/>
            </a:pPr>
            <a:endParaRPr lang="tr-TR" sz="3600" dirty="0"/>
          </a:p>
          <a:p>
            <a:endParaRPr lang="tr-TR" sz="3600" dirty="0"/>
          </a:p>
          <a:p>
            <a:pPr lvl="1"/>
            <a:r>
              <a:rPr lang="tr-TR" sz="3200" dirty="0"/>
              <a:t> Bilgiye ne zaman ve neden ihtiyaç duyduğunu, bilgiyi nerede bulacağını ve nasıl değerlendireceğini, etik olarak nasıl kullanacağını ve ileteceğini bilme becerisidir. </a:t>
            </a:r>
            <a:r>
              <a:rPr lang="tr-TR" dirty="0"/>
              <a:t>(</a:t>
            </a:r>
            <a:r>
              <a:rPr lang="tr-TR" dirty="0" err="1"/>
              <a:t>Chartered</a:t>
            </a:r>
            <a:r>
              <a:rPr lang="tr-TR" dirty="0"/>
              <a:t> </a:t>
            </a:r>
            <a:r>
              <a:rPr lang="tr-TR" dirty="0" err="1"/>
              <a:t>Institute</a:t>
            </a:r>
            <a:r>
              <a:rPr lang="tr-TR" dirty="0"/>
              <a:t> of Library </a:t>
            </a:r>
            <a:r>
              <a:rPr lang="tr-TR" dirty="0" err="1"/>
              <a:t>and</a:t>
            </a:r>
            <a:r>
              <a:rPr lang="tr-TR" dirty="0"/>
              <a:t> Information </a:t>
            </a:r>
            <a:r>
              <a:rPr lang="tr-TR" dirty="0" err="1"/>
              <a:t>Professionals</a:t>
            </a:r>
            <a:r>
              <a:rPr lang="tr-TR" dirty="0"/>
              <a:t> [CILIP], 2004).</a:t>
            </a:r>
            <a:endParaRPr lang="tr-TR" sz="2800" dirty="0"/>
          </a:p>
          <a:p>
            <a:endParaRPr lang="tr-TR" sz="3600" dirty="0"/>
          </a:p>
        </p:txBody>
      </p:sp>
    </p:spTree>
    <p:extLst>
      <p:ext uri="{BB962C8B-B14F-4D97-AF65-F5344CB8AC3E}">
        <p14:creationId xmlns:p14="http://schemas.microsoft.com/office/powerpoint/2010/main" val="4072252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endParaRPr lang="tr-TR" dirty="0"/>
          </a:p>
          <a:p>
            <a:r>
              <a:rPr lang="tr-TR" sz="2400" dirty="0"/>
              <a:t>2005 yılında yapılan başka bir tanıma göre bilgi okuryazarlığı ;</a:t>
            </a:r>
          </a:p>
          <a:p>
            <a:endParaRPr lang="tr-TR" sz="2400" dirty="0"/>
          </a:p>
          <a:p>
            <a:endParaRPr lang="tr-TR" sz="2400" dirty="0"/>
          </a:p>
          <a:p>
            <a:r>
              <a:rPr lang="tr-TR" sz="2400" dirty="0"/>
              <a:t>Bireylerin kişisel, sosyal, mesleki ve eğitime yönelik hedeflerine ulaşmalarını sağlamak için yaşamın her alanında bilgiyi etkin şekilde arama, değerlendirme, kullanma ve yaratma becerisidir </a:t>
            </a:r>
            <a:r>
              <a:rPr lang="tr-TR" sz="2200" dirty="0"/>
              <a:t>(</a:t>
            </a:r>
            <a:r>
              <a:rPr lang="tr-TR" sz="2200" i="1" dirty="0" err="1"/>
              <a:t>Alexandria</a:t>
            </a:r>
            <a:r>
              <a:rPr lang="tr-TR" sz="2200" i="1" dirty="0"/>
              <a:t> </a:t>
            </a:r>
            <a:r>
              <a:rPr lang="tr-TR" sz="2200" i="1" dirty="0" err="1"/>
              <a:t>Proclamation</a:t>
            </a:r>
            <a:r>
              <a:rPr lang="tr-TR" sz="2200" dirty="0"/>
              <a:t>, 2005). </a:t>
            </a:r>
            <a:endParaRPr lang="tr-TR" sz="2800" dirty="0"/>
          </a:p>
        </p:txBody>
      </p:sp>
    </p:spTree>
    <p:extLst>
      <p:ext uri="{BB962C8B-B14F-4D97-AF65-F5344CB8AC3E}">
        <p14:creationId xmlns:p14="http://schemas.microsoft.com/office/powerpoint/2010/main" val="181373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4400" b="1" dirty="0"/>
              <a:t>Bilgi Okuryazarı Bireyin Özellikleri</a:t>
            </a:r>
          </a:p>
        </p:txBody>
      </p:sp>
      <p:sp>
        <p:nvSpPr>
          <p:cNvPr id="3" name="İçerik Yer Tutucusu 2"/>
          <p:cNvSpPr>
            <a:spLocks noGrp="1"/>
          </p:cNvSpPr>
          <p:nvPr>
            <p:ph idx="1"/>
          </p:nvPr>
        </p:nvSpPr>
        <p:spPr>
          <a:xfrm>
            <a:off x="4516582" y="512618"/>
            <a:ext cx="6837218" cy="6095999"/>
          </a:xfrm>
        </p:spPr>
        <p:txBody>
          <a:bodyPr>
            <a:normAutofit lnSpcReduction="10000"/>
          </a:bodyPr>
          <a:lstStyle/>
          <a:p>
            <a:endParaRPr lang="tr-TR" dirty="0"/>
          </a:p>
          <a:p>
            <a:r>
              <a:rPr lang="tr-TR" dirty="0"/>
              <a:t>Doğru ve yeterli bilginin akıllı karar vermenin temeli olduğunu bilir, </a:t>
            </a:r>
          </a:p>
          <a:p>
            <a:r>
              <a:rPr lang="tr-TR" dirty="0"/>
              <a:t>Bilgi gereksinimini fark eder,</a:t>
            </a:r>
          </a:p>
          <a:p>
            <a:r>
              <a:rPr lang="tr-TR" dirty="0"/>
              <a:t>Bilgi gereksinimine dayalı soruları formüle eder,</a:t>
            </a:r>
          </a:p>
          <a:p>
            <a:r>
              <a:rPr lang="tr-TR" dirty="0"/>
              <a:t>Olası bilgi kaynaklarını belirler,</a:t>
            </a:r>
          </a:p>
          <a:p>
            <a:r>
              <a:rPr lang="tr-TR" dirty="0"/>
              <a:t>Başarılı araştırma stratejileri geliştirir, </a:t>
            </a:r>
          </a:p>
          <a:p>
            <a:r>
              <a:rPr lang="tr-TR" dirty="0"/>
              <a:t>Her tür bilgi kaynağına erişir, </a:t>
            </a:r>
          </a:p>
          <a:p>
            <a:r>
              <a:rPr lang="tr-TR" dirty="0"/>
              <a:t>Bilgiyi değerlendirir, </a:t>
            </a:r>
          </a:p>
          <a:p>
            <a:r>
              <a:rPr lang="tr-TR" dirty="0"/>
              <a:t>Bilgiyi düzenler,</a:t>
            </a:r>
          </a:p>
          <a:p>
            <a:r>
              <a:rPr lang="tr-TR" dirty="0"/>
              <a:t>Yeni bilgiyi mevcut bilgisiyle bütünleştirir, </a:t>
            </a:r>
          </a:p>
          <a:p>
            <a:r>
              <a:rPr lang="tr-TR" dirty="0"/>
              <a:t>Bilgiyi eleştirel düşünme ve problem çözme amacıyla kullanır.</a:t>
            </a:r>
          </a:p>
          <a:p>
            <a:r>
              <a:rPr lang="tr-TR" dirty="0"/>
              <a:t>Kişisel ve mesleki problemlerin çözümünde uygun bilgiyi bulma, yazma ve bilgisayar kullanma becerilerine sahiptir. </a:t>
            </a:r>
          </a:p>
        </p:txBody>
      </p:sp>
    </p:spTree>
    <p:extLst>
      <p:ext uri="{BB962C8B-B14F-4D97-AF65-F5344CB8AC3E}">
        <p14:creationId xmlns:p14="http://schemas.microsoft.com/office/powerpoint/2010/main" val="2074661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118447" y="803186"/>
            <a:ext cx="6281873" cy="5750014"/>
          </a:xfrm>
        </p:spPr>
        <p:txBody>
          <a:bodyPr>
            <a:normAutofit/>
          </a:bodyPr>
          <a:lstStyle/>
          <a:p>
            <a:endParaRPr lang="tr-TR" dirty="0"/>
          </a:p>
          <a:p>
            <a:r>
              <a:rPr lang="tr-TR" sz="2000" dirty="0">
                <a:solidFill>
                  <a:schemeClr val="accent1"/>
                </a:solidFill>
              </a:rPr>
              <a:t>Bilgi okuryazarı birey;</a:t>
            </a:r>
          </a:p>
          <a:p>
            <a:pPr lvl="1"/>
            <a:r>
              <a:rPr lang="tr-TR" sz="1800" dirty="0"/>
              <a:t>kendi kendine öğrenir, </a:t>
            </a:r>
          </a:p>
          <a:p>
            <a:pPr lvl="1"/>
            <a:r>
              <a:rPr lang="tr-TR" sz="1800" dirty="0"/>
              <a:t>bilgiyi etkin olarak kullanır,</a:t>
            </a:r>
          </a:p>
          <a:p>
            <a:pPr lvl="1"/>
            <a:r>
              <a:rPr lang="tr-TR" sz="1800" dirty="0"/>
              <a:t>çeşitli bilgi teknolojileri ve sistemlerini kullanır, </a:t>
            </a:r>
          </a:p>
          <a:p>
            <a:pPr lvl="1"/>
            <a:r>
              <a:rPr lang="tr-TR" sz="1800" dirty="0"/>
              <a:t>bilgi kullanımını konusunda kendini motive eder, </a:t>
            </a:r>
          </a:p>
          <a:p>
            <a:pPr lvl="1"/>
            <a:r>
              <a:rPr lang="tr-TR" sz="1800" dirty="0"/>
              <a:t>bilgiye duyulan gereksinimin fark edilmesi ve bilgiye dayalı karar vermek amacıyla bilgiyi arayabilir,</a:t>
            </a:r>
          </a:p>
          <a:p>
            <a:pPr lvl="1"/>
            <a:r>
              <a:rPr lang="tr-TR" sz="1800" dirty="0"/>
              <a:t>bilgi dünyası hakkında bilgilidir, </a:t>
            </a:r>
          </a:p>
          <a:p>
            <a:pPr lvl="1"/>
            <a:r>
              <a:rPr lang="tr-TR" sz="1800" dirty="0"/>
              <a:t>bilgiye eleştirel olarak yaklaşır ve</a:t>
            </a:r>
          </a:p>
          <a:p>
            <a:pPr lvl="1"/>
            <a:r>
              <a:rPr lang="tr-TR" sz="1800" dirty="0"/>
              <a:t>bilgi dünyasıyla etkileşimini kolaylaştıran birikim ve özelliklere sahiptir.</a:t>
            </a:r>
          </a:p>
        </p:txBody>
      </p:sp>
    </p:spTree>
    <p:extLst>
      <p:ext uri="{BB962C8B-B14F-4D97-AF65-F5344CB8AC3E}">
        <p14:creationId xmlns:p14="http://schemas.microsoft.com/office/powerpoint/2010/main" val="3670418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endParaRPr lang="tr-TR" dirty="0"/>
          </a:p>
          <a:p>
            <a:endParaRPr lang="tr-TR" dirty="0"/>
          </a:p>
          <a:p>
            <a:r>
              <a:rPr lang="tr-TR" sz="3200" dirty="0">
                <a:solidFill>
                  <a:schemeClr val="accent1"/>
                </a:solidFill>
              </a:rPr>
              <a:t>Bilgi okuryazarları,</a:t>
            </a:r>
          </a:p>
          <a:p>
            <a:endParaRPr lang="tr-TR" sz="3200" dirty="0"/>
          </a:p>
          <a:p>
            <a:pPr lvl="1"/>
            <a:r>
              <a:rPr lang="tr-TR" sz="2800" dirty="0"/>
              <a:t>bilginin nasıl düzenlendiğini, almaları gereken kararlar ve yaptıkları işler için gereksinim duydukları bilgiyi nasıl bulacaklarını ve nasıl kullanacaklarını, dolayısıyla nasıl öğreneceklerini bilirler. </a:t>
            </a:r>
          </a:p>
        </p:txBody>
      </p:sp>
    </p:spTree>
    <p:extLst>
      <p:ext uri="{BB962C8B-B14F-4D97-AF65-F5344CB8AC3E}">
        <p14:creationId xmlns:p14="http://schemas.microsoft.com/office/powerpoint/2010/main" val="894108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516582" y="277091"/>
            <a:ext cx="6837218" cy="6331527"/>
          </a:xfrm>
        </p:spPr>
        <p:txBody>
          <a:bodyPr>
            <a:normAutofit/>
          </a:bodyPr>
          <a:lstStyle/>
          <a:p>
            <a:endParaRPr lang="tr-TR" dirty="0"/>
          </a:p>
          <a:p>
            <a:pPr algn="just"/>
            <a:r>
              <a:rPr lang="tr-TR" sz="2400" dirty="0"/>
              <a:t>Colorado Eğitimsel Ortamlar Derneği'nin (1994) tanımına göre </a:t>
            </a:r>
            <a:r>
              <a:rPr lang="tr-TR" sz="2400" dirty="0">
                <a:solidFill>
                  <a:srgbClr val="FF0000"/>
                </a:solidFill>
              </a:rPr>
              <a:t>bilgi okuryazarları, </a:t>
            </a:r>
          </a:p>
          <a:p>
            <a:pPr lvl="1" algn="just"/>
            <a:r>
              <a:rPr lang="tr-TR" sz="2000" dirty="0"/>
              <a:t>bağımsız öğrenme becerilerine sahiptir, bilgi gereksinimlerini bilirler, fikir üretebilirler, problem çözme konusunda kendilerine güvenirler, konuyla ilgili bilgiyi ayırt edebilirler, teknolojik araçları bilgiye erişmek ve iletişim amaçlı kullanmayı bilirler, birden fazla cevap içeren veya cevabı olmayan durumlarla baş edebilirler, iş standartları yüksektir ve kaliteli üretim yaparlar, esnektirler ve bu sayede değişikliğe kolay ayak uydururlar, hem bir grubun parçası olarak hem de bağımsız olarak hareket edebilirler.</a:t>
            </a:r>
          </a:p>
        </p:txBody>
      </p:sp>
    </p:spTree>
    <p:extLst>
      <p:ext uri="{BB962C8B-B14F-4D97-AF65-F5344CB8AC3E}">
        <p14:creationId xmlns:p14="http://schemas.microsoft.com/office/powerpoint/2010/main" val="3251806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6000" b="1" dirty="0"/>
              <a:t>Dersin Tanıtımı</a:t>
            </a:r>
          </a:p>
        </p:txBody>
      </p:sp>
      <p:sp>
        <p:nvSpPr>
          <p:cNvPr id="3" name="İçerik Yer Tutucusu 2"/>
          <p:cNvSpPr>
            <a:spLocks noGrp="1"/>
          </p:cNvSpPr>
          <p:nvPr>
            <p:ph idx="1"/>
          </p:nvPr>
        </p:nvSpPr>
        <p:spPr>
          <a:xfrm>
            <a:off x="4765964" y="1825625"/>
            <a:ext cx="6587836" cy="3408848"/>
          </a:xfrm>
        </p:spPr>
        <p:txBody>
          <a:bodyPr>
            <a:normAutofit fontScale="77500" lnSpcReduction="20000"/>
          </a:bodyPr>
          <a:lstStyle/>
          <a:p>
            <a:endParaRPr lang="tr-TR" dirty="0"/>
          </a:p>
          <a:p>
            <a:pPr marL="0" indent="0">
              <a:buNone/>
            </a:pPr>
            <a:r>
              <a:rPr lang="tr-TR" sz="2800" b="1" dirty="0"/>
              <a:t>Dersin Amacı</a:t>
            </a:r>
          </a:p>
          <a:p>
            <a:pPr marL="0" indent="0">
              <a:buNone/>
            </a:pPr>
            <a:endParaRPr lang="tr-TR" sz="2600" dirty="0"/>
          </a:p>
          <a:p>
            <a:pPr marL="0" indent="0" algn="just">
              <a:buNone/>
            </a:pPr>
            <a:r>
              <a:rPr lang="tr-TR" sz="2600" dirty="0"/>
              <a:t>Hemşirelik öğrencilerinin bilgi okuryazarlığı, bilgiye ulaşma kaynakları, doğru bilgiye ulaşma yolları ve hemşirelik eğitiminde bilgi teknolojisinin amaca yönelik kullanımı hakkında yaşam boyu öğrenme becerisini kazanmasını hedefler.</a:t>
            </a:r>
          </a:p>
          <a:p>
            <a:endParaRPr lang="tr-TR" dirty="0"/>
          </a:p>
        </p:txBody>
      </p:sp>
    </p:spTree>
    <p:extLst>
      <p:ext uri="{BB962C8B-B14F-4D97-AF65-F5344CB8AC3E}">
        <p14:creationId xmlns:p14="http://schemas.microsoft.com/office/powerpoint/2010/main" val="2711535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710544" y="415636"/>
            <a:ext cx="6643255" cy="5761327"/>
          </a:xfrm>
        </p:spPr>
        <p:txBody>
          <a:bodyPr/>
          <a:lstStyle/>
          <a:p>
            <a:endParaRPr lang="tr-TR" dirty="0"/>
          </a:p>
          <a:p>
            <a:pPr algn="just"/>
            <a:r>
              <a:rPr lang="tr-TR" dirty="0"/>
              <a:t>Bilgiye ihtiyaçları olduğunu fark edebilen; </a:t>
            </a:r>
          </a:p>
          <a:p>
            <a:pPr algn="just"/>
            <a:r>
              <a:rPr lang="tr-TR" dirty="0"/>
              <a:t>ihtiyaç duydukları bilgiyi bulmalarını sağlayacak bilgi ve becerilere sahip olan; </a:t>
            </a:r>
          </a:p>
          <a:p>
            <a:pPr algn="just"/>
            <a:r>
              <a:rPr lang="tr-TR" dirty="0"/>
              <a:t>bilgiyi bulmak ve eldeki bilgiyi başka bir çalışmaya uyarlamak için gerekli araçları rahatça kullanabilen;</a:t>
            </a:r>
          </a:p>
          <a:p>
            <a:pPr algn="just"/>
            <a:r>
              <a:rPr lang="tr-TR" dirty="0"/>
              <a:t>elde ettikleri bilginin sosyal, ekonomik ve politik etkilerini anlamak için o bilgiyi sentezleyip, eleştirel olarak değerlendirebilen bireyler bilgi okuryazarıdır (</a:t>
            </a:r>
            <a:r>
              <a:rPr lang="tr-TR" dirty="0" err="1"/>
              <a:t>University</a:t>
            </a:r>
            <a:r>
              <a:rPr lang="tr-TR" dirty="0"/>
              <a:t> of Arizona Library, 1996) </a:t>
            </a:r>
          </a:p>
        </p:txBody>
      </p:sp>
    </p:spTree>
    <p:extLst>
      <p:ext uri="{BB962C8B-B14F-4D97-AF65-F5344CB8AC3E}">
        <p14:creationId xmlns:p14="http://schemas.microsoft.com/office/powerpoint/2010/main" val="186373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8631" y="2349925"/>
            <a:ext cx="3184605" cy="2456442"/>
          </a:xfrm>
        </p:spPr>
        <p:txBody>
          <a:bodyPr/>
          <a:lstStyle/>
          <a:p>
            <a:endParaRPr lang="tr-TR" dirty="0"/>
          </a:p>
        </p:txBody>
      </p:sp>
      <p:sp>
        <p:nvSpPr>
          <p:cNvPr id="3" name="İçerik Yer Tutucusu 2"/>
          <p:cNvSpPr>
            <a:spLocks noGrp="1"/>
          </p:cNvSpPr>
          <p:nvPr>
            <p:ph idx="1"/>
          </p:nvPr>
        </p:nvSpPr>
        <p:spPr>
          <a:xfrm>
            <a:off x="4558145" y="1"/>
            <a:ext cx="6996546" cy="6040581"/>
          </a:xfrm>
        </p:spPr>
        <p:txBody>
          <a:bodyPr>
            <a:normAutofit lnSpcReduction="10000"/>
          </a:bodyPr>
          <a:lstStyle/>
          <a:p>
            <a:endParaRPr lang="tr-TR" sz="3200" dirty="0">
              <a:solidFill>
                <a:srgbClr val="000000"/>
              </a:solidFill>
              <a:latin typeface="Times New Roman" panose="02020603050405020304" pitchFamily="18" charset="0"/>
            </a:endParaRPr>
          </a:p>
          <a:p>
            <a:pPr marL="0" indent="0" algn="ctr">
              <a:buNone/>
            </a:pPr>
            <a:r>
              <a:rPr lang="tr-TR" b="1" dirty="0">
                <a:solidFill>
                  <a:schemeClr val="accent1"/>
                </a:solidFill>
                <a:latin typeface="Times New Roman" panose="02020603050405020304" pitchFamily="18" charset="0"/>
              </a:rPr>
              <a:t>Bilgi okuryazarlığı bir beceriler bütünüdür.</a:t>
            </a:r>
          </a:p>
          <a:p>
            <a:r>
              <a:rPr lang="tr-TR" sz="1900" dirty="0">
                <a:solidFill>
                  <a:srgbClr val="000000"/>
                </a:solidFill>
                <a:latin typeface="Times New Roman" panose="02020603050405020304" pitchFamily="18" charset="0"/>
              </a:rPr>
              <a:t> Bilgi ihtiyacını </a:t>
            </a:r>
            <a:r>
              <a:rPr lang="tr-TR" sz="1900" dirty="0" err="1">
                <a:solidFill>
                  <a:srgbClr val="000000"/>
                </a:solidFill>
                <a:latin typeface="Times New Roman" panose="02020603050405020304" pitchFamily="18" charset="0"/>
              </a:rPr>
              <a:t>farketme</a:t>
            </a:r>
            <a:r>
              <a:rPr lang="tr-TR" sz="1900" dirty="0">
                <a:solidFill>
                  <a:srgbClr val="000000"/>
                </a:solidFill>
                <a:latin typeface="Times New Roman" panose="02020603050405020304" pitchFamily="18" charset="0"/>
              </a:rPr>
              <a:t>, bilgi ihtiyacını tanımlama, bilgi arama stratejileri geliştirme, bilgi arama, bulma, seçme, değerlendirme, kullanma, sınıflama, düzenleme, yorumlama, yeni bilgiyi mevcut bilgiyle bütünleştirme ve iletme gibi </a:t>
            </a:r>
            <a:r>
              <a:rPr lang="tr-TR" sz="1900" b="1" dirty="0">
                <a:solidFill>
                  <a:srgbClr val="000000"/>
                </a:solidFill>
                <a:latin typeface="Times New Roman" panose="02020603050405020304" pitchFamily="18" charset="0"/>
              </a:rPr>
              <a:t>bilgi becerilerinin</a:t>
            </a:r>
            <a:r>
              <a:rPr lang="tr-TR" sz="1900" dirty="0">
                <a:solidFill>
                  <a:srgbClr val="000000"/>
                </a:solidFill>
                <a:latin typeface="Times New Roman" panose="02020603050405020304" pitchFamily="18" charset="0"/>
              </a:rPr>
              <a:t>; </a:t>
            </a:r>
          </a:p>
          <a:p>
            <a:r>
              <a:rPr lang="tr-TR" sz="1900" dirty="0">
                <a:solidFill>
                  <a:srgbClr val="000000"/>
                </a:solidFill>
                <a:latin typeface="Times New Roman" panose="02020603050405020304" pitchFamily="18" charset="0"/>
              </a:rPr>
              <a:t>muhakeme yürütebilme, karar verebilme, problem çözebilme, analitik düşünebilme, eleştirel düşünebilme, sentez yapabilme, yaratıcı düşünebilme, yeni bilgi üretebilme, geçmiş deneyimlerden yararlanarak bilgi ve beceri transferi yapabilme ve bilgiyi içselleştirme gibi </a:t>
            </a:r>
            <a:r>
              <a:rPr lang="tr-TR" sz="1900" b="1" dirty="0">
                <a:solidFill>
                  <a:srgbClr val="000000"/>
                </a:solidFill>
                <a:latin typeface="Times New Roman" panose="02020603050405020304" pitchFamily="18" charset="0"/>
              </a:rPr>
              <a:t>üst düzey düşünme becerilerinin</a:t>
            </a:r>
            <a:r>
              <a:rPr lang="tr-TR" sz="1900" dirty="0">
                <a:solidFill>
                  <a:srgbClr val="000000"/>
                </a:solidFill>
                <a:latin typeface="Times New Roman" panose="02020603050405020304" pitchFamily="18" charset="0"/>
              </a:rPr>
              <a:t>;</a:t>
            </a:r>
          </a:p>
          <a:p>
            <a:r>
              <a:rPr lang="tr-TR" sz="1900" dirty="0">
                <a:solidFill>
                  <a:srgbClr val="000000"/>
                </a:solidFill>
                <a:latin typeface="Times New Roman" panose="02020603050405020304" pitchFamily="18" charset="0"/>
              </a:rPr>
              <a:t> iletişim, ekip çalışması, işbirliği, kişisel motivasyon, uyum sağlama gibi </a:t>
            </a:r>
            <a:r>
              <a:rPr lang="tr-TR" sz="1900" b="1" dirty="0">
                <a:solidFill>
                  <a:srgbClr val="000000"/>
                </a:solidFill>
                <a:latin typeface="Times New Roman" panose="02020603050405020304" pitchFamily="18" charset="0"/>
              </a:rPr>
              <a:t>bireysel becerilerin</a:t>
            </a:r>
            <a:r>
              <a:rPr lang="tr-TR" sz="1900" dirty="0">
                <a:solidFill>
                  <a:srgbClr val="000000"/>
                </a:solidFill>
                <a:latin typeface="Times New Roman" panose="02020603050405020304" pitchFamily="18" charset="0"/>
              </a:rPr>
              <a:t>; </a:t>
            </a:r>
          </a:p>
          <a:p>
            <a:r>
              <a:rPr lang="tr-TR" sz="1900" dirty="0">
                <a:solidFill>
                  <a:srgbClr val="000000"/>
                </a:solidFill>
                <a:latin typeface="Times New Roman" panose="02020603050405020304" pitchFamily="18" charset="0"/>
              </a:rPr>
              <a:t>fonksiyonel okuryazarlık, bilgisayar okuryazarlığı, ağ okuryazarlığı kütüphane okuryazarlığı, medya okuryazarlığı, görsel okuryazarlık gibi </a:t>
            </a:r>
            <a:r>
              <a:rPr lang="tr-TR" sz="1900" b="1" dirty="0">
                <a:solidFill>
                  <a:srgbClr val="000000"/>
                </a:solidFill>
                <a:latin typeface="Times New Roman" panose="02020603050405020304" pitchFamily="18" charset="0"/>
              </a:rPr>
              <a:t>çeşitli okuryazarlık becerilerinin </a:t>
            </a:r>
            <a:r>
              <a:rPr lang="tr-TR" sz="1900" dirty="0">
                <a:solidFill>
                  <a:srgbClr val="000000"/>
                </a:solidFill>
                <a:latin typeface="Times New Roman" panose="02020603050405020304" pitchFamily="18" charset="0"/>
              </a:rPr>
              <a:t>birleşiminden oluşur.</a:t>
            </a:r>
            <a:endParaRPr lang="tr-TR" sz="1900" dirty="0"/>
          </a:p>
        </p:txBody>
      </p:sp>
    </p:spTree>
    <p:extLst>
      <p:ext uri="{BB962C8B-B14F-4D97-AF65-F5344CB8AC3E}">
        <p14:creationId xmlns:p14="http://schemas.microsoft.com/office/powerpoint/2010/main" val="8200635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Sonuç olarak bilgi okuryazarlığı</a:t>
            </a:r>
          </a:p>
        </p:txBody>
      </p:sp>
      <p:sp>
        <p:nvSpPr>
          <p:cNvPr id="3" name="İçerik Yer Tutucusu 2"/>
          <p:cNvSpPr>
            <a:spLocks noGrp="1"/>
          </p:cNvSpPr>
          <p:nvPr>
            <p:ph idx="1"/>
          </p:nvPr>
        </p:nvSpPr>
        <p:spPr>
          <a:xfrm>
            <a:off x="4544290" y="803564"/>
            <a:ext cx="7647710" cy="5943599"/>
          </a:xfrm>
        </p:spPr>
        <p:txBody>
          <a:bodyPr>
            <a:normAutofit fontScale="40000" lnSpcReduction="20000"/>
          </a:bodyPr>
          <a:lstStyle/>
          <a:p>
            <a:endParaRPr lang="tr-TR" dirty="0"/>
          </a:p>
          <a:p>
            <a:r>
              <a:rPr lang="tr-TR" sz="4900" dirty="0">
                <a:latin typeface="Calibri" panose="020F0502020204030204" pitchFamily="34" charset="0"/>
              </a:rPr>
              <a:t>teknolojik becerilere,</a:t>
            </a:r>
          </a:p>
          <a:p>
            <a:endParaRPr lang="tr-TR" sz="4900" dirty="0">
              <a:latin typeface="Calibri" panose="020F0502020204030204" pitchFamily="34" charset="0"/>
            </a:endParaRPr>
          </a:p>
          <a:p>
            <a:r>
              <a:rPr lang="tr-TR" sz="4900" dirty="0">
                <a:latin typeface="Calibri" panose="020F0502020204030204" pitchFamily="34" charset="0"/>
              </a:rPr>
              <a:t>karar verme ve problem çözme yanında eleştirel düşünceye</a:t>
            </a:r>
          </a:p>
          <a:p>
            <a:endParaRPr lang="tr-TR" sz="4900" dirty="0">
              <a:latin typeface="Calibri" panose="020F0502020204030204" pitchFamily="34" charset="0"/>
            </a:endParaRPr>
          </a:p>
          <a:p>
            <a:r>
              <a:rPr lang="tr-TR" sz="4900" dirty="0">
                <a:latin typeface="Calibri" panose="020F0502020204030204" pitchFamily="34" charset="0"/>
              </a:rPr>
              <a:t>analiz ve sentez gibi üst düzey düşünme becerilerine </a:t>
            </a:r>
          </a:p>
          <a:p>
            <a:endParaRPr lang="tr-TR" sz="4900" dirty="0">
              <a:latin typeface="Calibri" panose="020F0502020204030204" pitchFamily="34" charset="0"/>
            </a:endParaRPr>
          </a:p>
          <a:p>
            <a:r>
              <a:rPr lang="tr-TR" sz="4900" dirty="0">
                <a:latin typeface="Calibri" panose="020F0502020204030204" pitchFamily="34" charset="0"/>
              </a:rPr>
              <a:t>bilgi kullanımı yanında bazı etik sorumluluklar getirdiği için etik konulara; </a:t>
            </a:r>
          </a:p>
          <a:p>
            <a:endParaRPr lang="tr-TR" sz="4900" dirty="0">
              <a:latin typeface="Calibri" panose="020F0502020204030204" pitchFamily="34" charset="0"/>
            </a:endParaRPr>
          </a:p>
          <a:p>
            <a:r>
              <a:rPr lang="tr-TR" sz="4900" dirty="0">
                <a:latin typeface="Calibri" panose="020F0502020204030204" pitchFamily="34" charset="0"/>
              </a:rPr>
              <a:t>bazı bireysel becerileri gerektirdiği ve/veya gelişimine faydalı olduğu için de ekip çalışması yapabilme </a:t>
            </a:r>
          </a:p>
          <a:p>
            <a:endParaRPr lang="tr-TR" sz="4900" dirty="0">
              <a:latin typeface="Calibri" panose="020F0502020204030204" pitchFamily="34" charset="0"/>
            </a:endParaRPr>
          </a:p>
          <a:p>
            <a:r>
              <a:rPr lang="tr-TR" sz="4900" dirty="0">
                <a:latin typeface="Calibri" panose="020F0502020204030204" pitchFamily="34" charset="0"/>
              </a:rPr>
              <a:t>iletişim ve değişikliğe uyum sağlama gibi becerileri kapsayan geniş bir kavramdır.  </a:t>
            </a:r>
          </a:p>
        </p:txBody>
      </p:sp>
    </p:spTree>
    <p:extLst>
      <p:ext uri="{BB962C8B-B14F-4D97-AF65-F5344CB8AC3E}">
        <p14:creationId xmlns:p14="http://schemas.microsoft.com/office/powerpoint/2010/main" val="3859081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Bilgi okuryazarlığı,</a:t>
            </a:r>
          </a:p>
        </p:txBody>
      </p:sp>
      <p:sp>
        <p:nvSpPr>
          <p:cNvPr id="3" name="İçerik Yer Tutucusu 2"/>
          <p:cNvSpPr>
            <a:spLocks noGrp="1"/>
          </p:cNvSpPr>
          <p:nvPr>
            <p:ph idx="1"/>
          </p:nvPr>
        </p:nvSpPr>
        <p:spPr>
          <a:xfrm>
            <a:off x="5118447" y="803186"/>
            <a:ext cx="6281873" cy="5278959"/>
          </a:xfrm>
        </p:spPr>
        <p:txBody>
          <a:bodyPr>
            <a:normAutofit fontScale="92500" lnSpcReduction="20000"/>
          </a:bodyPr>
          <a:lstStyle/>
          <a:p>
            <a:pPr algn="just"/>
            <a:r>
              <a:rPr lang="tr-TR" sz="2000" dirty="0">
                <a:solidFill>
                  <a:srgbClr val="000000"/>
                </a:solidFill>
                <a:latin typeface="Times New Roman" panose="02020603050405020304" pitchFamily="18" charset="0"/>
              </a:rPr>
              <a:t>Bağımsız öğrenme ve yaşam boyu öğrenmeye temel oluşturduğu, </a:t>
            </a:r>
          </a:p>
          <a:p>
            <a:pPr algn="just"/>
            <a:r>
              <a:rPr lang="tr-TR" sz="2000" dirty="0">
                <a:solidFill>
                  <a:srgbClr val="000000"/>
                </a:solidFill>
                <a:latin typeface="Times New Roman" panose="02020603050405020304" pitchFamily="18" charset="0"/>
              </a:rPr>
              <a:t>mevcut bilgi ve becerilerimizi geliştirme olanağı sağladığı; </a:t>
            </a:r>
          </a:p>
          <a:p>
            <a:pPr algn="just"/>
            <a:r>
              <a:rPr lang="tr-TR" sz="2000" dirty="0">
                <a:solidFill>
                  <a:srgbClr val="000000"/>
                </a:solidFill>
                <a:latin typeface="Times New Roman" panose="02020603050405020304" pitchFamily="18" charset="0"/>
              </a:rPr>
              <a:t>öngörü kazandırdığı;</a:t>
            </a:r>
          </a:p>
          <a:p>
            <a:pPr algn="just"/>
            <a:r>
              <a:rPr lang="tr-TR" sz="2000" dirty="0">
                <a:solidFill>
                  <a:srgbClr val="000000"/>
                </a:solidFill>
                <a:latin typeface="Times New Roman" panose="02020603050405020304" pitchFamily="18" charset="0"/>
              </a:rPr>
              <a:t>kişisel, mesleki ve </a:t>
            </a:r>
            <a:r>
              <a:rPr lang="tr-TR" sz="2000" dirty="0" err="1">
                <a:solidFill>
                  <a:srgbClr val="000000"/>
                </a:solidFill>
                <a:latin typeface="Times New Roman" panose="02020603050405020304" pitchFamily="18" charset="0"/>
              </a:rPr>
              <a:t>entellektüel</a:t>
            </a:r>
            <a:r>
              <a:rPr lang="tr-TR" sz="2000" dirty="0">
                <a:solidFill>
                  <a:srgbClr val="000000"/>
                </a:solidFill>
                <a:latin typeface="Times New Roman" panose="02020603050405020304" pitchFamily="18" charset="0"/>
              </a:rPr>
              <a:t> gelişime katkıda bulunduğu; </a:t>
            </a:r>
          </a:p>
          <a:p>
            <a:pPr algn="just"/>
            <a:r>
              <a:rPr lang="tr-TR" sz="2000" dirty="0">
                <a:solidFill>
                  <a:srgbClr val="000000"/>
                </a:solidFill>
                <a:latin typeface="Times New Roman" panose="02020603050405020304" pitchFamily="18" charset="0"/>
              </a:rPr>
              <a:t>nitelikli iş gücü ve güçlü toplumlar yarattığı; </a:t>
            </a:r>
          </a:p>
          <a:p>
            <a:pPr algn="just"/>
            <a:r>
              <a:rPr lang="tr-TR" sz="2000" dirty="0">
                <a:solidFill>
                  <a:srgbClr val="000000"/>
                </a:solidFill>
                <a:latin typeface="Times New Roman" panose="02020603050405020304" pitchFamily="18" charset="0"/>
              </a:rPr>
              <a:t>değişimle başa çıkabilmeyi sağladığı; </a:t>
            </a:r>
          </a:p>
          <a:p>
            <a:pPr algn="just"/>
            <a:r>
              <a:rPr lang="tr-TR" sz="2000" dirty="0">
                <a:solidFill>
                  <a:srgbClr val="000000"/>
                </a:solidFill>
                <a:latin typeface="Times New Roman" panose="02020603050405020304" pitchFamily="18" charset="0"/>
              </a:rPr>
              <a:t>yeni bilgi üretimi;</a:t>
            </a:r>
          </a:p>
          <a:p>
            <a:pPr algn="just"/>
            <a:r>
              <a:rPr lang="tr-TR" sz="2000" dirty="0">
                <a:solidFill>
                  <a:srgbClr val="000000"/>
                </a:solidFill>
                <a:latin typeface="Times New Roman" panose="02020603050405020304" pitchFamily="18" charset="0"/>
              </a:rPr>
              <a:t>iş bulmayı kolaylaştırma; </a:t>
            </a:r>
          </a:p>
          <a:p>
            <a:pPr algn="just"/>
            <a:r>
              <a:rPr lang="tr-TR" sz="2000" dirty="0">
                <a:solidFill>
                  <a:srgbClr val="000000"/>
                </a:solidFill>
                <a:latin typeface="Times New Roman" panose="02020603050405020304" pitchFamily="18" charset="0"/>
              </a:rPr>
              <a:t>kişisel seçenekleri artırma;</a:t>
            </a:r>
          </a:p>
          <a:p>
            <a:pPr algn="just"/>
            <a:r>
              <a:rPr lang="tr-TR" sz="2000" dirty="0">
                <a:solidFill>
                  <a:srgbClr val="000000"/>
                </a:solidFill>
                <a:latin typeface="Times New Roman" panose="02020603050405020304" pitchFamily="18" charset="0"/>
              </a:rPr>
              <a:t> sosyal dışlanmayı engelleme;</a:t>
            </a:r>
          </a:p>
          <a:p>
            <a:pPr algn="just"/>
            <a:r>
              <a:rPr lang="tr-TR" sz="2000" dirty="0">
                <a:solidFill>
                  <a:srgbClr val="000000"/>
                </a:solidFill>
                <a:latin typeface="Times New Roman" panose="02020603050405020304" pitchFamily="18" charset="0"/>
              </a:rPr>
              <a:t> bilgi toplumuna uyum sağlamaya yardımcı olma gibi özellikleriyle bilgi okuryazarlığı, önemli bir beceridir.</a:t>
            </a:r>
            <a:endParaRPr lang="tr-TR" sz="2000" dirty="0"/>
          </a:p>
        </p:txBody>
      </p:sp>
    </p:spTree>
    <p:extLst>
      <p:ext uri="{BB962C8B-B14F-4D97-AF65-F5344CB8AC3E}">
        <p14:creationId xmlns:p14="http://schemas.microsoft.com/office/powerpoint/2010/main" val="2242636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normAutofit/>
          </a:bodyPr>
          <a:lstStyle/>
          <a:p>
            <a:r>
              <a:rPr lang="tr-TR" sz="6000" b="1" dirty="0"/>
              <a:t>TEŞEKKÜRLER</a:t>
            </a:r>
          </a:p>
        </p:txBody>
      </p:sp>
      <p:sp>
        <p:nvSpPr>
          <p:cNvPr id="7" name="Alt Başlık 6"/>
          <p:cNvSpPr>
            <a:spLocks noGrp="1"/>
          </p:cNvSpPr>
          <p:nvPr>
            <p:ph type="subTitle" idx="1"/>
          </p:nvPr>
        </p:nvSpPr>
        <p:spPr/>
        <p:txBody>
          <a:bodyPr/>
          <a:lstStyle/>
          <a:p>
            <a:endParaRPr lang="tr-TR"/>
          </a:p>
        </p:txBody>
      </p:sp>
    </p:spTree>
    <p:extLst>
      <p:ext uri="{BB962C8B-B14F-4D97-AF65-F5344CB8AC3E}">
        <p14:creationId xmlns:p14="http://schemas.microsoft.com/office/powerpoint/2010/main" val="138185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Dersin İçeriği</a:t>
            </a:r>
            <a:br>
              <a:rPr lang="tr-TR" dirty="0"/>
            </a:br>
            <a:endParaRPr lang="tr-TR" dirty="0"/>
          </a:p>
        </p:txBody>
      </p:sp>
      <p:sp>
        <p:nvSpPr>
          <p:cNvPr id="3" name="İçerik Yer Tutucusu 2"/>
          <p:cNvSpPr>
            <a:spLocks noGrp="1"/>
          </p:cNvSpPr>
          <p:nvPr>
            <p:ph idx="1"/>
          </p:nvPr>
        </p:nvSpPr>
        <p:spPr>
          <a:xfrm>
            <a:off x="4627418" y="821094"/>
            <a:ext cx="6726382" cy="5638071"/>
          </a:xfrm>
        </p:spPr>
        <p:txBody>
          <a:bodyPr>
            <a:normAutofit/>
          </a:bodyPr>
          <a:lstStyle/>
          <a:p>
            <a:endParaRPr lang="tr-TR" dirty="0"/>
          </a:p>
          <a:p>
            <a:pPr marL="0" indent="0">
              <a:buNone/>
            </a:pPr>
            <a:r>
              <a:rPr lang="tr-TR" sz="2000" dirty="0"/>
              <a:t>Bilgi okuryazarlığı kavramı, </a:t>
            </a:r>
          </a:p>
          <a:p>
            <a:pPr marL="0" indent="0">
              <a:buNone/>
            </a:pPr>
            <a:r>
              <a:rPr lang="tr-TR" sz="2000" dirty="0"/>
              <a:t>Bilgi ihtiyacını tanımlama, </a:t>
            </a:r>
          </a:p>
          <a:p>
            <a:pPr marL="0" indent="0">
              <a:buNone/>
            </a:pPr>
            <a:r>
              <a:rPr lang="tr-TR" sz="2000" dirty="0"/>
              <a:t>Bilgiye erişme, </a:t>
            </a:r>
          </a:p>
          <a:p>
            <a:pPr marL="0" indent="0">
              <a:buNone/>
            </a:pPr>
            <a:r>
              <a:rPr lang="tr-TR" sz="2000" dirty="0"/>
              <a:t>Bilgiyi kullanma,</a:t>
            </a:r>
          </a:p>
          <a:p>
            <a:pPr marL="0" indent="0">
              <a:buNone/>
            </a:pPr>
            <a:r>
              <a:rPr lang="tr-TR" sz="2000" dirty="0"/>
              <a:t>Bilginin elde edilmesi ve değerlendirilmesi,</a:t>
            </a:r>
          </a:p>
          <a:p>
            <a:pPr marL="0" indent="0">
              <a:buNone/>
            </a:pPr>
            <a:r>
              <a:rPr lang="tr-TR" sz="2000" dirty="0"/>
              <a:t>Bilginin düzenlenmesi, yorumlanması ve </a:t>
            </a:r>
          </a:p>
          <a:p>
            <a:pPr marL="0" indent="0">
              <a:buNone/>
            </a:pPr>
            <a:r>
              <a:rPr lang="tr-TR" sz="2000" dirty="0"/>
              <a:t>Teknolojik olanaklar kullanılarak iletilmesi, </a:t>
            </a:r>
          </a:p>
          <a:p>
            <a:pPr marL="0" indent="0">
              <a:buNone/>
            </a:pPr>
            <a:r>
              <a:rPr lang="tr-TR" sz="2000" dirty="0"/>
              <a:t>Bilgiyi kullanmada etik ve yasal düzenlemeleri,</a:t>
            </a:r>
          </a:p>
          <a:p>
            <a:pPr marL="0" indent="0">
              <a:buNone/>
            </a:pPr>
            <a:r>
              <a:rPr lang="tr-TR" sz="2000" dirty="0"/>
              <a:t>Hemşirelik mesleğini geliştiren alanlarda bilgi kaynaklarının kullanımını, değerlendirmesini ve doğru şekilde sunmasını içerir.</a:t>
            </a:r>
          </a:p>
          <a:p>
            <a:endParaRPr lang="tr-TR" dirty="0"/>
          </a:p>
        </p:txBody>
      </p:sp>
    </p:spTree>
    <p:extLst>
      <p:ext uri="{BB962C8B-B14F-4D97-AF65-F5344CB8AC3E}">
        <p14:creationId xmlns:p14="http://schemas.microsoft.com/office/powerpoint/2010/main" val="3342558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Dersin Kazanımları</a:t>
            </a:r>
          </a:p>
        </p:txBody>
      </p:sp>
      <p:sp>
        <p:nvSpPr>
          <p:cNvPr id="3" name="İçerik Yer Tutucusu 2"/>
          <p:cNvSpPr>
            <a:spLocks noGrp="1"/>
          </p:cNvSpPr>
          <p:nvPr>
            <p:ph idx="1"/>
          </p:nvPr>
        </p:nvSpPr>
        <p:spPr>
          <a:xfrm>
            <a:off x="4387610" y="374073"/>
            <a:ext cx="6966190" cy="6299101"/>
          </a:xfrm>
        </p:spPr>
        <p:txBody>
          <a:bodyPr>
            <a:normAutofit/>
          </a:bodyPr>
          <a:lstStyle/>
          <a:p>
            <a:pPr algn="just"/>
            <a:r>
              <a:rPr lang="tr-TR" sz="2000" dirty="0"/>
              <a:t>Bilgi okuryazarı öğrenci olarak;</a:t>
            </a:r>
          </a:p>
          <a:p>
            <a:pPr lvl="1" algn="just"/>
            <a:r>
              <a:rPr lang="tr-TR" sz="1800" dirty="0"/>
              <a:t>gereksinim duyduğu bilginin yapısını ve boyutunu belirler.</a:t>
            </a:r>
          </a:p>
          <a:p>
            <a:pPr lvl="1" algn="just"/>
            <a:r>
              <a:rPr lang="tr-TR" sz="1800" dirty="0"/>
              <a:t>gereksinim duyduğu bilgiye etkin bir biçimde erişir.</a:t>
            </a:r>
          </a:p>
          <a:p>
            <a:pPr lvl="1" algn="just"/>
            <a:r>
              <a:rPr lang="tr-TR" sz="1800" dirty="0"/>
              <a:t>bilgi kaynaklarını belirler ve doğru biçimde kullanır.</a:t>
            </a:r>
          </a:p>
          <a:p>
            <a:pPr lvl="1" algn="just"/>
            <a:r>
              <a:rPr lang="tr-TR" sz="1800" dirty="0"/>
              <a:t>bilgiyi ve onun kaynaklarını eleştirel olarak değerlendirir ve seçilen bilgiyi kendi bilgi temeli ve değer sistemi ile birleştirir.</a:t>
            </a:r>
          </a:p>
          <a:p>
            <a:pPr lvl="1" algn="just"/>
            <a:r>
              <a:rPr lang="tr-TR" sz="1800" dirty="0"/>
              <a:t>bilgiyi yeniden düzenlerken analiz yapma, yorumlama, sentezleme ve değerlendirme becerilerini kullanır.</a:t>
            </a:r>
          </a:p>
          <a:p>
            <a:pPr lvl="1" algn="just"/>
            <a:r>
              <a:rPr lang="tr-TR" sz="1800" dirty="0"/>
              <a:t>bilgiyi birey ya da bir grubun üyesi olarak, belirli bir amacın gerçekleştirilmesinde etkin olarak kullanır ve sunabilir.</a:t>
            </a:r>
          </a:p>
          <a:p>
            <a:pPr lvl="1" algn="just"/>
            <a:r>
              <a:rPr lang="tr-TR" sz="1800" dirty="0"/>
              <a:t>bilgi ve bilgi teknolojisine ilişkin etik ve yasal kuralları bilir.</a:t>
            </a:r>
          </a:p>
          <a:p>
            <a:pPr lvl="1" algn="just"/>
            <a:r>
              <a:rPr lang="tr-TR" sz="1800" dirty="0"/>
              <a:t>Hemşirelik mesleğini geliştiren alanlarda bilgi kaynaklarını doğru kullanır, değerlendirir ve sunar. </a:t>
            </a:r>
          </a:p>
        </p:txBody>
      </p:sp>
    </p:spTree>
    <p:extLst>
      <p:ext uri="{BB962C8B-B14F-4D97-AF65-F5344CB8AC3E}">
        <p14:creationId xmlns:p14="http://schemas.microsoft.com/office/powerpoint/2010/main" val="1491265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400" b="1" dirty="0"/>
              <a:t>Dersin Kural ve Sorumlulukları</a:t>
            </a:r>
          </a:p>
        </p:txBody>
      </p:sp>
      <p:sp>
        <p:nvSpPr>
          <p:cNvPr id="3" name="İçerik Yer Tutucusu 2"/>
          <p:cNvSpPr>
            <a:spLocks noGrp="1"/>
          </p:cNvSpPr>
          <p:nvPr>
            <p:ph idx="1"/>
          </p:nvPr>
        </p:nvSpPr>
        <p:spPr>
          <a:xfrm>
            <a:off x="4584032" y="498764"/>
            <a:ext cx="6769768" cy="5999313"/>
          </a:xfrm>
        </p:spPr>
        <p:txBody>
          <a:bodyPr>
            <a:normAutofit/>
          </a:bodyPr>
          <a:lstStyle/>
          <a:p>
            <a:r>
              <a:rPr lang="tr-TR" dirty="0"/>
              <a:t>Bilgi okuryazarlığı dersi kapsamında;</a:t>
            </a:r>
          </a:p>
          <a:p>
            <a:pPr lvl="1"/>
            <a:r>
              <a:rPr lang="tr-TR" dirty="0"/>
              <a:t>Bireysel hazırlayacağınız 1 ödev,</a:t>
            </a:r>
          </a:p>
          <a:p>
            <a:pPr lvl="1"/>
            <a:r>
              <a:rPr lang="tr-TR" dirty="0"/>
              <a:t>Hemşirelik alanı ile ilgili bir konuda seçeceğiniz bir bilgiyi sunma (Bireysel/Grup),</a:t>
            </a:r>
          </a:p>
          <a:p>
            <a:pPr lvl="1"/>
            <a:r>
              <a:rPr lang="tr-TR" dirty="0"/>
              <a:t>Final sınavından sorumlusunuz.</a:t>
            </a:r>
          </a:p>
          <a:p>
            <a:pPr lvl="1"/>
            <a:endParaRPr lang="tr-TR" dirty="0"/>
          </a:p>
          <a:p>
            <a:pPr lvl="1"/>
            <a:r>
              <a:rPr lang="tr-TR" dirty="0"/>
              <a:t>Derse aktif katılımınız önemlidir.</a:t>
            </a:r>
          </a:p>
          <a:p>
            <a:pPr lvl="1"/>
            <a:endParaRPr lang="tr-TR" dirty="0"/>
          </a:p>
          <a:p>
            <a:pPr lvl="1"/>
            <a:r>
              <a:rPr lang="tr-TR" dirty="0"/>
              <a:t>Dersimiz vize haftası ile birlikte toplam 14 haftadır.</a:t>
            </a:r>
          </a:p>
          <a:p>
            <a:pPr lvl="1"/>
            <a:r>
              <a:rPr lang="tr-TR" dirty="0"/>
              <a:t>İlk 10 hafta ders işlenişi, konu anlatımı, laboratuvar uygulaması</a:t>
            </a:r>
          </a:p>
          <a:p>
            <a:pPr lvl="1"/>
            <a:r>
              <a:rPr lang="tr-TR" dirty="0"/>
              <a:t>Son 2 hafta, gruplar halinde bilgiyi sunma becerilerini gösterecekleridir.</a:t>
            </a:r>
          </a:p>
          <a:p>
            <a:pPr lvl="1"/>
            <a:endParaRPr lang="tr-TR" dirty="0"/>
          </a:p>
        </p:txBody>
      </p:sp>
    </p:spTree>
    <p:extLst>
      <p:ext uri="{BB962C8B-B14F-4D97-AF65-F5344CB8AC3E}">
        <p14:creationId xmlns:p14="http://schemas.microsoft.com/office/powerpoint/2010/main" val="2652593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normAutofit/>
          </a:bodyPr>
          <a:lstStyle/>
          <a:p>
            <a:r>
              <a:rPr lang="tr-TR" sz="6000" b="1" dirty="0"/>
              <a:t>Bilgi okuryazarlığı nedir?</a:t>
            </a:r>
          </a:p>
        </p:txBody>
      </p:sp>
      <p:sp>
        <p:nvSpPr>
          <p:cNvPr id="5" name="Alt Başlık 4"/>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906562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704109"/>
            <a:ext cx="3678382" cy="2964872"/>
          </a:xfrm>
        </p:spPr>
        <p:txBody>
          <a:bodyPr>
            <a:normAutofit/>
          </a:bodyPr>
          <a:lstStyle/>
          <a:p>
            <a:r>
              <a:rPr lang="tr-TR" dirty="0">
                <a:solidFill>
                  <a:schemeClr val="tx1"/>
                </a:solidFill>
              </a:rPr>
              <a:t>Kavram olarak;</a:t>
            </a:r>
            <a:br>
              <a:rPr lang="tr-TR" dirty="0">
                <a:solidFill>
                  <a:schemeClr val="tx1"/>
                </a:solidFill>
              </a:rPr>
            </a:br>
            <a:r>
              <a:rPr lang="tr-TR" dirty="0">
                <a:solidFill>
                  <a:schemeClr val="tx1"/>
                </a:solidFill>
              </a:rPr>
              <a:t>Bilgi okuryazarlığı</a:t>
            </a:r>
          </a:p>
        </p:txBody>
      </p:sp>
      <p:sp>
        <p:nvSpPr>
          <p:cNvPr id="3" name="İçerik Yer Tutucusu 2"/>
          <p:cNvSpPr>
            <a:spLocks noGrp="1"/>
          </p:cNvSpPr>
          <p:nvPr>
            <p:ph idx="1"/>
          </p:nvPr>
        </p:nvSpPr>
        <p:spPr>
          <a:xfrm>
            <a:off x="4516582" y="365125"/>
            <a:ext cx="6837218" cy="6188448"/>
          </a:xfrm>
        </p:spPr>
        <p:txBody>
          <a:bodyPr>
            <a:normAutofit/>
          </a:bodyPr>
          <a:lstStyle/>
          <a:p>
            <a:r>
              <a:rPr lang="tr-TR" dirty="0"/>
              <a:t>İlk olarak 1974 yılında ABD'de Bilgi Endüstrisi Derneği başkanı olan Paul G. </a:t>
            </a:r>
            <a:r>
              <a:rPr lang="tr-TR" dirty="0" err="1"/>
              <a:t>Zurkowski</a:t>
            </a:r>
            <a:r>
              <a:rPr lang="tr-TR" dirty="0"/>
              <a:t> tarafından ortaya atılmıştır. Daha sonra;</a:t>
            </a:r>
          </a:p>
          <a:p>
            <a:endParaRPr lang="tr-TR" i="1" dirty="0"/>
          </a:p>
          <a:p>
            <a:r>
              <a:rPr lang="tr-TR" i="1" dirty="0"/>
              <a:t>Information </a:t>
            </a:r>
            <a:r>
              <a:rPr lang="tr-TR" i="1" dirty="0" err="1"/>
              <a:t>Fluency</a:t>
            </a:r>
            <a:r>
              <a:rPr lang="tr-TR" i="1" dirty="0"/>
              <a:t> </a:t>
            </a:r>
            <a:r>
              <a:rPr lang="tr-TR" dirty="0"/>
              <a:t>(bilgi akıcılığı), </a:t>
            </a:r>
          </a:p>
          <a:p>
            <a:r>
              <a:rPr lang="tr-TR" i="1" dirty="0"/>
              <a:t>Global </a:t>
            </a:r>
            <a:r>
              <a:rPr lang="tr-TR" i="1" dirty="0" err="1"/>
              <a:t>Informatics</a:t>
            </a:r>
            <a:r>
              <a:rPr lang="tr-TR" i="1" dirty="0"/>
              <a:t> </a:t>
            </a:r>
            <a:r>
              <a:rPr lang="tr-TR" dirty="0"/>
              <a:t>(küresel bilişim),</a:t>
            </a:r>
          </a:p>
          <a:p>
            <a:r>
              <a:rPr lang="tr-TR" dirty="0"/>
              <a:t> </a:t>
            </a:r>
            <a:r>
              <a:rPr lang="tr-TR" i="1" dirty="0"/>
              <a:t>Information </a:t>
            </a:r>
            <a:r>
              <a:rPr lang="tr-TR" i="1" dirty="0" err="1"/>
              <a:t>Competence</a:t>
            </a:r>
            <a:r>
              <a:rPr lang="tr-TR" i="1" dirty="0"/>
              <a:t> </a:t>
            </a:r>
            <a:r>
              <a:rPr lang="tr-TR" dirty="0"/>
              <a:t>(bilgi yeterliliği), </a:t>
            </a:r>
          </a:p>
          <a:p>
            <a:r>
              <a:rPr lang="tr-TR" i="1" dirty="0"/>
              <a:t>Information </a:t>
            </a:r>
            <a:r>
              <a:rPr lang="tr-TR" i="1" dirty="0" err="1"/>
              <a:t>Discovery</a:t>
            </a:r>
            <a:r>
              <a:rPr lang="tr-TR" i="1" dirty="0"/>
              <a:t> </a:t>
            </a:r>
            <a:r>
              <a:rPr lang="tr-TR" dirty="0"/>
              <a:t>(bilgi keşfi),</a:t>
            </a:r>
          </a:p>
          <a:p>
            <a:r>
              <a:rPr lang="tr-TR" dirty="0"/>
              <a:t> </a:t>
            </a:r>
            <a:r>
              <a:rPr lang="tr-TR" i="1" dirty="0"/>
              <a:t>Information Empowerment </a:t>
            </a:r>
            <a:r>
              <a:rPr lang="tr-TR" dirty="0"/>
              <a:t>(bilgi yetkinliği), </a:t>
            </a:r>
          </a:p>
          <a:p>
            <a:r>
              <a:rPr lang="tr-TR" i="1" dirty="0"/>
              <a:t>Information </a:t>
            </a:r>
            <a:r>
              <a:rPr lang="tr-TR" i="1" dirty="0" err="1"/>
              <a:t>Mapping</a:t>
            </a:r>
            <a:r>
              <a:rPr lang="tr-TR" i="1" dirty="0"/>
              <a:t> </a:t>
            </a:r>
            <a:r>
              <a:rPr lang="tr-TR" dirty="0"/>
              <a:t>(bilgi haritalama/bulma), </a:t>
            </a:r>
          </a:p>
          <a:p>
            <a:r>
              <a:rPr lang="tr-TR" i="1" dirty="0"/>
              <a:t>Information </a:t>
            </a:r>
            <a:r>
              <a:rPr lang="tr-TR" i="1" dirty="0" err="1"/>
              <a:t>Sophistication</a:t>
            </a:r>
            <a:r>
              <a:rPr lang="tr-TR" i="1" dirty="0"/>
              <a:t> </a:t>
            </a:r>
            <a:r>
              <a:rPr lang="tr-TR" dirty="0"/>
              <a:t>(bilgi hâkimiyeti)</a:t>
            </a:r>
            <a:r>
              <a:rPr lang="tr-TR" i="1" dirty="0"/>
              <a:t>, </a:t>
            </a:r>
          </a:p>
          <a:p>
            <a:r>
              <a:rPr lang="tr-TR" i="1" dirty="0" err="1"/>
              <a:t>Macroscopism</a:t>
            </a:r>
            <a:r>
              <a:rPr lang="tr-TR" i="1" dirty="0"/>
              <a:t> </a:t>
            </a:r>
            <a:r>
              <a:rPr lang="tr-TR" dirty="0"/>
              <a:t>(</a:t>
            </a:r>
            <a:r>
              <a:rPr lang="tr-TR" dirty="0" err="1"/>
              <a:t>makroskopizm</a:t>
            </a:r>
            <a:r>
              <a:rPr lang="tr-TR" dirty="0"/>
              <a:t>), </a:t>
            </a:r>
          </a:p>
          <a:p>
            <a:r>
              <a:rPr lang="tr-TR" i="1" dirty="0"/>
              <a:t>Library </a:t>
            </a:r>
            <a:r>
              <a:rPr lang="tr-TR" i="1" dirty="0" err="1"/>
              <a:t>Experience</a:t>
            </a:r>
            <a:r>
              <a:rPr lang="tr-TR" i="1" dirty="0"/>
              <a:t> </a:t>
            </a:r>
            <a:r>
              <a:rPr lang="tr-TR" dirty="0"/>
              <a:t>(kütüphane tecrübesi) gibi kavramlar kullanılmıştır.</a:t>
            </a:r>
          </a:p>
        </p:txBody>
      </p:sp>
    </p:spTree>
    <p:extLst>
      <p:ext uri="{BB962C8B-B14F-4D97-AF65-F5344CB8AC3E}">
        <p14:creationId xmlns:p14="http://schemas.microsoft.com/office/powerpoint/2010/main" val="760124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516582" y="0"/>
            <a:ext cx="6837218" cy="6176963"/>
          </a:xfrm>
        </p:spPr>
        <p:txBody>
          <a:bodyPr>
            <a:normAutofit/>
          </a:bodyPr>
          <a:lstStyle/>
          <a:p>
            <a:endParaRPr lang="tr-TR" dirty="0"/>
          </a:p>
          <a:p>
            <a:r>
              <a:rPr lang="tr-TR" i="1" dirty="0" err="1"/>
              <a:t>Zurkowski</a:t>
            </a:r>
            <a:r>
              <a:rPr lang="tr-TR" i="1" dirty="0"/>
              <a:t> (1974); </a:t>
            </a:r>
            <a:r>
              <a:rPr lang="tr-TR" dirty="0"/>
              <a:t>«problemlere bilgiye dayalı çözüm üretmek için bilgi kaynaklarını kullanan, çeşitli bilgi kaynaklarının kullanımı için gerekli becerilere sahip olan ve ilgili teknikleri bilen kişi» </a:t>
            </a:r>
          </a:p>
          <a:p>
            <a:endParaRPr lang="tr-TR" dirty="0"/>
          </a:p>
          <a:p>
            <a:r>
              <a:rPr lang="tr-TR" dirty="0" err="1"/>
              <a:t>Burchinal</a:t>
            </a:r>
            <a:r>
              <a:rPr lang="tr-TR" dirty="0"/>
              <a:t> (1976); «problem çözmek ve karar vermek için gereksinim duyulan bilgiyi bulma ve kullanma becerisi, (</a:t>
            </a:r>
            <a:r>
              <a:rPr lang="tr-TR" dirty="0" err="1"/>
              <a:t>Pinto</a:t>
            </a:r>
            <a:r>
              <a:rPr lang="tr-TR" dirty="0"/>
              <a:t>, </a:t>
            </a:r>
            <a:r>
              <a:rPr lang="tr-TR" dirty="0" err="1"/>
              <a:t>Cordon</a:t>
            </a:r>
            <a:r>
              <a:rPr lang="tr-TR" dirty="0"/>
              <a:t> ve Diaz, 2010)</a:t>
            </a:r>
          </a:p>
          <a:p>
            <a:endParaRPr lang="tr-TR" dirty="0"/>
          </a:p>
          <a:p>
            <a:r>
              <a:rPr lang="tr-TR" dirty="0"/>
              <a:t>İlk tanımlar özellikle </a:t>
            </a:r>
            <a:r>
              <a:rPr lang="tr-TR" dirty="0">
                <a:solidFill>
                  <a:srgbClr val="FF0000"/>
                </a:solidFill>
              </a:rPr>
              <a:t>problem çözmek ve karar vermek amacıyla bilgi bulma ve bu bilgiyi kullanma temel becerileri</a:t>
            </a:r>
            <a:r>
              <a:rPr lang="tr-TR" dirty="0"/>
              <a:t> üzerinde durmaktadır.</a:t>
            </a:r>
          </a:p>
        </p:txBody>
      </p:sp>
    </p:spTree>
    <p:extLst>
      <p:ext uri="{BB962C8B-B14F-4D97-AF65-F5344CB8AC3E}">
        <p14:creationId xmlns:p14="http://schemas.microsoft.com/office/powerpoint/2010/main" val="748474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118447" y="803185"/>
            <a:ext cx="6281873" cy="5528341"/>
          </a:xfrm>
        </p:spPr>
        <p:txBody>
          <a:bodyPr>
            <a:normAutofit/>
          </a:bodyPr>
          <a:lstStyle/>
          <a:p>
            <a:endParaRPr lang="tr-TR" dirty="0"/>
          </a:p>
          <a:p>
            <a:pPr algn="just"/>
            <a:r>
              <a:rPr lang="tr-TR" dirty="0"/>
              <a:t>Amerikan Kütüphane Derneği Bilgi Okuryazarlığı Komitesi tarafından hazırlanan raporda bireylerin yaşam kalitesi, işte verimlilik, vatandaşlık hakları ve demokratik bir toplum için bilgi okuryazarlığının önemine </a:t>
            </a:r>
            <a:r>
              <a:rPr lang="tr-TR" dirty="0" err="1"/>
              <a:t>değinmiştitr</a:t>
            </a:r>
            <a:r>
              <a:rPr lang="tr-TR" dirty="0"/>
              <a:t> (</a:t>
            </a:r>
            <a:r>
              <a:rPr lang="tr-TR" dirty="0" err="1"/>
              <a:t>American</a:t>
            </a:r>
            <a:r>
              <a:rPr lang="tr-TR" dirty="0"/>
              <a:t> Library </a:t>
            </a:r>
            <a:r>
              <a:rPr lang="tr-TR" dirty="0" err="1"/>
              <a:t>Association</a:t>
            </a:r>
            <a:r>
              <a:rPr lang="tr-TR" dirty="0"/>
              <a:t> [ALA], 1989). </a:t>
            </a:r>
            <a:endParaRPr lang="tr-TR" sz="2000" dirty="0"/>
          </a:p>
          <a:p>
            <a:pPr algn="just"/>
            <a:endParaRPr lang="tr-TR" sz="2000" dirty="0"/>
          </a:p>
          <a:p>
            <a:pPr algn="just"/>
            <a:r>
              <a:rPr lang="tr-TR" dirty="0"/>
              <a:t>Amerikan Okul Kütüphanecileri Derneği ve Eğitimsel İletişim ve Teknoloji Derneği tarafından bilgi okuryazarlığı, </a:t>
            </a:r>
            <a:r>
              <a:rPr lang="tr-TR" dirty="0">
                <a:solidFill>
                  <a:srgbClr val="FF0000"/>
                </a:solidFill>
              </a:rPr>
              <a:t>bilgi toplumu bireylerinin topluma aktif katılım için sahip olmaları zorunlu beceriler </a:t>
            </a:r>
            <a:r>
              <a:rPr lang="tr-TR" dirty="0"/>
              <a:t>bütünü olarak tanımlanmıştır. </a:t>
            </a:r>
          </a:p>
        </p:txBody>
      </p:sp>
    </p:spTree>
    <p:extLst>
      <p:ext uri="{BB962C8B-B14F-4D97-AF65-F5344CB8AC3E}">
        <p14:creationId xmlns:p14="http://schemas.microsoft.com/office/powerpoint/2010/main" val="4130174675"/>
      </p:ext>
    </p:extLst>
  </p:cSld>
  <p:clrMapOvr>
    <a:masterClrMapping/>
  </p:clrMapOvr>
</p:sld>
</file>

<file path=ppt/theme/theme1.xml><?xml version="1.0" encoding="utf-8"?>
<a:theme xmlns:a="http://schemas.openxmlformats.org/drawingml/2006/main" name="Atlas">
  <a:themeElements>
    <a:clrScheme name="Yeşil">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CB9708-C445-4049-9D7F-4C8684E69AF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TM16401371[[fn=Atlas]]</Template>
  <TotalTime>281</TotalTime>
  <Words>1431</Words>
  <Application>Microsoft Office PowerPoint</Application>
  <PresentationFormat>Geniş ekran</PresentationFormat>
  <Paragraphs>161</Paragraphs>
  <Slides>24</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Calibri</vt:lpstr>
      <vt:lpstr>Calibri Light</vt:lpstr>
      <vt:lpstr>Rockwell</vt:lpstr>
      <vt:lpstr>Times New Roman</vt:lpstr>
      <vt:lpstr>Wingdings</vt:lpstr>
      <vt:lpstr>Atlas</vt:lpstr>
      <vt:lpstr>ANKARA ÜNİVERSİTESİ  HEMŞİRELİK FAKÜLTESİ  2023-2024 GÜZ DÖNEMİ  BİLGİ OKURYAZARLIĞI  Dr.Öğr.Üyesi Tufan Aslı SEZER</vt:lpstr>
      <vt:lpstr>Dersin Tanıtımı</vt:lpstr>
      <vt:lpstr>Dersin İçeriği </vt:lpstr>
      <vt:lpstr>Dersin Kazanımları</vt:lpstr>
      <vt:lpstr>Dersin Kural ve Sorumlulukları</vt:lpstr>
      <vt:lpstr>Bilgi okuryazarlığı nedir?</vt:lpstr>
      <vt:lpstr>Kavram olarak; Bilgi okuryazarlığı</vt:lpstr>
      <vt:lpstr>PowerPoint Sunusu</vt:lpstr>
      <vt:lpstr>PowerPoint Sunusu</vt:lpstr>
      <vt:lpstr>PowerPoint Sunusu</vt:lpstr>
      <vt:lpstr>PowerPoint Sunusu</vt:lpstr>
      <vt:lpstr>PowerPoint Sunusu</vt:lpstr>
      <vt:lpstr>PowerPoint Sunusu</vt:lpstr>
      <vt:lpstr>Bilgi okuryazarlığı</vt:lpstr>
      <vt:lpstr>PowerPoint Sunusu</vt:lpstr>
      <vt:lpstr>Bilgi Okuryazarı Bireyin Özellikleri</vt:lpstr>
      <vt:lpstr>PowerPoint Sunusu</vt:lpstr>
      <vt:lpstr>PowerPoint Sunusu</vt:lpstr>
      <vt:lpstr>PowerPoint Sunusu</vt:lpstr>
      <vt:lpstr>PowerPoint Sunusu</vt:lpstr>
      <vt:lpstr>PowerPoint Sunusu</vt:lpstr>
      <vt:lpstr>Sonuç olarak bilgi okuryazarlığı</vt:lpstr>
      <vt:lpstr>Bilgi okuryazarlığı,</vt:lpstr>
      <vt:lpstr>TEŞEKKÜRLER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OKURYAZARLIĞI</dc:title>
  <dc:creator>Barış SEZER</dc:creator>
  <cp:lastModifiedBy>Tufan.Asli.Sezer</cp:lastModifiedBy>
  <cp:revision>21</cp:revision>
  <dcterms:created xsi:type="dcterms:W3CDTF">2021-01-29T22:29:26Z</dcterms:created>
  <dcterms:modified xsi:type="dcterms:W3CDTF">2023-10-01T20:10:48Z</dcterms:modified>
</cp:coreProperties>
</file>