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6912" autoAdjust="0"/>
    <p:restoredTop sz="94660"/>
  </p:normalViewPr>
  <p:slideViewPr>
    <p:cSldViewPr>
      <p:cViewPr varScale="1">
        <p:scale>
          <a:sx n="84" d="100"/>
          <a:sy n="84" d="100"/>
        </p:scale>
        <p:origin x="96" y="4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BC4DE5B3-DB66-4DE2-A4A4-20A83B124126}" type="datetimeFigureOut">
              <a:rPr lang="tr-TR" smtClean="0"/>
              <a:t>02.03.2018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3A155C6-1A4D-4BB4-9656-2EB8F6377A5F}"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C4DE5B3-DB66-4DE2-A4A4-20A83B124126}" type="datetimeFigureOut">
              <a:rPr lang="tr-TR" smtClean="0"/>
              <a:t>02.03.2018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3A155C6-1A4D-4BB4-9656-2EB8F6377A5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C4DE5B3-DB66-4DE2-A4A4-20A83B124126}" type="datetimeFigureOut">
              <a:rPr lang="tr-TR" smtClean="0"/>
              <a:t>02.03.2018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3A155C6-1A4D-4BB4-9656-2EB8F6377A5F}"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C4DE5B3-DB66-4DE2-A4A4-20A83B124126}" type="datetimeFigureOut">
              <a:rPr lang="tr-TR" smtClean="0"/>
              <a:t>02.03.2018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3A155C6-1A4D-4BB4-9656-2EB8F6377A5F}"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BC4DE5B3-DB66-4DE2-A4A4-20A83B124126}" type="datetimeFigureOut">
              <a:rPr lang="tr-TR" smtClean="0"/>
              <a:t>02.03.2018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3A155C6-1A4D-4BB4-9656-2EB8F6377A5F}"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BC4DE5B3-DB66-4DE2-A4A4-20A83B124126}" type="datetimeFigureOut">
              <a:rPr lang="tr-TR" smtClean="0"/>
              <a:t>02.03.2018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3A155C6-1A4D-4BB4-9656-2EB8F6377A5F}"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BC4DE5B3-DB66-4DE2-A4A4-20A83B124126}" type="datetimeFigureOut">
              <a:rPr lang="tr-TR" smtClean="0"/>
              <a:t>02.03.2018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3A155C6-1A4D-4BB4-9656-2EB8F6377A5F}"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BC4DE5B3-DB66-4DE2-A4A4-20A83B124126}" type="datetimeFigureOut">
              <a:rPr lang="tr-TR" smtClean="0"/>
              <a:t>02.03.2018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3A155C6-1A4D-4BB4-9656-2EB8F6377A5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C4DE5B3-DB66-4DE2-A4A4-20A83B124126}" type="datetimeFigureOut">
              <a:rPr lang="tr-TR" smtClean="0"/>
              <a:t>02.03.2018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3A155C6-1A4D-4BB4-9656-2EB8F6377A5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C4DE5B3-DB66-4DE2-A4A4-20A83B124126}" type="datetimeFigureOut">
              <a:rPr lang="tr-TR" smtClean="0"/>
              <a:t>02.03.2018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3A155C6-1A4D-4BB4-9656-2EB8F6377A5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C4DE5B3-DB66-4DE2-A4A4-20A83B124126}" type="datetimeFigureOut">
              <a:rPr lang="tr-TR" smtClean="0"/>
              <a:t>02.03.2018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3A155C6-1A4D-4BB4-9656-2EB8F6377A5F}"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4DE5B3-DB66-4DE2-A4A4-20A83B124126}" type="datetimeFigureOut">
              <a:rPr lang="tr-TR" smtClean="0"/>
              <a:t>02.03.2018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A155C6-1A4D-4BB4-9656-2EB8F6377A5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60649"/>
            <a:ext cx="7772400" cy="1152127"/>
          </a:xfrm>
        </p:spPr>
        <p:txBody>
          <a:bodyPr/>
          <a:lstStyle/>
          <a:p>
            <a:r>
              <a:rPr lang="tr-TR" dirty="0" smtClean="0"/>
              <a:t>Germen Kavimleri III</a:t>
            </a:r>
            <a:endParaRPr lang="tr-TR" dirty="0"/>
          </a:p>
        </p:txBody>
      </p:sp>
      <p:sp>
        <p:nvSpPr>
          <p:cNvPr id="3" name="2 Alt Başlık"/>
          <p:cNvSpPr>
            <a:spLocks noGrp="1"/>
          </p:cNvSpPr>
          <p:nvPr>
            <p:ph type="subTitle" idx="1"/>
          </p:nvPr>
        </p:nvSpPr>
        <p:spPr>
          <a:xfrm>
            <a:off x="683568" y="1268760"/>
            <a:ext cx="7776864" cy="5184576"/>
          </a:xfrm>
        </p:spPr>
        <p:txBody>
          <a:bodyPr>
            <a:normAutofit fontScale="55000" lnSpcReduction="20000"/>
          </a:bodyPr>
          <a:lstStyle/>
          <a:p>
            <a:pPr algn="just"/>
            <a:r>
              <a:rPr lang="tr-TR" b="1" dirty="0" smtClean="0">
                <a:solidFill>
                  <a:schemeClr val="tx1"/>
                </a:solidFill>
                <a:latin typeface="Times New Roman" pitchFamily="18" charset="0"/>
                <a:cs typeface="Times New Roman" pitchFamily="18" charset="0"/>
              </a:rPr>
              <a:t>ULFİLA</a:t>
            </a:r>
            <a:r>
              <a:rPr lang="tr-TR" dirty="0" smtClean="0">
                <a:solidFill>
                  <a:schemeClr val="tx1"/>
                </a:solidFill>
                <a:latin typeface="Times New Roman" pitchFamily="18" charset="0"/>
                <a:cs typeface="Times New Roman" pitchFamily="18" charset="0"/>
              </a:rPr>
              <a:t>, </a:t>
            </a:r>
            <a:r>
              <a:rPr lang="tr-TR" dirty="0" err="1" smtClean="0">
                <a:solidFill>
                  <a:schemeClr val="tx1"/>
                </a:solidFill>
                <a:latin typeface="Times New Roman" pitchFamily="18" charset="0"/>
                <a:cs typeface="Times New Roman" pitchFamily="18" charset="0"/>
              </a:rPr>
              <a:t>Gotlar’ın</a:t>
            </a:r>
            <a:r>
              <a:rPr lang="tr-TR" dirty="0" smtClean="0">
                <a:solidFill>
                  <a:schemeClr val="tx1"/>
                </a:solidFill>
                <a:latin typeface="Times New Roman" pitchFamily="18" charset="0"/>
                <a:cs typeface="Times New Roman" pitchFamily="18" charset="0"/>
              </a:rPr>
              <a:t> Piskoposu, takriben 311 senesinde Kapadokya’da(?) dünyaya geldi, 382/383 senesinde Konstantinopolis’te hayata gözlerini yumdu. 337 senesinde Gotlar tarafından esir alındıktan sonra </a:t>
            </a:r>
            <a:r>
              <a:rPr lang="tr-TR" dirty="0" err="1" smtClean="0">
                <a:solidFill>
                  <a:schemeClr val="tx1"/>
                </a:solidFill>
                <a:latin typeface="Times New Roman" pitchFamily="18" charset="0"/>
                <a:cs typeface="Times New Roman" pitchFamily="18" charset="0"/>
              </a:rPr>
              <a:t>Ulfila</a:t>
            </a:r>
            <a:r>
              <a:rPr lang="tr-TR" dirty="0" smtClean="0">
                <a:solidFill>
                  <a:schemeClr val="tx1"/>
                </a:solidFill>
                <a:latin typeface="Times New Roman" pitchFamily="18" charset="0"/>
                <a:cs typeface="Times New Roman" pitchFamily="18" charset="0"/>
              </a:rPr>
              <a:t>, Konstantinopolis’e gönderilen elçilik heyetine dahil edildi. Burada </a:t>
            </a:r>
            <a:r>
              <a:rPr lang="tr-TR" dirty="0" err="1" smtClean="0">
                <a:solidFill>
                  <a:schemeClr val="tx1"/>
                </a:solidFill>
                <a:latin typeface="Times New Roman" pitchFamily="18" charset="0"/>
                <a:cs typeface="Times New Roman" pitchFamily="18" charset="0"/>
              </a:rPr>
              <a:t>Nikomedeialı</a:t>
            </a:r>
            <a:r>
              <a:rPr lang="tr-TR" dirty="0" smtClean="0">
                <a:solidFill>
                  <a:schemeClr val="tx1"/>
                </a:solidFill>
                <a:latin typeface="Times New Roman" pitchFamily="18" charset="0"/>
                <a:cs typeface="Times New Roman" pitchFamily="18" charset="0"/>
              </a:rPr>
              <a:t> </a:t>
            </a:r>
            <a:r>
              <a:rPr lang="tr-TR" dirty="0" err="1" smtClean="0">
                <a:solidFill>
                  <a:schemeClr val="tx1"/>
                </a:solidFill>
                <a:latin typeface="Times New Roman" pitchFamily="18" charset="0"/>
                <a:cs typeface="Times New Roman" pitchFamily="18" charset="0"/>
              </a:rPr>
              <a:t>Eusebius</a:t>
            </a:r>
            <a:r>
              <a:rPr lang="tr-TR" dirty="0" smtClean="0">
                <a:solidFill>
                  <a:schemeClr val="tx1"/>
                </a:solidFill>
                <a:latin typeface="Times New Roman" pitchFamily="18" charset="0"/>
                <a:cs typeface="Times New Roman" pitchFamily="18" charset="0"/>
              </a:rPr>
              <a:t> tarafından Piskoposluk vazifesiyle görevlendirildi. Gotlar arasındaki faaliyetleri esnasında  </a:t>
            </a:r>
            <a:r>
              <a:rPr lang="tr-TR" dirty="0" err="1" smtClean="0">
                <a:solidFill>
                  <a:schemeClr val="tx1"/>
                </a:solidFill>
                <a:latin typeface="Times New Roman" pitchFamily="18" charset="0"/>
                <a:cs typeface="Times New Roman" pitchFamily="18" charset="0"/>
              </a:rPr>
              <a:t>Ulfila</a:t>
            </a:r>
            <a:r>
              <a:rPr lang="tr-TR" dirty="0" smtClean="0">
                <a:solidFill>
                  <a:schemeClr val="tx1"/>
                </a:solidFill>
                <a:latin typeface="Times New Roman" pitchFamily="18" charset="0"/>
                <a:cs typeface="Times New Roman" pitchFamily="18" charset="0"/>
              </a:rPr>
              <a:t>, İncil’i (bir kısmını) Got lisanına tercüme etti. 360 senesinde Aryanizm takipçilerinden birisi oldu ve </a:t>
            </a:r>
            <a:r>
              <a:rPr lang="tr-TR" dirty="0" err="1" smtClean="0">
                <a:solidFill>
                  <a:schemeClr val="tx1"/>
                </a:solidFill>
                <a:latin typeface="Times New Roman" pitchFamily="18" charset="0"/>
                <a:cs typeface="Times New Roman" pitchFamily="18" charset="0"/>
              </a:rPr>
              <a:t>Homoiousianlar’ın</a:t>
            </a:r>
            <a:r>
              <a:rPr lang="tr-TR" dirty="0" smtClean="0">
                <a:solidFill>
                  <a:schemeClr val="tx1"/>
                </a:solidFill>
                <a:latin typeface="Times New Roman" pitchFamily="18" charset="0"/>
                <a:cs typeface="Times New Roman" pitchFamily="18" charset="0"/>
              </a:rPr>
              <a:t> (</a:t>
            </a:r>
            <a:r>
              <a:rPr lang="tr-TR" dirty="0" err="1" smtClean="0">
                <a:solidFill>
                  <a:schemeClr val="tx1"/>
                </a:solidFill>
                <a:latin typeface="Times New Roman" pitchFamily="18" charset="0"/>
                <a:cs typeface="Times New Roman" pitchFamily="18" charset="0"/>
              </a:rPr>
              <a:t>Aryanist</a:t>
            </a:r>
            <a:r>
              <a:rPr lang="tr-TR" dirty="0" smtClean="0">
                <a:solidFill>
                  <a:schemeClr val="tx1"/>
                </a:solidFill>
                <a:latin typeface="Times New Roman" pitchFamily="18" charset="0"/>
                <a:cs typeface="Times New Roman" pitchFamily="18" charset="0"/>
              </a:rPr>
              <a:t>) amentüsünü onayladı.  Bu suretle </a:t>
            </a:r>
            <a:r>
              <a:rPr lang="tr-TR" dirty="0">
                <a:solidFill>
                  <a:schemeClr val="tx1"/>
                </a:solidFill>
                <a:latin typeface="Times New Roman" pitchFamily="18" charset="0"/>
                <a:cs typeface="Times New Roman" pitchFamily="18" charset="0"/>
              </a:rPr>
              <a:t>f</a:t>
            </a:r>
            <a:r>
              <a:rPr lang="tr-TR" dirty="0" smtClean="0">
                <a:solidFill>
                  <a:schemeClr val="tx1"/>
                </a:solidFill>
                <a:latin typeface="Times New Roman" pitchFamily="18" charset="0"/>
                <a:cs typeface="Times New Roman" pitchFamily="18" charset="0"/>
              </a:rPr>
              <a:t>aaliyetleri, söz konusu öğretinin IV. yüzyıldaki Germen halkları arasında yerleşmesine katkıda bulundu.</a:t>
            </a:r>
          </a:p>
          <a:p>
            <a:pPr algn="just"/>
            <a:r>
              <a:rPr lang="tr-TR" dirty="0" err="1" smtClean="0">
                <a:solidFill>
                  <a:schemeClr val="tx1"/>
                </a:solidFill>
                <a:latin typeface="Times New Roman" pitchFamily="18" charset="0"/>
                <a:cs typeface="Times New Roman" pitchFamily="18" charset="0"/>
              </a:rPr>
              <a:t>Ulfila’nın</a:t>
            </a:r>
            <a:r>
              <a:rPr lang="tr-TR" dirty="0" smtClean="0">
                <a:solidFill>
                  <a:schemeClr val="tx1"/>
                </a:solidFill>
                <a:latin typeface="Times New Roman" pitchFamily="18" charset="0"/>
                <a:cs typeface="Times New Roman" pitchFamily="18" charset="0"/>
              </a:rPr>
              <a:t> rolü, modern tarihçiler tarafından yeniden ele alınmaktadır.  E. A. </a:t>
            </a:r>
            <a:r>
              <a:rPr lang="tr-TR" dirty="0" err="1" smtClean="0">
                <a:solidFill>
                  <a:schemeClr val="tx1"/>
                </a:solidFill>
                <a:latin typeface="Times New Roman" pitchFamily="18" charset="0"/>
                <a:cs typeface="Times New Roman" pitchFamily="18" charset="0"/>
              </a:rPr>
              <a:t>Thompson</a:t>
            </a:r>
            <a:r>
              <a:rPr lang="tr-TR" dirty="0" smtClean="0">
                <a:solidFill>
                  <a:schemeClr val="tx1"/>
                </a:solidFill>
                <a:latin typeface="Times New Roman" pitchFamily="18" charset="0"/>
                <a:cs typeface="Times New Roman" pitchFamily="18" charset="0"/>
              </a:rPr>
              <a:t>, </a:t>
            </a:r>
            <a:r>
              <a:rPr lang="tr-TR" dirty="0" err="1" smtClean="0">
                <a:solidFill>
                  <a:schemeClr val="tx1"/>
                </a:solidFill>
                <a:latin typeface="Times New Roman" pitchFamily="18" charset="0"/>
                <a:cs typeface="Times New Roman" pitchFamily="18" charset="0"/>
              </a:rPr>
              <a:t>Ulfila’nın</a:t>
            </a:r>
            <a:r>
              <a:rPr lang="tr-TR" dirty="0" smtClean="0">
                <a:solidFill>
                  <a:schemeClr val="tx1"/>
                </a:solidFill>
                <a:latin typeface="Times New Roman" pitchFamily="18" charset="0"/>
                <a:cs typeface="Times New Roman" pitchFamily="18" charset="0"/>
              </a:rPr>
              <a:t> </a:t>
            </a:r>
            <a:r>
              <a:rPr lang="tr-TR" dirty="0" err="1">
                <a:solidFill>
                  <a:schemeClr val="tx1"/>
                </a:solidFill>
                <a:latin typeface="Times New Roman" pitchFamily="18" charset="0"/>
                <a:cs typeface="Times New Roman" pitchFamily="18" charset="0"/>
              </a:rPr>
              <a:t>G</a:t>
            </a:r>
            <a:r>
              <a:rPr lang="tr-TR" dirty="0" err="1" smtClean="0">
                <a:solidFill>
                  <a:schemeClr val="tx1"/>
                </a:solidFill>
                <a:latin typeface="Times New Roman" pitchFamily="18" charset="0"/>
                <a:cs typeface="Times New Roman" pitchFamily="18" charset="0"/>
              </a:rPr>
              <a:t>otlar’ı</a:t>
            </a:r>
            <a:r>
              <a:rPr lang="tr-TR" dirty="0" smtClean="0">
                <a:solidFill>
                  <a:schemeClr val="tx1"/>
                </a:solidFill>
                <a:latin typeface="Times New Roman" pitchFamily="18" charset="0"/>
                <a:cs typeface="Times New Roman" pitchFamily="18" charset="0"/>
              </a:rPr>
              <a:t> Hıristiyanlığa döndürmediğini açıkça ifade etmiştir, K. </a:t>
            </a:r>
            <a:r>
              <a:rPr lang="tr-TR" dirty="0" err="1" smtClean="0">
                <a:solidFill>
                  <a:schemeClr val="tx1"/>
                </a:solidFill>
                <a:latin typeface="Times New Roman" pitchFamily="18" charset="0"/>
                <a:cs typeface="Times New Roman" pitchFamily="18" charset="0"/>
              </a:rPr>
              <a:t>Schaferdiek</a:t>
            </a:r>
            <a:r>
              <a:rPr lang="tr-TR" dirty="0" smtClean="0">
                <a:solidFill>
                  <a:schemeClr val="tx1"/>
                </a:solidFill>
                <a:latin typeface="Times New Roman" pitchFamily="18" charset="0"/>
                <a:cs typeface="Times New Roman" pitchFamily="18" charset="0"/>
              </a:rPr>
              <a:t>, </a:t>
            </a:r>
            <a:r>
              <a:rPr lang="tr-TR" dirty="0" err="1" smtClean="0">
                <a:solidFill>
                  <a:schemeClr val="tx1"/>
                </a:solidFill>
                <a:latin typeface="Times New Roman" pitchFamily="18" charset="0"/>
                <a:cs typeface="Times New Roman" pitchFamily="18" charset="0"/>
              </a:rPr>
              <a:t>Ulfila’nın</a:t>
            </a:r>
            <a:r>
              <a:rPr lang="tr-TR" dirty="0" smtClean="0">
                <a:solidFill>
                  <a:schemeClr val="tx1"/>
                </a:solidFill>
                <a:latin typeface="Times New Roman" pitchFamily="18" charset="0"/>
                <a:cs typeface="Times New Roman" pitchFamily="18" charset="0"/>
              </a:rPr>
              <a:t> “misyoner piskopos” şeklinde tanımlanma ihtimalini reddetmiştir ve P. </a:t>
            </a:r>
            <a:r>
              <a:rPr lang="tr-TR" dirty="0" err="1" smtClean="0">
                <a:solidFill>
                  <a:schemeClr val="tx1"/>
                </a:solidFill>
                <a:latin typeface="Times New Roman" pitchFamily="18" charset="0"/>
                <a:cs typeface="Times New Roman" pitchFamily="18" charset="0"/>
              </a:rPr>
              <a:t>Stockmeier</a:t>
            </a:r>
            <a:r>
              <a:rPr lang="tr-TR" dirty="0" smtClean="0">
                <a:solidFill>
                  <a:schemeClr val="tx1"/>
                </a:solidFill>
                <a:latin typeface="Times New Roman" pitchFamily="18" charset="0"/>
                <a:cs typeface="Times New Roman" pitchFamily="18" charset="0"/>
              </a:rPr>
              <a:t> ise </a:t>
            </a:r>
            <a:r>
              <a:rPr lang="tr-TR" dirty="0" err="1" smtClean="0">
                <a:solidFill>
                  <a:schemeClr val="tx1"/>
                </a:solidFill>
                <a:latin typeface="Times New Roman" pitchFamily="18" charset="0"/>
                <a:cs typeface="Times New Roman" pitchFamily="18" charset="0"/>
              </a:rPr>
              <a:t>Gotlar’ın</a:t>
            </a:r>
            <a:r>
              <a:rPr lang="tr-TR" dirty="0" smtClean="0">
                <a:solidFill>
                  <a:schemeClr val="tx1"/>
                </a:solidFill>
                <a:latin typeface="Times New Roman" pitchFamily="18" charset="0"/>
                <a:cs typeface="Times New Roman" pitchFamily="18" charset="0"/>
              </a:rPr>
              <a:t> Hıristiyanlığı III. </a:t>
            </a:r>
            <a:r>
              <a:rPr lang="tr-TR" dirty="0">
                <a:solidFill>
                  <a:schemeClr val="tx1"/>
                </a:solidFill>
                <a:latin typeface="Times New Roman" pitchFamily="18" charset="0"/>
                <a:cs typeface="Times New Roman" pitchFamily="18" charset="0"/>
              </a:rPr>
              <a:t>y</a:t>
            </a:r>
            <a:r>
              <a:rPr lang="tr-TR" dirty="0" smtClean="0">
                <a:solidFill>
                  <a:schemeClr val="tx1"/>
                </a:solidFill>
                <a:latin typeface="Times New Roman" pitchFamily="18" charset="0"/>
                <a:cs typeface="Times New Roman" pitchFamily="18" charset="0"/>
              </a:rPr>
              <a:t>üzyıl içerisinde zaten kabul etmiş olduğunun altını çizmiştir.*</a:t>
            </a:r>
          </a:p>
          <a:p>
            <a:pPr algn="just"/>
            <a:endParaRPr lang="tr-TR" dirty="0">
              <a:solidFill>
                <a:schemeClr val="tx1"/>
              </a:solidFill>
              <a:latin typeface="Times New Roman" pitchFamily="18" charset="0"/>
              <a:cs typeface="Times New Roman" pitchFamily="18" charset="0"/>
            </a:endParaRPr>
          </a:p>
          <a:p>
            <a:pPr algn="just"/>
            <a:endParaRPr lang="tr-TR" dirty="0" smtClean="0">
              <a:solidFill>
                <a:schemeClr val="tx1"/>
              </a:solidFill>
              <a:latin typeface="Times New Roman" pitchFamily="18" charset="0"/>
              <a:cs typeface="Times New Roman" pitchFamily="18" charset="0"/>
            </a:endParaRPr>
          </a:p>
          <a:p>
            <a:pPr algn="just"/>
            <a:endParaRPr lang="tr-TR" dirty="0">
              <a:solidFill>
                <a:schemeClr val="tx1"/>
              </a:solidFill>
              <a:latin typeface="Times New Roman" pitchFamily="18" charset="0"/>
              <a:cs typeface="Times New Roman" pitchFamily="18" charset="0"/>
            </a:endParaRPr>
          </a:p>
          <a:p>
            <a:pPr algn="just"/>
            <a:endParaRPr lang="tr-TR" dirty="0" smtClean="0">
              <a:solidFill>
                <a:schemeClr val="tx1"/>
              </a:solidFill>
              <a:latin typeface="Times New Roman" pitchFamily="18" charset="0"/>
              <a:cs typeface="Times New Roman" pitchFamily="18" charset="0"/>
            </a:endParaRPr>
          </a:p>
          <a:p>
            <a:pPr algn="just"/>
            <a:endParaRPr lang="tr-TR" dirty="0">
              <a:solidFill>
                <a:schemeClr val="tx1"/>
              </a:solidFill>
              <a:latin typeface="Times New Roman" pitchFamily="18" charset="0"/>
              <a:cs typeface="Times New Roman" pitchFamily="18" charset="0"/>
            </a:endParaRPr>
          </a:p>
          <a:p>
            <a:pPr algn="just"/>
            <a:r>
              <a:rPr lang="tr-TR" dirty="0" smtClean="0">
                <a:solidFill>
                  <a:schemeClr val="tx1"/>
                </a:solidFill>
                <a:latin typeface="Times New Roman" pitchFamily="18" charset="0"/>
                <a:cs typeface="Times New Roman" pitchFamily="18" charset="0"/>
              </a:rPr>
              <a:t>*</a:t>
            </a:r>
            <a:r>
              <a:rPr lang="tr-TR" dirty="0" err="1" smtClean="0">
                <a:solidFill>
                  <a:schemeClr val="tx1"/>
                </a:solidFill>
                <a:latin typeface="Times New Roman" pitchFamily="18" charset="0"/>
                <a:cs typeface="Times New Roman" pitchFamily="18" charset="0"/>
              </a:rPr>
              <a:t>Aleksander</a:t>
            </a:r>
            <a:r>
              <a:rPr lang="tr-TR" dirty="0" smtClean="0">
                <a:solidFill>
                  <a:schemeClr val="tx1"/>
                </a:solidFill>
                <a:latin typeface="Times New Roman" pitchFamily="18" charset="0"/>
                <a:cs typeface="Times New Roman" pitchFamily="18" charset="0"/>
              </a:rPr>
              <a:t> </a:t>
            </a:r>
            <a:r>
              <a:rPr lang="tr-TR" dirty="0" err="1" smtClean="0">
                <a:solidFill>
                  <a:schemeClr val="tx1"/>
                </a:solidFill>
                <a:latin typeface="Times New Roman" pitchFamily="18" charset="0"/>
                <a:cs typeface="Times New Roman" pitchFamily="18" charset="0"/>
              </a:rPr>
              <a:t>Kazhdan</a:t>
            </a:r>
            <a:r>
              <a:rPr lang="tr-TR" dirty="0" smtClean="0">
                <a:solidFill>
                  <a:schemeClr val="tx1"/>
                </a:solidFill>
                <a:latin typeface="Times New Roman" pitchFamily="18" charset="0"/>
                <a:cs typeface="Times New Roman" pitchFamily="18" charset="0"/>
              </a:rPr>
              <a:t>, “</a:t>
            </a:r>
            <a:r>
              <a:rPr lang="tr-TR" dirty="0" err="1" smtClean="0">
                <a:solidFill>
                  <a:schemeClr val="tx1"/>
                </a:solidFill>
                <a:latin typeface="Times New Roman" pitchFamily="18" charset="0"/>
                <a:cs typeface="Times New Roman" pitchFamily="18" charset="0"/>
              </a:rPr>
              <a:t>Ulfila</a:t>
            </a:r>
            <a:r>
              <a:rPr lang="tr-TR" dirty="0" smtClean="0">
                <a:solidFill>
                  <a:schemeClr val="tx1"/>
                </a:solidFill>
                <a:latin typeface="Times New Roman" pitchFamily="18" charset="0"/>
                <a:cs typeface="Times New Roman" pitchFamily="18" charset="0"/>
              </a:rPr>
              <a:t>”, </a:t>
            </a:r>
            <a:r>
              <a:rPr lang="tr-TR" i="1" dirty="0" smtClean="0">
                <a:solidFill>
                  <a:schemeClr val="tx1"/>
                </a:solidFill>
                <a:latin typeface="Times New Roman" pitchFamily="18" charset="0"/>
                <a:cs typeface="Times New Roman" pitchFamily="18" charset="0"/>
              </a:rPr>
              <a:t>Oxford </a:t>
            </a:r>
            <a:r>
              <a:rPr lang="tr-TR" i="1" dirty="0" err="1" smtClean="0">
                <a:solidFill>
                  <a:schemeClr val="tx1"/>
                </a:solidFill>
                <a:latin typeface="Times New Roman" pitchFamily="18" charset="0"/>
                <a:cs typeface="Times New Roman" pitchFamily="18" charset="0"/>
              </a:rPr>
              <a:t>Dictionary</a:t>
            </a:r>
            <a:r>
              <a:rPr lang="tr-TR" i="1" dirty="0" smtClean="0">
                <a:solidFill>
                  <a:schemeClr val="tx1"/>
                </a:solidFill>
                <a:latin typeface="Times New Roman" pitchFamily="18" charset="0"/>
                <a:cs typeface="Times New Roman" pitchFamily="18" charset="0"/>
              </a:rPr>
              <a:t> of </a:t>
            </a:r>
            <a:r>
              <a:rPr lang="tr-TR" i="1" dirty="0" err="1" smtClean="0">
                <a:solidFill>
                  <a:schemeClr val="tx1"/>
                </a:solidFill>
                <a:latin typeface="Times New Roman" pitchFamily="18" charset="0"/>
                <a:cs typeface="Times New Roman" pitchFamily="18" charset="0"/>
              </a:rPr>
              <a:t>Byzantium</a:t>
            </a:r>
            <a:r>
              <a:rPr lang="tr-TR" i="1" dirty="0" smtClean="0">
                <a:solidFill>
                  <a:schemeClr val="tx1"/>
                </a:solidFill>
                <a:latin typeface="Times New Roman" pitchFamily="18" charset="0"/>
                <a:cs typeface="Times New Roman" pitchFamily="18" charset="0"/>
              </a:rPr>
              <a:t> (ODB)</a:t>
            </a:r>
            <a:r>
              <a:rPr lang="tr-TR" dirty="0" smtClean="0">
                <a:solidFill>
                  <a:schemeClr val="tx1"/>
                </a:solidFill>
                <a:latin typeface="Times New Roman" pitchFamily="18" charset="0"/>
                <a:cs typeface="Times New Roman" pitchFamily="18" charset="0"/>
              </a:rPr>
              <a:t>, C.III, s. 2139.</a:t>
            </a:r>
            <a:endParaRPr lang="tr-TR"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flipV="1">
            <a:off x="685800" y="-45718"/>
            <a:ext cx="7772400" cy="45719"/>
          </a:xfrm>
        </p:spPr>
        <p:txBody>
          <a:bodyPr>
            <a:normAutofit fontScale="90000"/>
          </a:bodyPr>
          <a:lstStyle/>
          <a:p>
            <a:endParaRPr lang="tr-TR" dirty="0"/>
          </a:p>
        </p:txBody>
      </p:sp>
      <p:sp>
        <p:nvSpPr>
          <p:cNvPr id="3" name="2 Alt Başlık"/>
          <p:cNvSpPr>
            <a:spLocks noGrp="1"/>
          </p:cNvSpPr>
          <p:nvPr>
            <p:ph type="subTitle" idx="1"/>
          </p:nvPr>
        </p:nvSpPr>
        <p:spPr>
          <a:xfrm>
            <a:off x="323528" y="188640"/>
            <a:ext cx="8568952" cy="6480720"/>
          </a:xfrm>
        </p:spPr>
        <p:txBody>
          <a:bodyPr>
            <a:normAutofit fontScale="92500" lnSpcReduction="10000"/>
          </a:bodyPr>
          <a:lstStyle/>
          <a:p>
            <a:pPr algn="just"/>
            <a:r>
              <a:rPr lang="tr-TR" dirty="0" smtClean="0">
                <a:solidFill>
                  <a:schemeClr val="tx1"/>
                </a:solidFill>
                <a:latin typeface="Times New Roman" pitchFamily="18" charset="0"/>
                <a:cs typeface="Times New Roman" pitchFamily="18" charset="0"/>
              </a:rPr>
              <a:t>   Got halklarının Roma İmparatorluğu ile III. </a:t>
            </a:r>
            <a:r>
              <a:rPr lang="tr-TR" dirty="0">
                <a:solidFill>
                  <a:schemeClr val="tx1"/>
                </a:solidFill>
                <a:latin typeface="Times New Roman" pitchFamily="18" charset="0"/>
                <a:cs typeface="Times New Roman" pitchFamily="18" charset="0"/>
              </a:rPr>
              <a:t>y</a:t>
            </a:r>
            <a:r>
              <a:rPr lang="tr-TR" dirty="0" smtClean="0">
                <a:solidFill>
                  <a:schemeClr val="tx1"/>
                </a:solidFill>
                <a:latin typeface="Times New Roman" pitchFamily="18" charset="0"/>
                <a:cs typeface="Times New Roman" pitchFamily="18" charset="0"/>
              </a:rPr>
              <a:t>üzyılda yoğunlaşan münasebeti tahmin edilenden daha uzun ve daha yoğun şekilde karmaşık ilişkilere sahne olmuştur. Dini sahadaki paylaşımlara ek olarak Roma İmparatorluğu’nun ihtiyaç duyduğu askerleri para karşılığında Germen halklar arasından devşirmesi, imparatorluk ordusunda sadece alt kademelerin değil üst rütbelerin de barbar kökenli şahıslara terk edilmesine neden olmuştu. Bu sürecin nihayetinde imparatorluktaki erkin kullanımında ve siyasetin saptanmasında Germen kökenli görevlilerin ne denli nüfuz sahibi oldukları aşikar hale gelecektir. Söz konusu kaziye, imparatorluğun doğu yakasında V. yüzyıl içinde çözüme kavuşturulacaktır, bilakis batı yakasında imparatorluğun inhitatına neden olacaktır. </a:t>
            </a:r>
            <a:endParaRPr lang="tr-TR" dirty="0">
              <a:solidFill>
                <a:schemeClr val="tx1"/>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88641"/>
            <a:ext cx="7772400" cy="1800199"/>
          </a:xfrm>
        </p:spPr>
        <p:txBody>
          <a:bodyPr/>
          <a:lstStyle/>
          <a:p>
            <a:r>
              <a:rPr lang="tr-TR" dirty="0" smtClean="0"/>
              <a:t>İmparator Valens ve </a:t>
            </a:r>
            <a:r>
              <a:rPr lang="tr-TR" dirty="0" err="1" smtClean="0"/>
              <a:t>Adrianopolis</a:t>
            </a:r>
            <a:r>
              <a:rPr lang="tr-TR" dirty="0" smtClean="0"/>
              <a:t> Savaşı (9 Ağustos 378)</a:t>
            </a:r>
            <a:endParaRPr lang="tr-TR" dirty="0"/>
          </a:p>
        </p:txBody>
      </p:sp>
      <p:sp>
        <p:nvSpPr>
          <p:cNvPr id="3" name="2 Alt Başlık"/>
          <p:cNvSpPr>
            <a:spLocks noGrp="1"/>
          </p:cNvSpPr>
          <p:nvPr>
            <p:ph type="subTitle" idx="1"/>
          </p:nvPr>
        </p:nvSpPr>
        <p:spPr>
          <a:xfrm>
            <a:off x="1371600" y="3933056"/>
            <a:ext cx="6400800" cy="2160240"/>
          </a:xfrm>
        </p:spPr>
        <p:txBody>
          <a:bodyPr/>
          <a:lstStyle/>
          <a:p>
            <a:endParaRPr lang="tr-TR" dirty="0"/>
          </a:p>
        </p:txBody>
      </p:sp>
      <p:pic>
        <p:nvPicPr>
          <p:cNvPr id="1026" name="Picture 2" descr="C:\Users\admin.DESKTOP-8177JEP\Desktop\imparator Valens solidus.jpg"/>
          <p:cNvPicPr>
            <a:picLocks noChangeAspect="1" noChangeArrowheads="1"/>
          </p:cNvPicPr>
          <p:nvPr/>
        </p:nvPicPr>
        <p:blipFill>
          <a:blip r:embed="rId2" cstate="print"/>
          <a:srcRect/>
          <a:stretch>
            <a:fillRect/>
          </a:stretch>
        </p:blipFill>
        <p:spPr bwMode="auto">
          <a:xfrm>
            <a:off x="0" y="2132856"/>
            <a:ext cx="9144000" cy="4725144"/>
          </a:xfrm>
          <a:prstGeom prst="rect">
            <a:avLst/>
          </a:prstGeom>
          <a:noFill/>
        </p:spPr>
      </p:pic>
      <p:sp>
        <p:nvSpPr>
          <p:cNvPr id="6" name="5 Metin kutusu"/>
          <p:cNvSpPr txBox="1"/>
          <p:nvPr/>
        </p:nvSpPr>
        <p:spPr>
          <a:xfrm>
            <a:off x="1259632" y="2636912"/>
            <a:ext cx="7488832" cy="369332"/>
          </a:xfrm>
          <a:prstGeom prst="rect">
            <a:avLst/>
          </a:prstGeom>
          <a:noFill/>
        </p:spPr>
        <p:txBody>
          <a:bodyPr wrap="square" rtlCol="0">
            <a:spAutoFit/>
          </a:bodyPr>
          <a:lstStyle/>
          <a:p>
            <a:r>
              <a:rPr lang="tr-TR" dirty="0" smtClean="0">
                <a:latin typeface="Times New Roman" pitchFamily="18" charset="0"/>
                <a:cs typeface="Times New Roman" pitchFamily="18" charset="0"/>
              </a:rPr>
              <a:t>İmparator Valens’e ait Solidus. Antakya. 367-369. 4.53 g. 21 mm. Altın.</a:t>
            </a:r>
            <a:endParaRPr lang="tr-TR"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flipV="1">
            <a:off x="685800" y="-45718"/>
            <a:ext cx="7772400" cy="45719"/>
          </a:xfrm>
        </p:spPr>
        <p:txBody>
          <a:bodyPr>
            <a:normAutofit fontScale="90000"/>
          </a:bodyPr>
          <a:lstStyle/>
          <a:p>
            <a:endParaRPr lang="tr-TR" dirty="0"/>
          </a:p>
        </p:txBody>
      </p:sp>
      <p:sp>
        <p:nvSpPr>
          <p:cNvPr id="3" name="2 Alt Başlık"/>
          <p:cNvSpPr>
            <a:spLocks noGrp="1"/>
          </p:cNvSpPr>
          <p:nvPr>
            <p:ph type="subTitle" idx="1"/>
          </p:nvPr>
        </p:nvSpPr>
        <p:spPr>
          <a:xfrm>
            <a:off x="251520" y="980728"/>
            <a:ext cx="8568952" cy="5472608"/>
          </a:xfrm>
        </p:spPr>
        <p:txBody>
          <a:bodyPr>
            <a:normAutofit fontScale="62500" lnSpcReduction="20000"/>
          </a:bodyPr>
          <a:lstStyle/>
          <a:p>
            <a:pPr algn="just"/>
            <a:r>
              <a:rPr lang="tr-TR" dirty="0" smtClean="0">
                <a:solidFill>
                  <a:schemeClr val="tx1"/>
                </a:solidFill>
                <a:latin typeface="Times New Roman" pitchFamily="18" charset="0"/>
                <a:cs typeface="Times New Roman" pitchFamily="18" charset="0"/>
              </a:rPr>
              <a:t>    Doğu Gotları lideri </a:t>
            </a:r>
            <a:r>
              <a:rPr lang="tr-TR" dirty="0" err="1" smtClean="0">
                <a:solidFill>
                  <a:schemeClr val="tx1"/>
                </a:solidFill>
                <a:latin typeface="Times New Roman" pitchFamily="18" charset="0"/>
                <a:cs typeface="Times New Roman" pitchFamily="18" charset="0"/>
              </a:rPr>
              <a:t>Ermenaric</a:t>
            </a:r>
            <a:r>
              <a:rPr lang="tr-TR" dirty="0" smtClean="0">
                <a:solidFill>
                  <a:schemeClr val="tx1"/>
                </a:solidFill>
                <a:latin typeface="Times New Roman" pitchFamily="18" charset="0"/>
                <a:cs typeface="Times New Roman" pitchFamily="18" charset="0"/>
              </a:rPr>
              <a:t>, Hunlar ile 375 senesinde giriştiği belirleyici bir savaş neticesinde mağlubiyete uğradı. </a:t>
            </a:r>
            <a:r>
              <a:rPr lang="tr-TR" dirty="0" err="1" smtClean="0">
                <a:solidFill>
                  <a:schemeClr val="tx1"/>
                </a:solidFill>
                <a:latin typeface="Times New Roman" pitchFamily="18" charset="0"/>
                <a:cs typeface="Times New Roman" pitchFamily="18" charset="0"/>
              </a:rPr>
              <a:t>Ermenaric’in</a:t>
            </a:r>
            <a:r>
              <a:rPr lang="tr-TR" dirty="0" smtClean="0">
                <a:solidFill>
                  <a:schemeClr val="tx1"/>
                </a:solidFill>
                <a:latin typeface="Times New Roman" pitchFamily="18" charset="0"/>
                <a:cs typeface="Times New Roman" pitchFamily="18" charset="0"/>
              </a:rPr>
              <a:t> sonuçlarına katlanamayacağı için intiharına vesile olan bu savaş, Roma ve barbar dünyası arasında kurulmuş bulunan dengeyi tamamen altüst etti. </a:t>
            </a:r>
            <a:r>
              <a:rPr lang="tr-TR" dirty="0" err="1" smtClean="0">
                <a:solidFill>
                  <a:schemeClr val="tx1"/>
                </a:solidFill>
                <a:latin typeface="Times New Roman" pitchFamily="18" charset="0"/>
                <a:cs typeface="Times New Roman" pitchFamily="18" charset="0"/>
              </a:rPr>
              <a:t>Hunlar’ın</a:t>
            </a:r>
            <a:r>
              <a:rPr lang="tr-TR" dirty="0" smtClean="0">
                <a:solidFill>
                  <a:schemeClr val="tx1"/>
                </a:solidFill>
                <a:latin typeface="Times New Roman" pitchFamily="18" charset="0"/>
                <a:cs typeface="Times New Roman" pitchFamily="18" charset="0"/>
              </a:rPr>
              <a:t> başarısı, daha bidayette en kuvvetli Germen kavmini çaresizce çekilmeye mecbur bıraktığı gibi Roma İmparatorluğu’nu takriben bir asır her cihetten mukavemet gösteremediği  bir düşmanla iştigale duçar etti. </a:t>
            </a:r>
          </a:p>
          <a:p>
            <a:pPr algn="just"/>
            <a:r>
              <a:rPr lang="tr-TR" dirty="0">
                <a:solidFill>
                  <a:schemeClr val="tx1"/>
                </a:solidFill>
                <a:latin typeface="Times New Roman" pitchFamily="18" charset="0"/>
                <a:cs typeface="Times New Roman" pitchFamily="18" charset="0"/>
              </a:rPr>
              <a:t> </a:t>
            </a:r>
            <a:r>
              <a:rPr lang="tr-TR" dirty="0" smtClean="0">
                <a:solidFill>
                  <a:schemeClr val="tx1"/>
                </a:solidFill>
                <a:latin typeface="Times New Roman" pitchFamily="18" charset="0"/>
                <a:cs typeface="Times New Roman" pitchFamily="18" charset="0"/>
              </a:rPr>
              <a:t>  Hun tazyiki neticesinde Doğu Gotları, </a:t>
            </a:r>
            <a:r>
              <a:rPr lang="tr-TR" dirty="0" err="1" smtClean="0">
                <a:solidFill>
                  <a:schemeClr val="tx1"/>
                </a:solidFill>
                <a:latin typeface="Times New Roman" pitchFamily="18" charset="0"/>
                <a:cs typeface="Times New Roman" pitchFamily="18" charset="0"/>
              </a:rPr>
              <a:t>Vizigotlar</a:t>
            </a:r>
            <a:r>
              <a:rPr lang="tr-TR" dirty="0" smtClean="0">
                <a:solidFill>
                  <a:schemeClr val="tx1"/>
                </a:solidFill>
                <a:latin typeface="Times New Roman" pitchFamily="18" charset="0"/>
                <a:cs typeface="Times New Roman" pitchFamily="18" charset="0"/>
              </a:rPr>
              <a:t> ile hudut oldukları </a:t>
            </a:r>
            <a:r>
              <a:rPr lang="tr-TR" dirty="0" err="1" smtClean="0">
                <a:solidFill>
                  <a:schemeClr val="tx1"/>
                </a:solidFill>
                <a:latin typeface="Times New Roman" pitchFamily="18" charset="0"/>
                <a:cs typeface="Times New Roman" pitchFamily="18" charset="0"/>
              </a:rPr>
              <a:t>Dinyester</a:t>
            </a:r>
            <a:r>
              <a:rPr lang="tr-TR" dirty="0" smtClean="0">
                <a:solidFill>
                  <a:schemeClr val="tx1"/>
                </a:solidFill>
                <a:latin typeface="Times New Roman" pitchFamily="18" charset="0"/>
                <a:cs typeface="Times New Roman" pitchFamily="18" charset="0"/>
              </a:rPr>
              <a:t> Nehri’ne kadar ricat ettiler. Durumun vahametinden haberdar olan </a:t>
            </a:r>
            <a:r>
              <a:rPr lang="tr-TR" dirty="0" err="1" smtClean="0">
                <a:solidFill>
                  <a:schemeClr val="tx1"/>
                </a:solidFill>
                <a:latin typeface="Times New Roman" pitchFamily="18" charset="0"/>
                <a:cs typeface="Times New Roman" pitchFamily="18" charset="0"/>
              </a:rPr>
              <a:t>Vizigot</a:t>
            </a:r>
            <a:r>
              <a:rPr lang="tr-TR" dirty="0" smtClean="0">
                <a:solidFill>
                  <a:schemeClr val="tx1"/>
                </a:solidFill>
                <a:latin typeface="Times New Roman" pitchFamily="18" charset="0"/>
                <a:cs typeface="Times New Roman" pitchFamily="18" charset="0"/>
              </a:rPr>
              <a:t> lideri </a:t>
            </a:r>
            <a:r>
              <a:rPr lang="tr-TR" dirty="0" err="1" smtClean="0">
                <a:solidFill>
                  <a:schemeClr val="tx1"/>
                </a:solidFill>
                <a:latin typeface="Times New Roman" pitchFamily="18" charset="0"/>
                <a:cs typeface="Times New Roman" pitchFamily="18" charset="0"/>
              </a:rPr>
              <a:t>Athanaric</a:t>
            </a:r>
            <a:r>
              <a:rPr lang="tr-TR" dirty="0" smtClean="0">
                <a:solidFill>
                  <a:schemeClr val="tx1"/>
                </a:solidFill>
                <a:latin typeface="Times New Roman" pitchFamily="18" charset="0"/>
                <a:cs typeface="Times New Roman" pitchFamily="18" charset="0"/>
              </a:rPr>
              <a:t>, </a:t>
            </a:r>
            <a:r>
              <a:rPr lang="tr-TR" dirty="0" err="1" smtClean="0">
                <a:solidFill>
                  <a:schemeClr val="tx1"/>
                </a:solidFill>
                <a:latin typeface="Times New Roman" pitchFamily="18" charset="0"/>
                <a:cs typeface="Times New Roman" pitchFamily="18" charset="0"/>
              </a:rPr>
              <a:t>Dinyester</a:t>
            </a:r>
            <a:r>
              <a:rPr lang="tr-TR" dirty="0" smtClean="0">
                <a:solidFill>
                  <a:schemeClr val="tx1"/>
                </a:solidFill>
                <a:latin typeface="Times New Roman" pitchFamily="18" charset="0"/>
                <a:cs typeface="Times New Roman" pitchFamily="18" charset="0"/>
              </a:rPr>
              <a:t> boyunca oluşturabileceği tahkimatlar ile Hun akınlarına mani olabileceğini tahayyül etmesine rağmen tatbikatta Hun gücüne ket vuramayacağını anladı. Her iki Got kolu, 376 senesi içinde Tuna Nehri’ne kadar geri çekildi ve İmparator Valens ile temas kurup imparatorluğa sığınmayı kurtuluş çaresi olarak gördüler. İmparator Valens an itibarıyla </a:t>
            </a:r>
            <a:r>
              <a:rPr lang="tr-TR" dirty="0" err="1" smtClean="0">
                <a:solidFill>
                  <a:schemeClr val="tx1"/>
                </a:solidFill>
                <a:latin typeface="Times New Roman" pitchFamily="18" charset="0"/>
                <a:cs typeface="Times New Roman" pitchFamily="18" charset="0"/>
              </a:rPr>
              <a:t>Sasaniler’e</a:t>
            </a:r>
            <a:r>
              <a:rPr lang="tr-TR" dirty="0" smtClean="0">
                <a:solidFill>
                  <a:schemeClr val="tx1"/>
                </a:solidFill>
                <a:latin typeface="Times New Roman" pitchFamily="18" charset="0"/>
                <a:cs typeface="Times New Roman" pitchFamily="18" charset="0"/>
              </a:rPr>
              <a:t> karşı gerçekleştireceği sefer için Antakya’da bulunuyordu. Gotlar, derhal elçi yollayarak imparatorluk arazilerine geçiş izni verilmesini talep ettiler. Bir haftadan daha uzun süren diplomatik girişim esnasında sınırda bekleyen Got halkları üzerine herhangi bir Hun akını düzenlenmemiş olmasına rağmen Got halklarının korkusunda ve sınırın karşı yakasına geçme isteklerinde görülen aşırılık istikbalde belirecek kanlı münakaşaların habercisi görünümüne kavuşmuştu.   </a:t>
            </a:r>
            <a:endParaRPr lang="tr-TR" dirty="0">
              <a:solidFill>
                <a:schemeClr val="tx1"/>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flipV="1">
            <a:off x="685800" y="-1"/>
            <a:ext cx="7772400" cy="45719"/>
          </a:xfrm>
        </p:spPr>
        <p:txBody>
          <a:bodyPr>
            <a:normAutofit fontScale="90000"/>
          </a:bodyPr>
          <a:lstStyle/>
          <a:p>
            <a:endParaRPr lang="tr-TR" dirty="0"/>
          </a:p>
        </p:txBody>
      </p:sp>
      <p:sp>
        <p:nvSpPr>
          <p:cNvPr id="3" name="2 Alt Başlık"/>
          <p:cNvSpPr>
            <a:spLocks noGrp="1"/>
          </p:cNvSpPr>
          <p:nvPr>
            <p:ph type="subTitle" idx="1"/>
          </p:nvPr>
        </p:nvSpPr>
        <p:spPr>
          <a:xfrm>
            <a:off x="251520" y="836712"/>
            <a:ext cx="8640960" cy="5616624"/>
          </a:xfrm>
        </p:spPr>
        <p:txBody>
          <a:bodyPr>
            <a:normAutofit fontScale="77500" lnSpcReduction="20000"/>
          </a:bodyPr>
          <a:lstStyle/>
          <a:p>
            <a:pPr algn="just"/>
            <a:r>
              <a:rPr lang="tr-TR" dirty="0" smtClean="0">
                <a:solidFill>
                  <a:schemeClr val="tx1"/>
                </a:solidFill>
                <a:latin typeface="Times New Roman" panose="02020603050405020304" pitchFamily="18" charset="0"/>
                <a:cs typeface="Times New Roman" panose="02020603050405020304" pitchFamily="18" charset="0"/>
              </a:rPr>
              <a:t>   </a:t>
            </a:r>
            <a:r>
              <a:rPr lang="tr-TR" dirty="0" err="1" smtClean="0">
                <a:solidFill>
                  <a:schemeClr val="tx1"/>
                </a:solidFill>
                <a:latin typeface="Times New Roman" panose="02020603050405020304" pitchFamily="18" charset="0"/>
                <a:cs typeface="Times New Roman" panose="02020603050405020304" pitchFamily="18" charset="0"/>
              </a:rPr>
              <a:t>Jordanes’in</a:t>
            </a:r>
            <a:r>
              <a:rPr lang="tr-TR" dirty="0" smtClean="0">
                <a:solidFill>
                  <a:schemeClr val="tx1"/>
                </a:solidFill>
                <a:latin typeface="Times New Roman" panose="02020603050405020304" pitchFamily="18" charset="0"/>
                <a:cs typeface="Times New Roman" panose="02020603050405020304" pitchFamily="18" charset="0"/>
              </a:rPr>
              <a:t> anlatımını temel alırsak İmparator Valens, elçilerin huzura kabul ettikten sonra yalnızca </a:t>
            </a:r>
            <a:r>
              <a:rPr lang="tr-TR" dirty="0" err="1" smtClean="0">
                <a:solidFill>
                  <a:schemeClr val="tx1"/>
                </a:solidFill>
                <a:latin typeface="Times New Roman" panose="02020603050405020304" pitchFamily="18" charset="0"/>
                <a:cs typeface="Times New Roman" panose="02020603050405020304" pitchFamily="18" charset="0"/>
              </a:rPr>
              <a:t>Tervingi</a:t>
            </a:r>
            <a:r>
              <a:rPr lang="tr-TR" dirty="0" smtClean="0">
                <a:solidFill>
                  <a:schemeClr val="tx1"/>
                </a:solidFill>
                <a:latin typeface="Times New Roman" panose="02020603050405020304" pitchFamily="18" charset="0"/>
                <a:cs typeface="Times New Roman" panose="02020603050405020304" pitchFamily="18" charset="0"/>
              </a:rPr>
              <a:t> </a:t>
            </a:r>
            <a:r>
              <a:rPr lang="tr-TR" dirty="0" err="1" smtClean="0">
                <a:solidFill>
                  <a:schemeClr val="tx1"/>
                </a:solidFill>
                <a:latin typeface="Times New Roman" panose="02020603050405020304" pitchFamily="18" charset="0"/>
                <a:cs typeface="Times New Roman" panose="02020603050405020304" pitchFamily="18" charset="0"/>
              </a:rPr>
              <a:t>Gotları’nın</a:t>
            </a:r>
            <a:r>
              <a:rPr lang="tr-TR" dirty="0" smtClean="0">
                <a:solidFill>
                  <a:schemeClr val="tx1"/>
                </a:solidFill>
                <a:latin typeface="Times New Roman" panose="02020603050405020304" pitchFamily="18" charset="0"/>
                <a:cs typeface="Times New Roman" panose="02020603050405020304" pitchFamily="18" charset="0"/>
              </a:rPr>
              <a:t> Bizans arazisine sığınmasını kabule razı oldu. Esasında Bizans kuvvetleri doğu hududunda bulunduğundan İmparator’un sığınma talebini kabulden başka bir seçeneği bulunmuyordu. Müzakerelerin neticesinde imparatorluğun sunduğu ağır şartlar temelinde </a:t>
            </a:r>
            <a:r>
              <a:rPr lang="tr-TR" dirty="0" err="1" smtClean="0">
                <a:solidFill>
                  <a:schemeClr val="tx1"/>
                </a:solidFill>
                <a:latin typeface="Times New Roman" panose="02020603050405020304" pitchFamily="18" charset="0"/>
                <a:cs typeface="Times New Roman" panose="02020603050405020304" pitchFamily="18" charset="0"/>
              </a:rPr>
              <a:t>Gotlar’ın</a:t>
            </a:r>
            <a:r>
              <a:rPr lang="tr-TR" dirty="0" smtClean="0">
                <a:solidFill>
                  <a:schemeClr val="tx1"/>
                </a:solidFill>
                <a:latin typeface="Times New Roman" panose="02020603050405020304" pitchFamily="18" charset="0"/>
                <a:cs typeface="Times New Roman" panose="02020603050405020304" pitchFamily="18" charset="0"/>
              </a:rPr>
              <a:t> Tuna Nehri’ni geçmesine müsaade edildi. İmparatorluk, asırlardır göçmen grupların iskanı kaziyesiyle meşgul olduğundan muayyen uygulamalara haizdi. </a:t>
            </a:r>
            <a:r>
              <a:rPr lang="tr-TR" dirty="0" smtClean="0">
                <a:solidFill>
                  <a:schemeClr val="tx1"/>
                </a:solidFill>
                <a:latin typeface="Times New Roman" panose="02020603050405020304" pitchFamily="18" charset="0"/>
                <a:cs typeface="Times New Roman" panose="02020603050405020304" pitchFamily="18" charset="0"/>
              </a:rPr>
              <a:t>Bu uygulamaların ön plana çıkan yönü, göçmen grupların öncelikle lidersiz bırakılarak küçük gruplara tevzisi ve ertesinde farklı alanlara iskanıydı. </a:t>
            </a:r>
            <a:r>
              <a:rPr lang="tr-TR" dirty="0" err="1" smtClean="0">
                <a:solidFill>
                  <a:schemeClr val="tx1"/>
                </a:solidFill>
                <a:latin typeface="Times New Roman" panose="02020603050405020304" pitchFamily="18" charset="0"/>
                <a:cs typeface="Times New Roman" panose="02020603050405020304" pitchFamily="18" charset="0"/>
              </a:rPr>
              <a:t>Gotlar’a</a:t>
            </a:r>
            <a:r>
              <a:rPr lang="tr-TR" dirty="0" smtClean="0">
                <a:solidFill>
                  <a:schemeClr val="tx1"/>
                </a:solidFill>
                <a:latin typeface="Times New Roman" panose="02020603050405020304" pitchFamily="18" charset="0"/>
                <a:cs typeface="Times New Roman" panose="02020603050405020304" pitchFamily="18" charset="0"/>
              </a:rPr>
              <a:t> da aynı imparatorluk politikası tatbik edildi. Nakil sürecinde bölge komutanı </a:t>
            </a:r>
            <a:r>
              <a:rPr lang="tr-TR" dirty="0" err="1" smtClean="0">
                <a:solidFill>
                  <a:schemeClr val="tx1"/>
                </a:solidFill>
                <a:latin typeface="Times New Roman" panose="02020603050405020304" pitchFamily="18" charset="0"/>
                <a:cs typeface="Times New Roman" panose="02020603050405020304" pitchFamily="18" charset="0"/>
              </a:rPr>
              <a:t>Lupicinus</a:t>
            </a:r>
            <a:r>
              <a:rPr lang="tr-TR" dirty="0" smtClean="0">
                <a:solidFill>
                  <a:schemeClr val="tx1"/>
                </a:solidFill>
                <a:latin typeface="Times New Roman" panose="02020603050405020304" pitchFamily="18" charset="0"/>
                <a:cs typeface="Times New Roman" panose="02020603050405020304" pitchFamily="18" charset="0"/>
              </a:rPr>
              <a:t>, </a:t>
            </a:r>
            <a:r>
              <a:rPr lang="tr-TR" dirty="0" err="1" smtClean="0">
                <a:solidFill>
                  <a:schemeClr val="tx1"/>
                </a:solidFill>
                <a:latin typeface="Times New Roman" panose="02020603050405020304" pitchFamily="18" charset="0"/>
                <a:cs typeface="Times New Roman" panose="02020603050405020304" pitchFamily="18" charset="0"/>
              </a:rPr>
              <a:t>Got</a:t>
            </a:r>
            <a:r>
              <a:rPr lang="tr-TR" dirty="0" smtClean="0">
                <a:solidFill>
                  <a:schemeClr val="tx1"/>
                </a:solidFill>
                <a:latin typeface="Times New Roman" panose="02020603050405020304" pitchFamily="18" charset="0"/>
                <a:cs typeface="Times New Roman" panose="02020603050405020304" pitchFamily="18" charset="0"/>
              </a:rPr>
              <a:t> liderlerin cebirle tasfiyesine ve </a:t>
            </a:r>
            <a:r>
              <a:rPr lang="tr-TR" dirty="0" err="1" smtClean="0">
                <a:solidFill>
                  <a:schemeClr val="tx1"/>
                </a:solidFill>
                <a:latin typeface="Times New Roman" panose="02020603050405020304" pitchFamily="18" charset="0"/>
                <a:cs typeface="Times New Roman" panose="02020603050405020304" pitchFamily="18" charset="0"/>
              </a:rPr>
              <a:t>Got</a:t>
            </a:r>
            <a:r>
              <a:rPr lang="tr-TR" dirty="0" smtClean="0">
                <a:solidFill>
                  <a:schemeClr val="tx1"/>
                </a:solidFill>
                <a:latin typeface="Times New Roman" panose="02020603050405020304" pitchFamily="18" charset="0"/>
                <a:cs typeface="Times New Roman" panose="02020603050405020304" pitchFamily="18" charset="0"/>
              </a:rPr>
              <a:t> birliğinin dağıtılmasına odaklandı. Ancak </a:t>
            </a:r>
            <a:r>
              <a:rPr lang="tr-TR" dirty="0" err="1" smtClean="0">
                <a:solidFill>
                  <a:schemeClr val="tx1"/>
                </a:solidFill>
                <a:latin typeface="Times New Roman" panose="02020603050405020304" pitchFamily="18" charset="0"/>
                <a:cs typeface="Times New Roman" panose="02020603050405020304" pitchFamily="18" charset="0"/>
              </a:rPr>
              <a:t>İmparatroluk’un</a:t>
            </a:r>
            <a:r>
              <a:rPr lang="tr-TR" dirty="0" smtClean="0">
                <a:solidFill>
                  <a:schemeClr val="tx1"/>
                </a:solidFill>
                <a:latin typeface="Times New Roman" panose="02020603050405020304" pitchFamily="18" charset="0"/>
                <a:cs typeface="Times New Roman" panose="02020603050405020304" pitchFamily="18" charset="0"/>
              </a:rPr>
              <a:t> bu tutumuna insani şartların yetersizliği eklenince </a:t>
            </a:r>
            <a:r>
              <a:rPr lang="tr-TR" dirty="0" err="1" smtClean="0">
                <a:solidFill>
                  <a:schemeClr val="tx1"/>
                </a:solidFill>
                <a:latin typeface="Times New Roman" panose="02020603050405020304" pitchFamily="18" charset="0"/>
                <a:cs typeface="Times New Roman" panose="02020603050405020304" pitchFamily="18" charset="0"/>
              </a:rPr>
              <a:t>Gotlar’ın</a:t>
            </a:r>
            <a:r>
              <a:rPr lang="tr-TR" dirty="0" smtClean="0">
                <a:solidFill>
                  <a:schemeClr val="tx1"/>
                </a:solidFill>
                <a:latin typeface="Times New Roman" panose="02020603050405020304" pitchFamily="18" charset="0"/>
                <a:cs typeface="Times New Roman" panose="02020603050405020304" pitchFamily="18" charset="0"/>
              </a:rPr>
              <a:t> aksülameli başkaldırı oldu. </a:t>
            </a:r>
            <a:r>
              <a:rPr lang="tr-TR" dirty="0" err="1" smtClean="0">
                <a:solidFill>
                  <a:schemeClr val="tx1"/>
                </a:solidFill>
                <a:latin typeface="Times New Roman" panose="02020603050405020304" pitchFamily="18" charset="0"/>
                <a:cs typeface="Times New Roman" panose="02020603050405020304" pitchFamily="18" charset="0"/>
              </a:rPr>
              <a:t>Lupicinus</a:t>
            </a:r>
            <a:r>
              <a:rPr lang="tr-TR" dirty="0" smtClean="0">
                <a:solidFill>
                  <a:schemeClr val="tx1"/>
                </a:solidFill>
                <a:latin typeface="Times New Roman" panose="02020603050405020304" pitchFamily="18" charset="0"/>
                <a:cs typeface="Times New Roman" panose="02020603050405020304" pitchFamily="18" charset="0"/>
              </a:rPr>
              <a:t>, komutası altında yeter sayıda asker bulunmadığı halde bazı önlemler aldı ve </a:t>
            </a:r>
            <a:r>
              <a:rPr lang="tr-TR" dirty="0" err="1" smtClean="0">
                <a:solidFill>
                  <a:schemeClr val="tx1"/>
                </a:solidFill>
                <a:latin typeface="Times New Roman" panose="02020603050405020304" pitchFamily="18" charset="0"/>
                <a:cs typeface="Times New Roman" panose="02020603050405020304" pitchFamily="18" charset="0"/>
              </a:rPr>
              <a:t>Marcianopolis</a:t>
            </a:r>
            <a:r>
              <a:rPr lang="tr-TR" dirty="0" smtClean="0">
                <a:solidFill>
                  <a:schemeClr val="tx1"/>
                </a:solidFill>
                <a:latin typeface="Times New Roman" panose="02020603050405020304" pitchFamily="18" charset="0"/>
                <a:cs typeface="Times New Roman" panose="02020603050405020304" pitchFamily="18" charset="0"/>
              </a:rPr>
              <a:t> yakınlarında mağlubiyete uğradı. </a:t>
            </a:r>
            <a:endParaRPr lang="tr-TR"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5800" y="-315416"/>
            <a:ext cx="7772400" cy="1008112"/>
          </a:xfrm>
        </p:spPr>
        <p:txBody>
          <a:bodyPr/>
          <a:lstStyle/>
          <a:p>
            <a:endParaRPr lang="en-US" dirty="0"/>
          </a:p>
        </p:txBody>
      </p:sp>
      <p:sp>
        <p:nvSpPr>
          <p:cNvPr id="3" name="Alt Başlık 2"/>
          <p:cNvSpPr>
            <a:spLocks noGrp="1"/>
          </p:cNvSpPr>
          <p:nvPr>
            <p:ph type="subTitle" idx="1"/>
          </p:nvPr>
        </p:nvSpPr>
        <p:spPr>
          <a:xfrm>
            <a:off x="251520" y="476672"/>
            <a:ext cx="8640960" cy="6381328"/>
          </a:xfrm>
        </p:spPr>
        <p:txBody>
          <a:bodyPr>
            <a:normAutofit fontScale="92500" lnSpcReduction="10000"/>
          </a:bodyPr>
          <a:lstStyle/>
          <a:p>
            <a:pPr lvl="0" algn="just"/>
            <a:r>
              <a:rPr lang="tr-TR" sz="2400" dirty="0">
                <a:solidFill>
                  <a:schemeClr val="tx1"/>
                </a:solidFill>
                <a:latin typeface="Times New Roman" panose="02020603050405020304" pitchFamily="18" charset="0"/>
                <a:cs typeface="Times New Roman" panose="02020603050405020304" pitchFamily="18" charset="0"/>
              </a:rPr>
              <a:t>Bu mağlubiyet Trakya’daki Bizans askeri varlığını geçici olarak sonlandırırken </a:t>
            </a:r>
            <a:r>
              <a:rPr lang="tr-TR" sz="2400" dirty="0" err="1">
                <a:solidFill>
                  <a:schemeClr val="tx1"/>
                </a:solidFill>
                <a:latin typeface="Times New Roman" panose="02020603050405020304" pitchFamily="18" charset="0"/>
                <a:cs typeface="Times New Roman" panose="02020603050405020304" pitchFamily="18" charset="0"/>
              </a:rPr>
              <a:t>Got</a:t>
            </a:r>
            <a:r>
              <a:rPr lang="tr-TR" sz="2400" dirty="0">
                <a:solidFill>
                  <a:schemeClr val="tx1"/>
                </a:solidFill>
                <a:latin typeface="Times New Roman" panose="02020603050405020304" pitchFamily="18" charset="0"/>
                <a:cs typeface="Times New Roman" panose="02020603050405020304" pitchFamily="18" charset="0"/>
              </a:rPr>
              <a:t> halkı tam bir </a:t>
            </a:r>
            <a:r>
              <a:rPr lang="tr-TR" sz="2400" dirty="0" err="1">
                <a:solidFill>
                  <a:schemeClr val="tx1"/>
                </a:solidFill>
                <a:latin typeface="Times New Roman" panose="02020603050405020304" pitchFamily="18" charset="0"/>
                <a:cs typeface="Times New Roman" panose="02020603050405020304" pitchFamily="18" charset="0"/>
              </a:rPr>
              <a:t>serbestiyete</a:t>
            </a:r>
            <a:r>
              <a:rPr lang="tr-TR" sz="2400" dirty="0">
                <a:solidFill>
                  <a:schemeClr val="tx1"/>
                </a:solidFill>
                <a:latin typeface="Times New Roman" panose="02020603050405020304" pitchFamily="18" charset="0"/>
                <a:cs typeface="Times New Roman" panose="02020603050405020304" pitchFamily="18" charset="0"/>
              </a:rPr>
              <a:t> kavuştu ve insani ihtiyaçlarını karşılamak uğruna civar yerleşimleri talana başladı. İmparator Valens, 377 senesinin başlarında doğudaki bir grup askerini Trakya’ya sevk etmeyi başarınca </a:t>
            </a:r>
            <a:r>
              <a:rPr lang="tr-TR" sz="2400" dirty="0" err="1">
                <a:solidFill>
                  <a:schemeClr val="tx1"/>
                </a:solidFill>
                <a:latin typeface="Times New Roman" panose="02020603050405020304" pitchFamily="18" charset="0"/>
                <a:cs typeface="Times New Roman" panose="02020603050405020304" pitchFamily="18" charset="0"/>
              </a:rPr>
              <a:t>Gotlar’ın</a:t>
            </a:r>
            <a:r>
              <a:rPr lang="tr-TR" sz="2400" dirty="0">
                <a:solidFill>
                  <a:schemeClr val="tx1"/>
                </a:solidFill>
                <a:latin typeface="Times New Roman" panose="02020603050405020304" pitchFamily="18" charset="0"/>
                <a:cs typeface="Times New Roman" panose="02020603050405020304" pitchFamily="18" charset="0"/>
              </a:rPr>
              <a:t> </a:t>
            </a:r>
            <a:r>
              <a:rPr lang="tr-TR" sz="2400" dirty="0" err="1">
                <a:solidFill>
                  <a:schemeClr val="tx1"/>
                </a:solidFill>
                <a:latin typeface="Times New Roman" panose="02020603050405020304" pitchFamily="18" charset="0"/>
                <a:cs typeface="Times New Roman" panose="02020603050405020304" pitchFamily="18" charset="0"/>
              </a:rPr>
              <a:t>Haemus</a:t>
            </a:r>
            <a:r>
              <a:rPr lang="tr-TR" sz="2400" dirty="0">
                <a:solidFill>
                  <a:schemeClr val="tx1"/>
                </a:solidFill>
                <a:latin typeface="Times New Roman" panose="02020603050405020304" pitchFamily="18" charset="0"/>
                <a:cs typeface="Times New Roman" panose="02020603050405020304" pitchFamily="18" charset="0"/>
              </a:rPr>
              <a:t> Dağı’na kadar ricatı temin edildi. </a:t>
            </a:r>
            <a:r>
              <a:rPr lang="tr-TR" sz="2400" dirty="0" err="1">
                <a:solidFill>
                  <a:schemeClr val="tx1"/>
                </a:solidFill>
                <a:latin typeface="Times New Roman" panose="02020603050405020304" pitchFamily="18" charset="0"/>
                <a:cs typeface="Times New Roman" panose="02020603050405020304" pitchFamily="18" charset="0"/>
              </a:rPr>
              <a:t>Gotlar’ı</a:t>
            </a:r>
            <a:r>
              <a:rPr lang="tr-TR" sz="2400" dirty="0">
                <a:solidFill>
                  <a:schemeClr val="tx1"/>
                </a:solidFill>
                <a:latin typeface="Times New Roman" panose="02020603050405020304" pitchFamily="18" charset="0"/>
                <a:cs typeface="Times New Roman" panose="02020603050405020304" pitchFamily="18" charset="0"/>
              </a:rPr>
              <a:t> </a:t>
            </a:r>
            <a:r>
              <a:rPr lang="tr-TR" sz="2400" dirty="0" err="1">
                <a:solidFill>
                  <a:schemeClr val="tx1"/>
                </a:solidFill>
                <a:latin typeface="Times New Roman" panose="02020603050405020304" pitchFamily="18" charset="0"/>
                <a:cs typeface="Times New Roman" panose="02020603050405020304" pitchFamily="18" charset="0"/>
              </a:rPr>
              <a:t>Haemus</a:t>
            </a:r>
            <a:r>
              <a:rPr lang="tr-TR" sz="2400" dirty="0">
                <a:solidFill>
                  <a:schemeClr val="tx1"/>
                </a:solidFill>
                <a:latin typeface="Times New Roman" panose="02020603050405020304" pitchFamily="18" charset="0"/>
                <a:cs typeface="Times New Roman" panose="02020603050405020304" pitchFamily="18" charset="0"/>
              </a:rPr>
              <a:t> Dağı ötesinde tutup en uygun zamanda meydan savaşına zorlayarak kat’i netice alma stratejisi uygulamaya gayret eden Bizans İmparatoru, </a:t>
            </a:r>
            <a:r>
              <a:rPr lang="tr-TR" sz="2400" dirty="0" err="1">
                <a:solidFill>
                  <a:schemeClr val="tx1"/>
                </a:solidFill>
                <a:latin typeface="Times New Roman" panose="02020603050405020304" pitchFamily="18" charset="0"/>
                <a:cs typeface="Times New Roman" panose="02020603050405020304" pitchFamily="18" charset="0"/>
              </a:rPr>
              <a:t>Gotlar’ın</a:t>
            </a:r>
            <a:r>
              <a:rPr lang="tr-TR" sz="2400" dirty="0">
                <a:solidFill>
                  <a:schemeClr val="tx1"/>
                </a:solidFill>
                <a:latin typeface="Times New Roman" panose="02020603050405020304" pitchFamily="18" charset="0"/>
                <a:cs typeface="Times New Roman" panose="02020603050405020304" pitchFamily="18" charset="0"/>
              </a:rPr>
              <a:t> dağınık halde yayılımına ve talanlarına 377 senesi boyunca mani olamadı. Nihayetinde tüm birliklerini Balkanlar’a nakleden İmparator Valens, Batı İmparatoru olan yeğeni </a:t>
            </a:r>
            <a:r>
              <a:rPr lang="tr-TR" sz="2400" dirty="0" err="1">
                <a:solidFill>
                  <a:schemeClr val="tx1"/>
                </a:solidFill>
                <a:latin typeface="Times New Roman" panose="02020603050405020304" pitchFamily="18" charset="0"/>
                <a:cs typeface="Times New Roman" panose="02020603050405020304" pitchFamily="18" charset="0"/>
              </a:rPr>
              <a:t>Gratian’ın</a:t>
            </a:r>
            <a:r>
              <a:rPr lang="tr-TR" sz="2400" dirty="0">
                <a:solidFill>
                  <a:schemeClr val="tx1"/>
                </a:solidFill>
                <a:latin typeface="Times New Roman" panose="02020603050405020304" pitchFamily="18" charset="0"/>
                <a:cs typeface="Times New Roman" panose="02020603050405020304" pitchFamily="18" charset="0"/>
              </a:rPr>
              <a:t> </a:t>
            </a:r>
            <a:r>
              <a:rPr lang="tr-TR" sz="2400" dirty="0" err="1">
                <a:solidFill>
                  <a:schemeClr val="tx1"/>
                </a:solidFill>
                <a:latin typeface="Times New Roman" panose="02020603050405020304" pitchFamily="18" charset="0"/>
                <a:cs typeface="Times New Roman" panose="02020603050405020304" pitchFamily="18" charset="0"/>
              </a:rPr>
              <a:t>Gotlar’a</a:t>
            </a:r>
            <a:r>
              <a:rPr lang="tr-TR" sz="2400" dirty="0">
                <a:solidFill>
                  <a:schemeClr val="tx1"/>
                </a:solidFill>
                <a:latin typeface="Times New Roman" panose="02020603050405020304" pitchFamily="18" charset="0"/>
                <a:cs typeface="Times New Roman" panose="02020603050405020304" pitchFamily="18" charset="0"/>
              </a:rPr>
              <a:t> karşı başarılar elde ettiğini ve müşterek bir seferle </a:t>
            </a:r>
            <a:r>
              <a:rPr lang="tr-TR" sz="2400" dirty="0" err="1">
                <a:solidFill>
                  <a:schemeClr val="tx1"/>
                </a:solidFill>
                <a:latin typeface="Times New Roman" panose="02020603050405020304" pitchFamily="18" charset="0"/>
                <a:cs typeface="Times New Roman" panose="02020603050405020304" pitchFamily="18" charset="0"/>
              </a:rPr>
              <a:t>Gotlar’a</a:t>
            </a:r>
            <a:r>
              <a:rPr lang="tr-TR" sz="2400" dirty="0">
                <a:solidFill>
                  <a:schemeClr val="tx1"/>
                </a:solidFill>
                <a:latin typeface="Times New Roman" panose="02020603050405020304" pitchFamily="18" charset="0"/>
                <a:cs typeface="Times New Roman" panose="02020603050405020304" pitchFamily="18" charset="0"/>
              </a:rPr>
              <a:t> kat’i darbeyi indirme olasılığını haber aldı. Lakin İmparator Valens, </a:t>
            </a:r>
            <a:r>
              <a:rPr lang="tr-TR" sz="2400" dirty="0" err="1">
                <a:solidFill>
                  <a:schemeClr val="tx1"/>
                </a:solidFill>
                <a:latin typeface="Times New Roman" panose="02020603050405020304" pitchFamily="18" charset="0"/>
                <a:cs typeface="Times New Roman" panose="02020603050405020304" pitchFamily="18" charset="0"/>
              </a:rPr>
              <a:t>Gratian’ın</a:t>
            </a:r>
            <a:r>
              <a:rPr lang="tr-TR" sz="2400" dirty="0">
                <a:solidFill>
                  <a:schemeClr val="tx1"/>
                </a:solidFill>
                <a:latin typeface="Times New Roman" panose="02020603050405020304" pitchFamily="18" charset="0"/>
                <a:cs typeface="Times New Roman" panose="02020603050405020304" pitchFamily="18" charset="0"/>
              </a:rPr>
              <a:t> bölgeye intikalini beklemek yerine zaferi tek başına sahiplenmeyi arzulamaktaydı. 9 Ağustos 378 sabahında ordunun başında </a:t>
            </a:r>
            <a:r>
              <a:rPr lang="tr-TR" sz="2400" dirty="0" err="1">
                <a:solidFill>
                  <a:schemeClr val="tx1"/>
                </a:solidFill>
                <a:latin typeface="Times New Roman" panose="02020603050405020304" pitchFamily="18" charset="0"/>
                <a:cs typeface="Times New Roman" panose="02020603050405020304" pitchFamily="18" charset="0"/>
              </a:rPr>
              <a:t>Gotlar’ın</a:t>
            </a:r>
            <a:r>
              <a:rPr lang="tr-TR" sz="2400" dirty="0">
                <a:solidFill>
                  <a:schemeClr val="tx1"/>
                </a:solidFill>
                <a:latin typeface="Times New Roman" panose="02020603050405020304" pitchFamily="18" charset="0"/>
                <a:cs typeface="Times New Roman" panose="02020603050405020304" pitchFamily="18" charset="0"/>
              </a:rPr>
              <a:t> üzerine doğru yürüyüşe geçti. </a:t>
            </a:r>
            <a:r>
              <a:rPr lang="tr-TR" sz="2400" dirty="0" err="1">
                <a:solidFill>
                  <a:schemeClr val="tx1"/>
                </a:solidFill>
                <a:latin typeface="Times New Roman" panose="02020603050405020304" pitchFamily="18" charset="0"/>
                <a:cs typeface="Times New Roman" panose="02020603050405020304" pitchFamily="18" charset="0"/>
              </a:rPr>
              <a:t>Gotlar’ın</a:t>
            </a:r>
            <a:r>
              <a:rPr lang="tr-TR" sz="2400" dirty="0">
                <a:solidFill>
                  <a:schemeClr val="tx1"/>
                </a:solidFill>
                <a:latin typeface="Times New Roman" panose="02020603050405020304" pitchFamily="18" charset="0"/>
                <a:cs typeface="Times New Roman" panose="02020603050405020304" pitchFamily="18" charset="0"/>
              </a:rPr>
              <a:t> henüz bölgede görülmediğine dair yanlış bir istihbarat nedeniyle Bizans ordusu taarruz düzenine geçmeden düzensizce ilerlemeyi sürdürürken sağ ve sol cihetten ani </a:t>
            </a:r>
            <a:r>
              <a:rPr lang="tr-TR" sz="2400" dirty="0" err="1">
                <a:solidFill>
                  <a:schemeClr val="tx1"/>
                </a:solidFill>
                <a:latin typeface="Times New Roman" panose="02020603050405020304" pitchFamily="18" charset="0"/>
                <a:cs typeface="Times New Roman" panose="02020603050405020304" pitchFamily="18" charset="0"/>
              </a:rPr>
              <a:t>Got</a:t>
            </a:r>
            <a:r>
              <a:rPr lang="tr-TR" sz="2400" dirty="0">
                <a:solidFill>
                  <a:schemeClr val="tx1"/>
                </a:solidFill>
                <a:latin typeface="Times New Roman" panose="02020603050405020304" pitchFamily="18" charset="0"/>
                <a:cs typeface="Times New Roman" panose="02020603050405020304" pitchFamily="18" charset="0"/>
              </a:rPr>
              <a:t> saldırıları, Bizans ordusunu çaresiz bıraktı. Artık pusuya düştüğünü fark eden İmparator Valens, hazırlıksız olmanın dezavantajıyla savaş meydanında maktul düştü. </a:t>
            </a:r>
          </a:p>
          <a:p>
            <a:endParaRPr lang="en-US" dirty="0"/>
          </a:p>
        </p:txBody>
      </p:sp>
    </p:spTree>
    <p:extLst>
      <p:ext uri="{BB962C8B-B14F-4D97-AF65-F5344CB8AC3E}">
        <p14:creationId xmlns:p14="http://schemas.microsoft.com/office/powerpoint/2010/main" val="1581933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flipV="1">
            <a:off x="685800" y="-45718"/>
            <a:ext cx="7772400" cy="45719"/>
          </a:xfrm>
        </p:spPr>
        <p:txBody>
          <a:bodyPr>
            <a:normAutofit fontScale="90000"/>
          </a:bodyPr>
          <a:lstStyle/>
          <a:p>
            <a:endParaRPr lang="en-US" dirty="0"/>
          </a:p>
        </p:txBody>
      </p:sp>
      <p:sp>
        <p:nvSpPr>
          <p:cNvPr id="3" name="Alt Başlık 2"/>
          <p:cNvSpPr>
            <a:spLocks noGrp="1"/>
          </p:cNvSpPr>
          <p:nvPr>
            <p:ph type="subTitle" idx="1"/>
          </p:nvPr>
        </p:nvSpPr>
        <p:spPr>
          <a:xfrm>
            <a:off x="323528" y="836712"/>
            <a:ext cx="8496944" cy="5904656"/>
          </a:xfrm>
        </p:spPr>
        <p:txBody>
          <a:bodyPr>
            <a:noAutofit/>
          </a:bodyPr>
          <a:lstStyle/>
          <a:p>
            <a:pPr algn="just"/>
            <a:r>
              <a:rPr lang="tr-TR" sz="2400" dirty="0" smtClean="0">
                <a:solidFill>
                  <a:schemeClr val="tx1"/>
                </a:solidFill>
                <a:latin typeface="Times New Roman" panose="02020603050405020304" pitchFamily="18" charset="0"/>
                <a:cs typeface="Times New Roman" panose="02020603050405020304" pitchFamily="18" charset="0"/>
              </a:rPr>
              <a:t>Gotlar, hiç ummadıkları kadar belirleyici bir galibiyete ulaşırlar. Trakya askeri birliklerden mahrum kaldığı gibi </a:t>
            </a:r>
            <a:r>
              <a:rPr lang="tr-TR" sz="2400" dirty="0" err="1" smtClean="0">
                <a:solidFill>
                  <a:schemeClr val="tx1"/>
                </a:solidFill>
                <a:latin typeface="Times New Roman" panose="02020603050405020304" pitchFamily="18" charset="0"/>
                <a:cs typeface="Times New Roman" panose="02020603050405020304" pitchFamily="18" charset="0"/>
              </a:rPr>
              <a:t>Gotlar’ın</a:t>
            </a:r>
            <a:r>
              <a:rPr lang="tr-TR" sz="2400" dirty="0" smtClean="0">
                <a:solidFill>
                  <a:schemeClr val="tx1"/>
                </a:solidFill>
                <a:latin typeface="Times New Roman" panose="02020603050405020304" pitchFamily="18" charset="0"/>
                <a:cs typeface="Times New Roman" panose="02020603050405020304" pitchFamily="18" charset="0"/>
              </a:rPr>
              <a:t> İstanbul kuşatmasına mani olabilecek herhangi bir kuvvet de mevcut değildi. İmparatorluk cephesinde ise </a:t>
            </a:r>
            <a:r>
              <a:rPr lang="tr-TR" sz="2400" dirty="0" err="1" smtClean="0">
                <a:solidFill>
                  <a:schemeClr val="tx1"/>
                </a:solidFill>
                <a:latin typeface="Times New Roman" panose="02020603050405020304" pitchFamily="18" charset="0"/>
                <a:cs typeface="Times New Roman" panose="02020603050405020304" pitchFamily="18" charset="0"/>
              </a:rPr>
              <a:t>Gratian</a:t>
            </a:r>
            <a:r>
              <a:rPr lang="tr-TR" sz="2400" dirty="0" smtClean="0">
                <a:solidFill>
                  <a:schemeClr val="tx1"/>
                </a:solidFill>
                <a:latin typeface="Times New Roman" panose="02020603050405020304" pitchFamily="18" charset="0"/>
                <a:cs typeface="Times New Roman" panose="02020603050405020304" pitchFamily="18" charset="0"/>
              </a:rPr>
              <a:t>, imparatorluğun ağır zayiat verdiğine işaret edercesine herhangi bir eylemde bulunmadı. 379 senesinin başında </a:t>
            </a:r>
            <a:r>
              <a:rPr lang="tr-TR" sz="2400" dirty="0" err="1" smtClean="0">
                <a:solidFill>
                  <a:schemeClr val="tx1"/>
                </a:solidFill>
                <a:latin typeface="Times New Roman" panose="02020603050405020304" pitchFamily="18" charset="0"/>
                <a:cs typeface="Times New Roman" panose="02020603050405020304" pitchFamily="18" charset="0"/>
              </a:rPr>
              <a:t>Theodosius’u</a:t>
            </a:r>
            <a:r>
              <a:rPr lang="tr-TR" sz="2400" dirty="0" smtClean="0">
                <a:solidFill>
                  <a:schemeClr val="tx1"/>
                </a:solidFill>
                <a:latin typeface="Times New Roman" panose="02020603050405020304" pitchFamily="18" charset="0"/>
                <a:cs typeface="Times New Roman" panose="02020603050405020304" pitchFamily="18" charset="0"/>
              </a:rPr>
              <a:t> Doğu İmparatoru ilan etti. </a:t>
            </a:r>
            <a:r>
              <a:rPr lang="tr-TR" sz="2400" dirty="0" err="1" smtClean="0">
                <a:solidFill>
                  <a:schemeClr val="tx1"/>
                </a:solidFill>
                <a:latin typeface="Times New Roman" panose="02020603050405020304" pitchFamily="18" charset="0"/>
                <a:cs typeface="Times New Roman" panose="02020603050405020304" pitchFamily="18" charset="0"/>
              </a:rPr>
              <a:t>Theodosius</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Thessalonika’yı</a:t>
            </a:r>
            <a:r>
              <a:rPr lang="tr-TR" sz="2400" dirty="0" smtClean="0">
                <a:solidFill>
                  <a:schemeClr val="tx1"/>
                </a:solidFill>
                <a:latin typeface="Times New Roman" panose="02020603050405020304" pitchFamily="18" charset="0"/>
                <a:cs typeface="Times New Roman" panose="02020603050405020304" pitchFamily="18" charset="0"/>
              </a:rPr>
              <a:t> merkez edinip derhal </a:t>
            </a:r>
            <a:r>
              <a:rPr lang="tr-TR" sz="2400" dirty="0" err="1" smtClean="0">
                <a:solidFill>
                  <a:schemeClr val="tx1"/>
                </a:solidFill>
                <a:latin typeface="Times New Roman" panose="02020603050405020304" pitchFamily="18" charset="0"/>
                <a:cs typeface="Times New Roman" panose="02020603050405020304" pitchFamily="18" charset="0"/>
              </a:rPr>
              <a:t>Gotlar’a</a:t>
            </a:r>
            <a:r>
              <a:rPr lang="tr-TR" sz="2400" dirty="0" smtClean="0">
                <a:solidFill>
                  <a:schemeClr val="tx1"/>
                </a:solidFill>
                <a:latin typeface="Times New Roman" panose="02020603050405020304" pitchFamily="18" charset="0"/>
                <a:cs typeface="Times New Roman" panose="02020603050405020304" pitchFamily="18" charset="0"/>
              </a:rPr>
              <a:t> karşı faaliyetlere başladı. Fakat </a:t>
            </a:r>
            <a:r>
              <a:rPr lang="tr-TR" sz="2400" dirty="0" err="1" smtClean="0">
                <a:solidFill>
                  <a:schemeClr val="tx1"/>
                </a:solidFill>
                <a:latin typeface="Times New Roman" panose="02020603050405020304" pitchFamily="18" charset="0"/>
                <a:cs typeface="Times New Roman" panose="02020603050405020304" pitchFamily="18" charset="0"/>
              </a:rPr>
              <a:t>Theodosius</a:t>
            </a:r>
            <a:r>
              <a:rPr lang="tr-TR" sz="2400" dirty="0" smtClean="0">
                <a:solidFill>
                  <a:schemeClr val="tx1"/>
                </a:solidFill>
                <a:latin typeface="Times New Roman" panose="02020603050405020304" pitchFamily="18" charset="0"/>
                <a:cs typeface="Times New Roman" panose="02020603050405020304" pitchFamily="18" charset="0"/>
              </a:rPr>
              <a:t> belirleyici bir zafer elde edemediği gibi 380 senesinde gerçekleşen meydan muhaberesinde de mağlubiyete uğradı. Bu aksiliklere rağmen 382 senesinde bağışıklık statüsü (</a:t>
            </a:r>
            <a:r>
              <a:rPr lang="tr-TR" sz="2400" dirty="0" err="1" smtClean="0">
                <a:solidFill>
                  <a:schemeClr val="tx1"/>
                </a:solidFill>
                <a:latin typeface="Times New Roman" panose="02020603050405020304" pitchFamily="18" charset="0"/>
                <a:cs typeface="Times New Roman" panose="02020603050405020304" pitchFamily="18" charset="0"/>
              </a:rPr>
              <a:t>fedorati</a:t>
            </a:r>
            <a:r>
              <a:rPr lang="tr-TR" sz="2400" dirty="0" smtClean="0">
                <a:solidFill>
                  <a:schemeClr val="tx1"/>
                </a:solidFill>
                <a:latin typeface="Times New Roman" panose="02020603050405020304" pitchFamily="18" charset="0"/>
                <a:cs typeface="Times New Roman" panose="02020603050405020304" pitchFamily="18" charset="0"/>
              </a:rPr>
              <a:t>) temelinde toprak bahşederek  Gotlar ile barış akdetti. Bu andan itibaren İmparatorluk açısından </a:t>
            </a:r>
            <a:r>
              <a:rPr lang="tr-TR" sz="2400" dirty="0" err="1" smtClean="0">
                <a:solidFill>
                  <a:schemeClr val="tx1"/>
                </a:solidFill>
                <a:latin typeface="Times New Roman" panose="02020603050405020304" pitchFamily="18" charset="0"/>
                <a:cs typeface="Times New Roman" panose="02020603050405020304" pitchFamily="18" charset="0"/>
              </a:rPr>
              <a:t>Got</a:t>
            </a:r>
            <a:r>
              <a:rPr lang="tr-TR" sz="2400" dirty="0" smtClean="0">
                <a:solidFill>
                  <a:schemeClr val="tx1"/>
                </a:solidFill>
                <a:latin typeface="Times New Roman" panose="02020603050405020304" pitchFamily="18" charset="0"/>
                <a:cs typeface="Times New Roman" panose="02020603050405020304" pitchFamily="18" charset="0"/>
              </a:rPr>
              <a:t> kaziyesi, diplomatik vasıtalarla tedricen elendi ve nihayetinde imparatorluktaki </a:t>
            </a:r>
            <a:r>
              <a:rPr lang="tr-TR" sz="2400" dirty="0" err="1" smtClean="0">
                <a:solidFill>
                  <a:schemeClr val="tx1"/>
                </a:solidFill>
                <a:latin typeface="Times New Roman" panose="02020603050405020304" pitchFamily="18" charset="0"/>
                <a:cs typeface="Times New Roman" panose="02020603050405020304" pitchFamily="18" charset="0"/>
              </a:rPr>
              <a:t>Got</a:t>
            </a:r>
            <a:r>
              <a:rPr lang="tr-TR" sz="2400" dirty="0" smtClean="0">
                <a:solidFill>
                  <a:schemeClr val="tx1"/>
                </a:solidFill>
                <a:latin typeface="Times New Roman" panose="02020603050405020304" pitchFamily="18" charset="0"/>
                <a:cs typeface="Times New Roman" panose="02020603050405020304" pitchFamily="18" charset="0"/>
              </a:rPr>
              <a:t> sorunu ve nüfuzunu nihayete erdirildi.  </a:t>
            </a:r>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0881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5800" y="116633"/>
            <a:ext cx="7772400" cy="648071"/>
          </a:xfrm>
        </p:spPr>
        <p:txBody>
          <a:bodyPr>
            <a:normAutofit fontScale="90000"/>
          </a:bodyPr>
          <a:lstStyle/>
          <a:p>
            <a:r>
              <a:rPr lang="tr-TR" dirty="0" err="1" smtClean="0">
                <a:latin typeface="Times New Roman" panose="02020603050405020304" pitchFamily="18" charset="0"/>
                <a:cs typeface="Times New Roman" panose="02020603050405020304" pitchFamily="18" charset="0"/>
              </a:rPr>
              <a:t>Theodosius</a:t>
            </a:r>
            <a:r>
              <a:rPr lang="tr-TR" dirty="0" smtClean="0">
                <a:latin typeface="Times New Roman" panose="02020603050405020304" pitchFamily="18" charset="0"/>
                <a:cs typeface="Times New Roman" panose="02020603050405020304" pitchFamily="18" charset="0"/>
              </a:rPr>
              <a:t> Dikilitaşı (İstanbul)</a:t>
            </a:r>
            <a:endParaRPr lang="en-US"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endParaRPr lang="en-US" dirty="0"/>
          </a:p>
        </p:txBody>
      </p:sp>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0723" y="764704"/>
            <a:ext cx="4562554" cy="6067008"/>
          </a:xfrm>
          <a:prstGeom prst="rect">
            <a:avLst/>
          </a:prstGeom>
        </p:spPr>
      </p:pic>
    </p:spTree>
    <p:extLst>
      <p:ext uri="{BB962C8B-B14F-4D97-AF65-F5344CB8AC3E}">
        <p14:creationId xmlns:p14="http://schemas.microsoft.com/office/powerpoint/2010/main" val="281879233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TotalTime>
  <Words>950</Words>
  <Application>Microsoft Office PowerPoint</Application>
  <PresentationFormat>Ekran Gösterisi (4:3)</PresentationFormat>
  <Paragraphs>18</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Times New Roman</vt:lpstr>
      <vt:lpstr>Ofis Teması</vt:lpstr>
      <vt:lpstr>Germen Kavimleri III</vt:lpstr>
      <vt:lpstr>PowerPoint Sunusu</vt:lpstr>
      <vt:lpstr>İmparator Valens ve Adrianopolis Savaşı (9 Ağustos 378)</vt:lpstr>
      <vt:lpstr>PowerPoint Sunusu</vt:lpstr>
      <vt:lpstr>PowerPoint Sunusu</vt:lpstr>
      <vt:lpstr>PowerPoint Sunusu</vt:lpstr>
      <vt:lpstr>PowerPoint Sunusu</vt:lpstr>
      <vt:lpstr>Theodosius Dikilitaşı (İstanbul)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Germen Kavimleri III</dc:title>
  <dc:creator>admin</dc:creator>
  <cp:lastModifiedBy>ayda</cp:lastModifiedBy>
  <cp:revision>23</cp:revision>
  <dcterms:created xsi:type="dcterms:W3CDTF">2018-02-28T18:31:38Z</dcterms:created>
  <dcterms:modified xsi:type="dcterms:W3CDTF">2018-03-02T12:04:19Z</dcterms:modified>
</cp:coreProperties>
</file>