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Armillary Sphere</a:t>
            </a:r>
          </a:p>
          <a:p>
            <a:pPr marL="0" lvl="0" indent="0">
              <a:buNone/>
            </a:pPr>
            <a:r>
              <a:rPr lang="en-GB" dirty="0" smtClean="0"/>
              <a:t>National reconciliation;</a:t>
            </a:r>
            <a:endParaRPr lang="en-GB" dirty="0"/>
          </a:p>
          <a:p>
            <a:pPr marL="0" lvl="0" indent="0">
              <a:buNone/>
            </a:pPr>
            <a:r>
              <a:rPr lang="en-GB" dirty="0" smtClean="0"/>
              <a:t>The </a:t>
            </a:r>
            <a:r>
              <a:rPr lang="en-GB" dirty="0"/>
              <a:t>eastern </a:t>
            </a:r>
            <a:r>
              <a:rPr lang="en-GB" dirty="0" smtClean="0"/>
              <a:t>empire;</a:t>
            </a:r>
            <a:endParaRPr lang="en-GB" dirty="0"/>
          </a:p>
          <a:p>
            <a:pPr marL="0" lvl="0" indent="0">
              <a:buNone/>
            </a:pPr>
            <a:r>
              <a:rPr lang="en-GB" dirty="0" smtClean="0"/>
              <a:t>The </a:t>
            </a:r>
            <a:r>
              <a:rPr lang="en-GB" dirty="0"/>
              <a:t>Portuguese in </a:t>
            </a:r>
            <a:r>
              <a:rPr lang="en-GB" dirty="0" smtClean="0"/>
              <a:t>India;</a:t>
            </a:r>
            <a:endParaRPr lang="en-GB" dirty="0"/>
          </a:p>
          <a:p>
            <a:pPr marL="0" lvl="0" indent="0">
              <a:buNone/>
            </a:pPr>
            <a:r>
              <a:rPr lang="en-GB" dirty="0" smtClean="0"/>
              <a:t>The </a:t>
            </a:r>
            <a:r>
              <a:rPr lang="en-GB" dirty="0"/>
              <a:t>economic consequences of </a:t>
            </a:r>
            <a:r>
              <a:rPr lang="en-GB" dirty="0" smtClean="0"/>
              <a:t>expansion;</a:t>
            </a:r>
            <a:endParaRPr lang="en-GB" dirty="0"/>
          </a:p>
          <a:p>
            <a:pPr marL="0" lvl="0" indent="0">
              <a:buNone/>
            </a:pPr>
            <a:r>
              <a:rPr lang="en-GB" dirty="0" smtClean="0"/>
              <a:t>The </a:t>
            </a:r>
            <a:r>
              <a:rPr lang="en-GB" dirty="0"/>
              <a:t>cultural </a:t>
            </a:r>
            <a:r>
              <a:rPr lang="en-GB" dirty="0" smtClean="0"/>
              <a:t>impact</a:t>
            </a:r>
            <a:r>
              <a:rPr lang="en-GB" dirty="0"/>
              <a:t>.</a:t>
            </a:r>
            <a:endParaRPr lang="en-GB" dirty="0" smtClean="0"/>
          </a:p>
          <a:p>
            <a:pPr marL="0" lvl="0" indent="0">
              <a:buNone/>
            </a:pPr>
            <a:endParaRPr lang="pt-PT" b="1" dirty="0" smtClean="0"/>
          </a:p>
          <a:p>
            <a:pPr marL="0" lvl="0" indent="0">
              <a:buNone/>
            </a:pP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</a:t>
            </a:r>
            <a:r>
              <a:rPr lang="en-GB" sz="2200" smtClean="0"/>
              <a:t>Portuguese Empire </a:t>
            </a:r>
            <a:r>
              <a:rPr lang="en-GB" sz="2200" dirty="0"/>
              <a:t>(</a:t>
            </a:r>
            <a:r>
              <a:rPr lang="en-GB" sz="2200"/>
              <a:t>Volume </a:t>
            </a:r>
            <a:r>
              <a:rPr lang="en-GB" sz="2200" smtClean="0"/>
              <a:t>2,),</a:t>
            </a:r>
            <a:r>
              <a:rPr lang="en-GB" sz="2200" dirty="0"/>
              <a:t>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National reconciliation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782" y="1367073"/>
            <a:ext cx="10344717" cy="51604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“Dom Manuel I became known in history by the epithet ‘The Fortunate’. His</a:t>
            </a:r>
          </a:p>
          <a:p>
            <a:pPr marL="0" indent="0" algn="just">
              <a:buNone/>
            </a:pPr>
            <a:r>
              <a:rPr lang="en-GB" dirty="0"/>
              <a:t>name is indissolubly linked to a period of active connection between West </a:t>
            </a:r>
            <a:r>
              <a:rPr lang="en-GB" dirty="0" smtClean="0"/>
              <a:t>and East</a:t>
            </a:r>
            <a:r>
              <a:rPr lang="en-GB" dirty="0"/>
              <a:t>, which also produced an extraordinary burgeoning of the arts and</a:t>
            </a:r>
          </a:p>
          <a:p>
            <a:pPr marL="0" indent="0" algn="just">
              <a:buNone/>
            </a:pPr>
            <a:r>
              <a:rPr lang="en-GB" dirty="0"/>
              <a:t>literature. On ascending the throne, he reinstated the House of Braganza,</a:t>
            </a:r>
          </a:p>
          <a:p>
            <a:pPr marL="0" indent="0" algn="just">
              <a:buNone/>
            </a:pPr>
            <a:r>
              <a:rPr lang="en-GB" dirty="0"/>
              <a:t>slighted by his predecessor; in this way he propitiated the upper nobility, </a:t>
            </a:r>
            <a:r>
              <a:rPr lang="en-GB" dirty="0" smtClean="0"/>
              <a:t>with whom </a:t>
            </a:r>
            <a:r>
              <a:rPr lang="en-GB" dirty="0"/>
              <a:t>the sovereign had been in a state of open warfare. At the same time, </a:t>
            </a:r>
            <a:r>
              <a:rPr lang="en-GB" dirty="0" smtClean="0"/>
              <a:t>in 1496</a:t>
            </a:r>
            <a:r>
              <a:rPr lang="en-GB" dirty="0"/>
              <a:t>, he proscribed the expulsion of the Jews from the kingdom, initiating </a:t>
            </a:r>
            <a:r>
              <a:rPr lang="en-GB" dirty="0" smtClean="0"/>
              <a:t>the delicate </a:t>
            </a:r>
            <a:r>
              <a:rPr lang="en-GB" dirty="0"/>
              <a:t>and painful settlement of the Sephardic issue.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p.43)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9820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eastern empire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78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“Oriental spices, of inflated economic value, had many uses: as condiments, </a:t>
            </a:r>
            <a:r>
              <a:rPr lang="en-GB" dirty="0" smtClean="0"/>
              <a:t>in preserving </a:t>
            </a:r>
            <a:r>
              <a:rPr lang="en-GB" dirty="0"/>
              <a:t>food, in the preparation of medicines, perfumes, glues, </a:t>
            </a:r>
            <a:r>
              <a:rPr lang="en-GB" dirty="0" smtClean="0"/>
              <a:t>lacquers, varnishes</a:t>
            </a:r>
            <a:r>
              <a:rPr lang="en-GB" dirty="0"/>
              <a:t>, dyes, in the processes of tanning, and many others. These </a:t>
            </a:r>
            <a:r>
              <a:rPr lang="en-GB" dirty="0" smtClean="0"/>
              <a:t>spices reached </a:t>
            </a:r>
            <a:r>
              <a:rPr lang="en-GB" dirty="0"/>
              <a:t>Europe by a variety of routes, such as via the Red Sea or Persian </a:t>
            </a:r>
            <a:r>
              <a:rPr lang="en-GB" dirty="0" smtClean="0"/>
              <a:t>Gulf to </a:t>
            </a:r>
            <a:r>
              <a:rPr lang="en-GB" dirty="0"/>
              <a:t>Alexandria, where Venetian traders would take over distribution </a:t>
            </a:r>
            <a:r>
              <a:rPr lang="en-GB" dirty="0" smtClean="0"/>
              <a:t>throughout Europe</a:t>
            </a:r>
            <a:r>
              <a:rPr lang="en-GB" dirty="0"/>
              <a:t>. The new maritime route via the Cape, obviating caravans and a host </a:t>
            </a:r>
            <a:r>
              <a:rPr lang="en-GB" dirty="0" smtClean="0"/>
              <a:t>of intermediaries</a:t>
            </a:r>
            <a:r>
              <a:rPr lang="en-GB" dirty="0"/>
              <a:t>, allowed the Portuguese to sell the spices at a much lower price..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p.44)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93456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eastern empire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78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Eastern trade involved unusual difficulties, for the traffic had long </a:t>
            </a:r>
            <a:r>
              <a:rPr lang="en-GB" dirty="0" smtClean="0"/>
              <a:t>been dominated </a:t>
            </a:r>
            <a:r>
              <a:rPr lang="en-GB" dirty="0"/>
              <a:t>by Muslims, who, not unnaturally, sought to exclude competition, </a:t>
            </a:r>
            <a:r>
              <a:rPr lang="en-GB" dirty="0" smtClean="0"/>
              <a:t>and to </a:t>
            </a:r>
            <a:r>
              <a:rPr lang="en-GB" dirty="0"/>
              <a:t>this end would go to any lengths. At first they stirred up trouble with </a:t>
            </a:r>
            <a:r>
              <a:rPr lang="en-GB" dirty="0" smtClean="0"/>
              <a:t>the Indian </a:t>
            </a:r>
            <a:r>
              <a:rPr lang="en-GB" dirty="0"/>
              <a:t>princes, and later solicited the support of Turkish squadrons in </a:t>
            </a:r>
            <a:r>
              <a:rPr lang="en-GB" dirty="0" smtClean="0"/>
              <a:t>an attempt </a:t>
            </a:r>
            <a:r>
              <a:rPr lang="en-GB" dirty="0"/>
              <a:t>to chase the Portuguese intruders from their patch – the Indian </a:t>
            </a:r>
            <a:r>
              <a:rPr lang="en-GB" dirty="0" smtClean="0"/>
              <a:t>Ocean. Pedro </a:t>
            </a:r>
            <a:r>
              <a:rPr lang="en-GB" dirty="0" err="1"/>
              <a:t>Álvares</a:t>
            </a:r>
            <a:r>
              <a:rPr lang="en-GB" dirty="0"/>
              <a:t> Cabral had bombarded Calicut as early as 1500 for refusing </a:t>
            </a:r>
            <a:r>
              <a:rPr lang="en-GB" dirty="0" smtClean="0"/>
              <a:t>to sell </a:t>
            </a:r>
            <a:r>
              <a:rPr lang="en-GB" dirty="0"/>
              <a:t>him spices; but this was only the opening salvo in hostilities which were </a:t>
            </a:r>
            <a:r>
              <a:rPr lang="en-GB" dirty="0" smtClean="0"/>
              <a:t>to drag </a:t>
            </a:r>
            <a:r>
              <a:rPr lang="en-GB" dirty="0"/>
              <a:t>on for a century and a half.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p.44)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759917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Portuguese in India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782" y="1367073"/>
            <a:ext cx="10344717" cy="51604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“India’ was the topographical name at first used by the Portuguese to describe</a:t>
            </a:r>
          </a:p>
          <a:p>
            <a:pPr marL="0" indent="0">
              <a:buNone/>
            </a:pPr>
            <a:r>
              <a:rPr lang="en-GB" dirty="0"/>
              <a:t>Asia and the Orient in general, from the East Africa coast to Japan. Throughout</a:t>
            </a:r>
          </a:p>
          <a:p>
            <a:pPr marL="0" indent="0">
              <a:buNone/>
            </a:pPr>
            <a:r>
              <a:rPr lang="en-GB" dirty="0"/>
              <a:t>this vast area the Portuguese established settlements: these might be forts, or</a:t>
            </a:r>
          </a:p>
          <a:p>
            <a:pPr marL="0" indent="0">
              <a:buNone/>
            </a:pPr>
            <a:r>
              <a:rPr lang="en-GB" dirty="0"/>
              <a:t>factories (the name applied to a trading station), or ports with which they traded</a:t>
            </a:r>
          </a:p>
          <a:p>
            <a:pPr marL="0" indent="0">
              <a:buNone/>
            </a:pPr>
            <a:r>
              <a:rPr lang="en-GB" dirty="0"/>
              <a:t>and where they then chose to put down roots. The most impressive document</a:t>
            </a:r>
          </a:p>
          <a:p>
            <a:pPr marL="0" indent="0">
              <a:buNone/>
            </a:pPr>
            <a:r>
              <a:rPr lang="en-GB" dirty="0"/>
              <a:t>describing the spontaneous proliferation of settlements beyond any official</a:t>
            </a:r>
          </a:p>
          <a:p>
            <a:pPr marL="0" indent="0">
              <a:buNone/>
            </a:pPr>
            <a:r>
              <a:rPr lang="en-GB" dirty="0"/>
              <a:t>pattern is the </a:t>
            </a:r>
            <a:r>
              <a:rPr lang="en-GB" dirty="0" err="1"/>
              <a:t>Peregrinação</a:t>
            </a:r>
            <a:r>
              <a:rPr lang="en-GB" dirty="0"/>
              <a:t> of </a:t>
            </a:r>
            <a:r>
              <a:rPr lang="en-GB" dirty="0" err="1"/>
              <a:t>Fernão</a:t>
            </a:r>
            <a:r>
              <a:rPr lang="en-GB" dirty="0"/>
              <a:t> Mendes Pinto, a fascinating volume</a:t>
            </a:r>
          </a:p>
          <a:p>
            <a:pPr marL="0" indent="0">
              <a:buNone/>
            </a:pPr>
            <a:r>
              <a:rPr lang="en-GB" dirty="0"/>
              <a:t>composed by an adventurer who acted out the roles of pirate, diplomat and</a:t>
            </a:r>
          </a:p>
          <a:p>
            <a:pPr marL="0" indent="0">
              <a:buNone/>
            </a:pPr>
            <a:r>
              <a:rPr lang="en-GB" dirty="0"/>
              <a:t>missionary, and who was several times shipwrecked or taken prisoner.</a:t>
            </a:r>
          </a:p>
          <a:p>
            <a:pPr marL="0" indent="0">
              <a:buNone/>
            </a:pPr>
            <a:r>
              <a:rPr lang="en-GB" dirty="0"/>
              <a:t>The main seat of Portuguese power in Asia was Goa, taken by </a:t>
            </a:r>
            <a:r>
              <a:rPr lang="en-GB" dirty="0" err="1"/>
              <a:t>Afonso</a:t>
            </a:r>
            <a:r>
              <a:rPr lang="en-GB" dirty="0"/>
              <a:t> de</a:t>
            </a:r>
          </a:p>
          <a:p>
            <a:pPr marL="0" indent="0">
              <a:buNone/>
            </a:pPr>
            <a:r>
              <a:rPr lang="en-GB" dirty="0"/>
              <a:t>Albuquerque in 1510, which was to remain in Portuguese hands until 1960,</a:t>
            </a:r>
          </a:p>
          <a:p>
            <a:pPr marL="0" indent="0">
              <a:buNone/>
            </a:pPr>
            <a:r>
              <a:rPr lang="en-GB" dirty="0"/>
              <a:t>when it was invaded by the Indian army.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p.45)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290923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economic consequences of expansion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78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deficit in the balance of trade continued to</a:t>
            </a:r>
          </a:p>
          <a:p>
            <a:pPr marL="0" indent="0">
              <a:buNone/>
            </a:pPr>
            <a:r>
              <a:rPr lang="en-GB" dirty="0"/>
              <a:t>widen, although disguised by the re-export of foreign goods. Even if local</a:t>
            </a:r>
          </a:p>
          <a:p>
            <a:pPr marL="0" indent="0">
              <a:buNone/>
            </a:pPr>
            <a:r>
              <a:rPr lang="en-GB" dirty="0"/>
              <a:t>manufacturers maintained their output, they showed no increase in production.</a:t>
            </a:r>
          </a:p>
          <a:p>
            <a:pPr marL="0" indent="0">
              <a:buNone/>
            </a:pPr>
            <a:r>
              <a:rPr lang="en-GB" dirty="0"/>
              <a:t>An emergency economy set in, with the State focusing its attention on wealth</a:t>
            </a:r>
          </a:p>
          <a:p>
            <a:pPr marL="0" indent="0">
              <a:buNone/>
            </a:pPr>
            <a:r>
              <a:rPr lang="en-GB" dirty="0"/>
              <a:t>originating overseas, and distancing itself from domestic problems. In the</a:t>
            </a:r>
          </a:p>
          <a:p>
            <a:pPr marL="0" indent="0">
              <a:buNone/>
            </a:pPr>
            <a:r>
              <a:rPr lang="en-GB" dirty="0"/>
              <a:t>countryside the rural community found itself increasingly cut off, with its</a:t>
            </a:r>
          </a:p>
          <a:p>
            <a:pPr marL="0" indent="0">
              <a:buNone/>
            </a:pPr>
            <a:r>
              <a:rPr lang="en-GB" dirty="0"/>
              <a:t>standard of living falling. Things had little changed, when in 1580, two Venetians</a:t>
            </a:r>
          </a:p>
          <a:p>
            <a:pPr marL="0" indent="0">
              <a:buNone/>
            </a:pPr>
            <a:r>
              <a:rPr lang="en-GB" dirty="0"/>
              <a:t>visiting Portugal described the lower orders as surviving on a scanty fare of</a:t>
            </a:r>
          </a:p>
          <a:p>
            <a:pPr marL="0" indent="0">
              <a:buNone/>
            </a:pPr>
            <a:r>
              <a:rPr lang="en-GB" dirty="0"/>
              <a:t>salty sardines, brown bread, and very little else.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p.48)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854152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cultural impact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782" y="1367073"/>
            <a:ext cx="10344717" cy="51604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sheer quantity and quality of its output made the sixteenth century the</a:t>
            </a:r>
          </a:p>
          <a:p>
            <a:pPr marL="0" indent="0">
              <a:buNone/>
            </a:pPr>
            <a:r>
              <a:rPr lang="en-GB" dirty="0"/>
              <a:t>‘Golden Age’ of Portuguese literature. Among representative figures of this</a:t>
            </a:r>
          </a:p>
          <a:p>
            <a:pPr marL="0" indent="0">
              <a:buNone/>
            </a:pPr>
            <a:r>
              <a:rPr lang="en-GB" dirty="0"/>
              <a:t>cultural renaissance were Gil Vicente, both playwright and goldsmith, whose</a:t>
            </a:r>
          </a:p>
          <a:p>
            <a:pPr marL="0" indent="0">
              <a:buNone/>
            </a:pPr>
            <a:r>
              <a:rPr lang="en-GB" dirty="0"/>
              <a:t>dramas acutely analysed the changing mores of the period; </a:t>
            </a:r>
            <a:r>
              <a:rPr lang="en-GB" dirty="0" err="1"/>
              <a:t>Fernão</a:t>
            </a:r>
            <a:r>
              <a:rPr lang="en-GB" dirty="0"/>
              <a:t> Mendes</a:t>
            </a:r>
          </a:p>
          <a:p>
            <a:pPr marL="0" indent="0">
              <a:buNone/>
            </a:pPr>
            <a:r>
              <a:rPr lang="en-GB" dirty="0"/>
              <a:t>Pinto, previously mentioned, who, attracted by the personality of Francis Xavier,</a:t>
            </a:r>
          </a:p>
          <a:p>
            <a:pPr marL="0" indent="0">
              <a:buNone/>
            </a:pPr>
            <a:r>
              <a:rPr lang="en-GB" dirty="0"/>
              <a:t>himself briefly became a Jesuit novice, and whose </a:t>
            </a:r>
            <a:r>
              <a:rPr lang="en-GB" dirty="0" err="1"/>
              <a:t>Peregrinação</a:t>
            </a:r>
            <a:r>
              <a:rPr lang="en-GB" dirty="0"/>
              <a:t> vividly</a:t>
            </a:r>
          </a:p>
          <a:p>
            <a:pPr marL="0" indent="0">
              <a:buNone/>
            </a:pPr>
            <a:r>
              <a:rPr lang="en-GB" dirty="0"/>
              <a:t>describes his extraordinary experiences in the Orient and the contrasting</a:t>
            </a:r>
          </a:p>
          <a:p>
            <a:pPr marL="0" indent="0">
              <a:buNone/>
            </a:pPr>
            <a:r>
              <a:rPr lang="en-GB" dirty="0"/>
              <a:t>characteristics of Portuguese and various Oriental cultures; and </a:t>
            </a:r>
            <a:r>
              <a:rPr lang="en-GB" dirty="0" err="1"/>
              <a:t>Luís</a:t>
            </a:r>
            <a:r>
              <a:rPr lang="en-GB" dirty="0"/>
              <a:t> de </a:t>
            </a:r>
            <a:r>
              <a:rPr lang="en-GB" dirty="0" err="1"/>
              <a:t>Camões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(</a:t>
            </a:r>
            <a:r>
              <a:rPr lang="en-GB" dirty="0" err="1"/>
              <a:t>anglicized</a:t>
            </a:r>
            <a:r>
              <a:rPr lang="en-GB" dirty="0"/>
              <a:t> as ‘</a:t>
            </a:r>
            <a:r>
              <a:rPr lang="en-GB" dirty="0" err="1"/>
              <a:t>Camoens</a:t>
            </a:r>
            <a:r>
              <a:rPr lang="en-GB" dirty="0"/>
              <a:t>’), a member of the gentry, who to avoid the backlash</a:t>
            </a:r>
          </a:p>
          <a:p>
            <a:pPr marL="0" indent="0">
              <a:buNone/>
            </a:pPr>
            <a:r>
              <a:rPr lang="en-GB" dirty="0"/>
              <a:t>from amorous adventures became an expatriate in the Orient, where he</a:t>
            </a:r>
          </a:p>
          <a:p>
            <a:pPr marL="0" indent="0">
              <a:buNone/>
            </a:pPr>
            <a:r>
              <a:rPr lang="en-GB" dirty="0"/>
              <a:t>composed </a:t>
            </a:r>
            <a:r>
              <a:rPr lang="en-GB" dirty="0" err="1"/>
              <a:t>Os</a:t>
            </a:r>
            <a:r>
              <a:rPr lang="en-GB" dirty="0"/>
              <a:t> Lusíadas (The </a:t>
            </a:r>
            <a:r>
              <a:rPr lang="en-GB" dirty="0" err="1"/>
              <a:t>Lusiads</a:t>
            </a:r>
            <a:r>
              <a:rPr lang="en-GB" dirty="0"/>
              <a:t>), the first modern epic, using classical</a:t>
            </a:r>
          </a:p>
          <a:p>
            <a:pPr marL="0" indent="0">
              <a:buNone/>
            </a:pPr>
            <a:r>
              <a:rPr lang="en-GB" dirty="0"/>
              <a:t>forms but dealing with contemporary subject-matter.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p.49)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863445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938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National reconciliation</vt:lpstr>
      <vt:lpstr>The eastern empire</vt:lpstr>
      <vt:lpstr>The eastern empire</vt:lpstr>
      <vt:lpstr>The Portuguese in India</vt:lpstr>
      <vt:lpstr>The economic consequences of expansion</vt:lpstr>
      <vt:lpstr>The cultural impact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12</cp:revision>
  <dcterms:created xsi:type="dcterms:W3CDTF">2018-11-18T11:57:52Z</dcterms:created>
  <dcterms:modified xsi:type="dcterms:W3CDTF">2018-11-18T14:08:20Z</dcterms:modified>
</cp:coreProperties>
</file>