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E:\Sunum\Devam edenler\Çocuk ve Sanat\cocuk ve sanat p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9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i="1" dirty="0" smtClean="0"/>
              <a:t>2. Yapı-İnşa </a:t>
            </a:r>
            <a:r>
              <a:rPr lang="tr-TR" b="1" i="1" dirty="0" smtClean="0"/>
              <a:t>Oyunu</a:t>
            </a:r>
          </a:p>
          <a:p>
            <a:r>
              <a:rPr lang="tr-TR" sz="2500" dirty="0" smtClean="0"/>
              <a:t>Blok </a:t>
            </a:r>
            <a:r>
              <a:rPr lang="tr-TR" sz="2500" dirty="0" smtClean="0"/>
              <a:t>Çeşitleri</a:t>
            </a:r>
          </a:p>
          <a:p>
            <a:r>
              <a:rPr lang="tr-TR" sz="2500" dirty="0" smtClean="0"/>
              <a:t>Blok Öğrenme Merkezi</a:t>
            </a:r>
            <a:endParaRPr lang="tr-TR" sz="25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9028" y="1714488"/>
            <a:ext cx="5760492" cy="3716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5898292"/>
            <a:ext cx="6429420" cy="53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i="1" dirty="0" smtClean="0"/>
              <a:t>3. Dramatik </a:t>
            </a:r>
            <a:r>
              <a:rPr lang="tr-TR" b="1" i="1" dirty="0" smtClean="0"/>
              <a:t>Oyun</a:t>
            </a:r>
          </a:p>
          <a:p>
            <a:r>
              <a:rPr lang="tr-TR" sz="2500" b="1" dirty="0" smtClean="0"/>
              <a:t>Dramatik oyun </a:t>
            </a:r>
            <a:r>
              <a:rPr lang="tr-TR" sz="2500" dirty="0" smtClean="0"/>
              <a:t>aynı zamanda </a:t>
            </a:r>
            <a:r>
              <a:rPr lang="tr-TR" sz="2500" dirty="0" err="1" smtClean="0"/>
              <a:t>fantazi</a:t>
            </a:r>
            <a:r>
              <a:rPr lang="tr-TR" sz="2500" dirty="0" smtClean="0"/>
              <a:t> ve hayal gücünü </a:t>
            </a:r>
            <a:r>
              <a:rPr lang="tr-TR" sz="2500" dirty="0" smtClean="0"/>
              <a:t>içeren oyun </a:t>
            </a:r>
            <a:r>
              <a:rPr lang="tr-TR" sz="2500" dirty="0" smtClean="0"/>
              <a:t>olarak da nitelendirilmektedir.</a:t>
            </a:r>
            <a:endParaRPr lang="tr-TR" sz="2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428868"/>
            <a:ext cx="434456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428868"/>
            <a:ext cx="43327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187" y="476337"/>
            <a:ext cx="4363780" cy="309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0219" y="500042"/>
            <a:ext cx="436378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Dikdörtgen"/>
          <p:cNvSpPr/>
          <p:nvPr/>
        </p:nvSpPr>
        <p:spPr>
          <a:xfrm>
            <a:off x="214282" y="3857628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err="1" smtClean="0"/>
              <a:t>Sosyo</a:t>
            </a:r>
            <a:r>
              <a:rPr lang="tr-TR" sz="3200" b="1" dirty="0" smtClean="0"/>
              <a:t>-dramatik oyun</a:t>
            </a:r>
            <a:r>
              <a:rPr lang="tr-TR" sz="3200" dirty="0" smtClean="0"/>
              <a:t>, daha büyük anaokulu, </a:t>
            </a:r>
            <a:r>
              <a:rPr lang="tr-TR" sz="3200" dirty="0" smtClean="0"/>
              <a:t>anasınıfı çocuklarının </a:t>
            </a:r>
            <a:r>
              <a:rPr lang="tr-TR" sz="3200" dirty="0" smtClean="0"/>
              <a:t>ve küçük ilkokul çağı çocuklarının oynadığı</a:t>
            </a:r>
            <a:r>
              <a:rPr lang="tr-TR" sz="3200" dirty="0" smtClean="0"/>
              <a:t>, rollerin </a:t>
            </a:r>
            <a:r>
              <a:rPr lang="tr-TR" sz="3200" dirty="0" smtClean="0"/>
              <a:t>bölüşüldüğü ve oyuncuların farklı </a:t>
            </a:r>
            <a:r>
              <a:rPr lang="tr-TR" sz="3200" dirty="0" smtClean="0"/>
              <a:t>görevlerinin olduğu</a:t>
            </a:r>
            <a:r>
              <a:rPr lang="tr-TR" sz="3200" dirty="0" smtClean="0"/>
              <a:t>, daha düzenli ve iş birliğine açık bir tür hayal </a:t>
            </a:r>
            <a:r>
              <a:rPr lang="tr-TR" sz="3200" dirty="0" smtClean="0"/>
              <a:t>oyunudur</a:t>
            </a:r>
            <a:r>
              <a:rPr lang="tr-TR" sz="3200" dirty="0" smtClean="0"/>
              <a:t>.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dirty="0" smtClean="0"/>
              <a:t>Dramatik Oyun Öğrenme </a:t>
            </a:r>
            <a:r>
              <a:rPr lang="tr-TR" b="1" dirty="0" smtClean="0"/>
              <a:t>Merkezi</a:t>
            </a:r>
          </a:p>
          <a:p>
            <a:pPr>
              <a:buNone/>
            </a:pPr>
            <a:r>
              <a:rPr lang="tr-TR" b="1" dirty="0" smtClean="0"/>
              <a:t>Dramatik Oyunla Farklılıklara Saygı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i="1" dirty="0" smtClean="0"/>
              <a:t>4. Doğal Materyallerle </a:t>
            </a:r>
            <a:r>
              <a:rPr lang="tr-TR" b="1" i="1" dirty="0" smtClean="0"/>
              <a:t>Oyun</a:t>
            </a:r>
          </a:p>
          <a:p>
            <a:r>
              <a:rPr lang="tr-TR" sz="2500" b="1" dirty="0" smtClean="0"/>
              <a:t>Doğal </a:t>
            </a:r>
            <a:r>
              <a:rPr lang="tr-TR" sz="2500" b="1" dirty="0" smtClean="0"/>
              <a:t>materyallerle</a:t>
            </a:r>
            <a:r>
              <a:rPr lang="tr-TR" sz="2500" dirty="0" smtClean="0"/>
              <a:t> oynamak </a:t>
            </a:r>
            <a:r>
              <a:rPr lang="tr-TR" sz="2500" dirty="0" smtClean="0"/>
              <a:t>duyusal açıdan zengin ve sakinleştiricidir</a:t>
            </a:r>
            <a:r>
              <a:rPr lang="tr-TR" sz="2500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tr-TR" sz="2500" dirty="0" smtClean="0"/>
              <a:t>Su/Kum Oyunu</a:t>
            </a:r>
            <a:r>
              <a:rPr lang="tr-TR" sz="2500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tr-TR" sz="2500" dirty="0" smtClean="0"/>
              <a:t>Ağaç İşleri ya da Marangozluk</a:t>
            </a:r>
            <a:endParaRPr lang="tr-TR" sz="25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714620"/>
            <a:ext cx="5000660" cy="373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i="1" dirty="0" smtClean="0"/>
              <a:t>5. Kurallı </a:t>
            </a:r>
            <a:r>
              <a:rPr lang="tr-TR" b="1" i="1" dirty="0" smtClean="0"/>
              <a:t>Oyunlar</a:t>
            </a:r>
          </a:p>
          <a:p>
            <a:r>
              <a:rPr lang="nn-NO" sz="2500" b="1" dirty="0" smtClean="0"/>
              <a:t>Kurallı oyunlar </a:t>
            </a:r>
            <a:r>
              <a:rPr lang="nn-NO" sz="2500" dirty="0" smtClean="0"/>
              <a:t>rekabetçidir, genellikle bir </a:t>
            </a:r>
            <a:r>
              <a:rPr lang="nn-NO" sz="2500" dirty="0" smtClean="0"/>
              <a:t>kazanan</a:t>
            </a:r>
            <a:r>
              <a:rPr lang="tr-TR" sz="2500" dirty="0" smtClean="0"/>
              <a:t> ve </a:t>
            </a:r>
            <a:r>
              <a:rPr lang="tr-TR" sz="2500" dirty="0" smtClean="0"/>
              <a:t>kaybeden vardır.</a:t>
            </a:r>
            <a:endParaRPr lang="tr-TR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ÇOCUKLAR YARATICILIKLARINI DİL</a:t>
            </a:r>
            <a:br>
              <a:rPr lang="tr-TR" b="1" dirty="0" smtClean="0">
                <a:solidFill>
                  <a:srgbClr val="FF9900"/>
                </a:solidFill>
              </a:rPr>
            </a:br>
            <a:r>
              <a:rPr lang="tr-TR" b="1" dirty="0" smtClean="0">
                <a:solidFill>
                  <a:srgbClr val="FF9900"/>
                </a:solidFill>
              </a:rPr>
              <a:t>YOLUYLA İFADE EDER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082636"/>
            <a:ext cx="8229600" cy="4525963"/>
          </a:xfrm>
        </p:spPr>
        <p:txBody>
          <a:bodyPr/>
          <a:lstStyle/>
          <a:p>
            <a:r>
              <a:rPr lang="tr-TR" b="1" dirty="0" err="1" smtClean="0">
                <a:solidFill>
                  <a:srgbClr val="00B0F0"/>
                </a:solidFill>
              </a:rPr>
              <a:t>Formal</a:t>
            </a:r>
            <a:r>
              <a:rPr lang="tr-TR" b="1" dirty="0" smtClean="0">
                <a:solidFill>
                  <a:srgbClr val="00B0F0"/>
                </a:solidFill>
              </a:rPr>
              <a:t> Olmayan Yaratıcı Dil Etkinlikleri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397906"/>
            <a:ext cx="5715040" cy="3924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5698" y="1928802"/>
            <a:ext cx="5593851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360812" cy="28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8063" y="214290"/>
            <a:ext cx="434309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0621" y="3408379"/>
            <a:ext cx="4442791" cy="302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Okuryazarlık ve Çoklu </a:t>
            </a:r>
            <a:r>
              <a:rPr lang="tr-TR" b="1" dirty="0" smtClean="0">
                <a:solidFill>
                  <a:srgbClr val="00B0F0"/>
                </a:solidFill>
              </a:rPr>
              <a:t>Okuryazarlıklar</a:t>
            </a:r>
          </a:p>
          <a:p>
            <a:r>
              <a:rPr lang="tr-TR" sz="2700" b="1" dirty="0" smtClean="0"/>
              <a:t>Okuryazarlık</a:t>
            </a:r>
            <a:r>
              <a:rPr lang="tr-TR" sz="2700" dirty="0" smtClean="0"/>
              <a:t> kavramı okumayı ve yazmayı bilmek </a:t>
            </a:r>
            <a:r>
              <a:rPr lang="tr-TR" sz="2700" dirty="0" smtClean="0"/>
              <a:t>anlamına gelir. </a:t>
            </a:r>
          </a:p>
          <a:p>
            <a:r>
              <a:rPr lang="tr-TR" sz="2700" b="1" dirty="0" smtClean="0"/>
              <a:t>Çoklu okuryazarlık</a:t>
            </a:r>
            <a:r>
              <a:rPr lang="tr-TR" sz="2700" dirty="0" smtClean="0"/>
              <a:t> kavramı düşünmenin </a:t>
            </a:r>
            <a:r>
              <a:rPr lang="tr-TR" sz="2700" dirty="0" smtClean="0"/>
              <a:t>çoklu biçimlerini </a:t>
            </a:r>
            <a:r>
              <a:rPr lang="tr-TR" sz="2700" dirty="0" smtClean="0"/>
              <a:t>kabul eder.</a:t>
            </a:r>
            <a:endParaRPr lang="tr-TR" sz="27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Görsel Okuryazarlık</a:t>
            </a:r>
          </a:p>
          <a:p>
            <a:r>
              <a:rPr lang="tr-TR" sz="2700" dirty="0" smtClean="0"/>
              <a:t>Görsel okuryazarlık görsel mesajları anlayabilme ve üretebilme yetisi olarak tanımlanabilir.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776082"/>
            <a:ext cx="7002512" cy="4153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ÜNİTE 1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Yaratıcılık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609600" y="50006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BÖLÜM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tr-TR" sz="4000" b="1" dirty="0" smtClean="0">
                <a:solidFill>
                  <a:schemeClr val="accent5">
                    <a:lumMod val="50000"/>
                  </a:schemeClr>
                </a:solidFill>
              </a:rPr>
              <a:t>Yaratıcı Deneyimler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Medya Okuryazarlığı</a:t>
            </a:r>
            <a:endParaRPr lang="tr-TR" dirty="0" smtClean="0">
              <a:solidFill>
                <a:srgbClr val="00B0F0"/>
              </a:solidFill>
            </a:endParaRPr>
          </a:p>
          <a:p>
            <a:r>
              <a:rPr lang="tr-TR" sz="2700" dirty="0" err="1" smtClean="0"/>
              <a:t>Hesse</a:t>
            </a:r>
            <a:r>
              <a:rPr lang="tr-TR" sz="2700" dirty="0" smtClean="0"/>
              <a:t> ve </a:t>
            </a:r>
            <a:r>
              <a:rPr lang="tr-TR" sz="2700" dirty="0" err="1" smtClean="0"/>
              <a:t>Lane’e</a:t>
            </a:r>
            <a:r>
              <a:rPr lang="tr-TR" sz="2700" dirty="0" smtClean="0"/>
              <a:t> (</a:t>
            </a:r>
            <a:r>
              <a:rPr lang="tr-TR" sz="2700" dirty="0" smtClean="0"/>
              <a:t>2003) göre </a:t>
            </a:r>
            <a:r>
              <a:rPr lang="tr-TR" sz="2700" b="1" dirty="0" smtClean="0"/>
              <a:t>medya okuryazarlığı</a:t>
            </a:r>
            <a:r>
              <a:rPr lang="tr-TR" sz="2700" dirty="0" smtClean="0"/>
              <a:t>, okumak ve </a:t>
            </a:r>
            <a:r>
              <a:rPr lang="tr-TR" sz="2700" dirty="0" smtClean="0"/>
              <a:t>yazmak olarak </a:t>
            </a:r>
            <a:r>
              <a:rPr lang="tr-TR" sz="2700" dirty="0" smtClean="0"/>
              <a:t>tanımlanan geleneksel okuryazarlık </a:t>
            </a:r>
            <a:r>
              <a:rPr lang="tr-TR" sz="2700" dirty="0" smtClean="0"/>
              <a:t>tanımını elektronik </a:t>
            </a:r>
            <a:r>
              <a:rPr lang="tr-TR" sz="2700" dirty="0" smtClean="0"/>
              <a:t>medyayı kapsayacak şekilde genişletir</a:t>
            </a:r>
            <a:r>
              <a:rPr lang="tr-TR" sz="2700" dirty="0" smtClean="0"/>
              <a:t>.</a:t>
            </a:r>
          </a:p>
          <a:p>
            <a:r>
              <a:rPr lang="tr-TR" sz="2800" b="1" dirty="0" smtClean="0">
                <a:solidFill>
                  <a:srgbClr val="00B0F0"/>
                </a:solidFill>
              </a:rPr>
              <a:t>Resimli Kitaplar ve Görsel Okuryazarlık</a:t>
            </a:r>
            <a:endParaRPr lang="tr-TR" sz="2800" dirty="0" smtClean="0">
              <a:solidFill>
                <a:srgbClr val="00B0F0"/>
              </a:solidFill>
            </a:endParaRPr>
          </a:p>
          <a:p>
            <a:endParaRPr lang="tr-TR" sz="27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ÇOCUKLAR </a:t>
            </a:r>
            <a:r>
              <a:rPr lang="tr-TR" b="1" dirty="0" smtClean="0">
                <a:solidFill>
                  <a:srgbClr val="FF9900"/>
                </a:solidFill>
              </a:rPr>
              <a:t>YARATICILIKLARINI </a:t>
            </a:r>
            <a:r>
              <a:rPr lang="tr-TR" b="1" dirty="0" smtClean="0">
                <a:solidFill>
                  <a:srgbClr val="FF9900"/>
                </a:solidFill>
              </a:rPr>
              <a:t>MÜZİK</a:t>
            </a:r>
            <a:br>
              <a:rPr lang="tr-TR" b="1" dirty="0" smtClean="0">
                <a:solidFill>
                  <a:srgbClr val="FF9900"/>
                </a:solidFill>
              </a:rPr>
            </a:br>
            <a:r>
              <a:rPr lang="tr-TR" b="1" dirty="0" smtClean="0">
                <a:solidFill>
                  <a:srgbClr val="FF9900"/>
                </a:solidFill>
              </a:rPr>
              <a:t>VE HAREKET YOLUYLA İFADE EDER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Müzik ve Hareketin Önemi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2143116"/>
            <a:ext cx="3565525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2143108" y="6072206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Devam ediyor</a:t>
            </a:r>
            <a:endParaRPr lang="tr-T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1" y="87384"/>
            <a:ext cx="5000660" cy="668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424607" cy="375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4424607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-642966"/>
            <a:ext cx="4929222" cy="6213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5929330"/>
            <a:ext cx="603442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Müzik ve </a:t>
            </a:r>
            <a:r>
              <a:rPr lang="tr-TR" b="1" dirty="0" smtClean="0">
                <a:solidFill>
                  <a:srgbClr val="00B0F0"/>
                </a:solidFill>
              </a:rPr>
              <a:t>Hareketin </a:t>
            </a:r>
            <a:r>
              <a:rPr lang="tr-TR" b="1" dirty="0" err="1" smtClean="0">
                <a:solidFill>
                  <a:srgbClr val="00B0F0"/>
                </a:solidFill>
              </a:rPr>
              <a:t>Ögeleri</a:t>
            </a:r>
            <a:endParaRPr lang="tr-TR" b="1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tr-TR" sz="2500" b="1" i="1" dirty="0" smtClean="0"/>
              <a:t>1. Müziği </a:t>
            </a:r>
            <a:r>
              <a:rPr lang="tr-TR" sz="2500" b="1" i="1" dirty="0" smtClean="0"/>
              <a:t>Dinleme</a:t>
            </a:r>
          </a:p>
          <a:p>
            <a:r>
              <a:rPr lang="tr-TR" sz="2500" b="1" dirty="0" smtClean="0"/>
              <a:t>Müzikal Gelişim </a:t>
            </a:r>
            <a:r>
              <a:rPr lang="tr-TR" sz="2500" b="1" dirty="0" smtClean="0"/>
              <a:t>Aşamaları</a:t>
            </a:r>
          </a:p>
          <a:p>
            <a:pPr>
              <a:buNone/>
            </a:pPr>
            <a:r>
              <a:rPr lang="tr-TR" sz="2500" b="1" i="1" dirty="0" smtClean="0"/>
              <a:t>2. Şarkı </a:t>
            </a:r>
            <a:r>
              <a:rPr lang="tr-TR" sz="2500" b="1" i="1" dirty="0" smtClean="0"/>
              <a:t>Söyleme</a:t>
            </a:r>
          </a:p>
          <a:p>
            <a:r>
              <a:rPr lang="tr-TR" sz="2500" b="1" dirty="0" smtClean="0"/>
              <a:t>Hikâyeli </a:t>
            </a:r>
            <a:r>
              <a:rPr lang="tr-TR" sz="2500" b="1" dirty="0" smtClean="0"/>
              <a:t>Şarkılar</a:t>
            </a:r>
          </a:p>
          <a:p>
            <a:pPr>
              <a:buNone/>
            </a:pPr>
            <a:r>
              <a:rPr lang="tr-TR" sz="2500" b="1" i="1" dirty="0" smtClean="0"/>
              <a:t>3. Ritim Enstrümanları ile Müzik </a:t>
            </a:r>
            <a:r>
              <a:rPr lang="tr-TR" sz="2500" b="1" i="1" dirty="0" smtClean="0"/>
              <a:t>Yapma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-2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v-SE" b="1" i="1" dirty="0" smtClean="0"/>
              <a:t>4. Müziğe Göre Hareket Etme</a:t>
            </a:r>
            <a:endParaRPr lang="tr-TR" dirty="0" smtClean="0">
              <a:solidFill>
                <a:srgbClr val="00B0F0"/>
              </a:solidFill>
            </a:endParaRPr>
          </a:p>
          <a:p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69500"/>
            <a:ext cx="7288264" cy="4488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5929330"/>
            <a:ext cx="635178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r>
              <a:rPr lang="tr-TR" b="1" dirty="0" smtClean="0"/>
              <a:t>Paraşütle Yaratıcı Şekillerde Hareket </a:t>
            </a:r>
            <a:r>
              <a:rPr lang="tr-TR" b="1" dirty="0" smtClean="0"/>
              <a:t>Etme</a:t>
            </a:r>
          </a:p>
          <a:p>
            <a:r>
              <a:rPr lang="tr-TR" b="1" dirty="0" smtClean="0"/>
              <a:t>Müzik ve Hareket Öğrenme Merkezi.</a:t>
            </a:r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8579" y="1669958"/>
            <a:ext cx="6145256" cy="433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r>
              <a:rPr lang="tr-TR" b="1" dirty="0" smtClean="0"/>
              <a:t>Öğretmenin Rolü.</a:t>
            </a:r>
            <a:endParaRPr lang="tr-T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34" y="1857364"/>
            <a:ext cx="899653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ÇOCUKLARIN YARATICI </a:t>
            </a:r>
            <a:r>
              <a:rPr lang="tr-TR" b="1" dirty="0" smtClean="0">
                <a:solidFill>
                  <a:srgbClr val="FF9900"/>
                </a:solidFill>
              </a:rPr>
              <a:t>İFADELERİNİ KOLAYLAŞTIRMA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tr-TR" dirty="0" smtClean="0"/>
              <a:t>1. Yaratıcı </a:t>
            </a:r>
            <a:r>
              <a:rPr lang="tr-TR" dirty="0" smtClean="0"/>
              <a:t>ifadeler için yeterli zaman aralıkları verin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2. Çocukların </a:t>
            </a:r>
            <a:r>
              <a:rPr lang="tr-TR" dirty="0" err="1" smtClean="0"/>
              <a:t>yaratıcıklıklarını</a:t>
            </a:r>
            <a:r>
              <a:rPr lang="tr-TR" dirty="0" smtClean="0"/>
              <a:t> ifade etmeleri için </a:t>
            </a:r>
            <a:r>
              <a:rPr lang="tr-TR" dirty="0" smtClean="0"/>
              <a:t>hem içeride </a:t>
            </a:r>
            <a:r>
              <a:rPr lang="tr-TR" dirty="0" smtClean="0"/>
              <a:t>hem de dışarıda bolca alan tanıyın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3. Farklı </a:t>
            </a:r>
            <a:r>
              <a:rPr lang="tr-TR" dirty="0" smtClean="0"/>
              <a:t>kullanımlara açık oyuncaklar, eşyalar, </a:t>
            </a:r>
            <a:r>
              <a:rPr lang="tr-TR" dirty="0" smtClean="0"/>
              <a:t>malzemeler ve </a:t>
            </a:r>
            <a:r>
              <a:rPr lang="tr-TR" dirty="0" smtClean="0"/>
              <a:t>yaratıcı çöpler gibi kaynaklar sunun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4. Psikolojik </a:t>
            </a:r>
            <a:r>
              <a:rPr lang="tr-TR" dirty="0" smtClean="0"/>
              <a:t>açıdan güvenli bir ortam sağlayarak </a:t>
            </a:r>
            <a:r>
              <a:rPr lang="tr-TR" dirty="0" smtClean="0"/>
              <a:t>yaratıcı ifadeler </a:t>
            </a:r>
            <a:r>
              <a:rPr lang="tr-TR" dirty="0" smtClean="0"/>
              <a:t>için zemin hazırlayın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5. Farklı </a:t>
            </a:r>
            <a:r>
              <a:rPr lang="tr-TR" dirty="0" smtClean="0"/>
              <a:t>roller oynayın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6. Çocukların oyun süreci hakkında fikirlerinizi </a:t>
            </a:r>
            <a:r>
              <a:rPr lang="tr-TR" dirty="0" smtClean="0"/>
              <a:t>söyleyin ve </a:t>
            </a:r>
            <a:r>
              <a:rPr lang="tr-TR" dirty="0" smtClean="0"/>
              <a:t>içeriği yorumlayın.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959" y="214290"/>
            <a:ext cx="4716496" cy="62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-111140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ÇİZİM YAPMA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525963"/>
          </a:xfrm>
        </p:spPr>
        <p:txBody>
          <a:bodyPr/>
          <a:lstStyle/>
          <a:p>
            <a:r>
              <a:rPr lang="tr-TR" b="1" dirty="0" smtClean="0"/>
              <a:t>Çizim yapma</a:t>
            </a:r>
            <a:r>
              <a:rPr lang="tr-TR" dirty="0" smtClean="0"/>
              <a:t> terimi küçük çocukların yaptığı çok </a:t>
            </a:r>
            <a:r>
              <a:rPr lang="tr-TR" dirty="0" smtClean="0"/>
              <a:t>çeşitli sanatsal </a:t>
            </a:r>
            <a:r>
              <a:rPr lang="tr-TR" dirty="0" smtClean="0"/>
              <a:t>çizimleri ifade etmek için kullanılmaktadır.</a:t>
            </a:r>
            <a:endParaRPr lang="tr-T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371" y="1357299"/>
            <a:ext cx="7729281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6143644"/>
            <a:ext cx="568588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4" y="571480"/>
            <a:ext cx="7786710" cy="5187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6215082"/>
            <a:ext cx="5607883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5972188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Kalemler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Tebeşir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Pastel Boyalar ve </a:t>
            </a:r>
            <a:r>
              <a:rPr lang="tr-TR" b="1" dirty="0" smtClean="0">
                <a:solidFill>
                  <a:srgbClr val="00B0F0"/>
                </a:solidFill>
              </a:rPr>
              <a:t>Aksesuarlar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Keçeli Kalemler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71472" y="188921"/>
            <a:ext cx="8229600" cy="4525963"/>
          </a:xfrm>
        </p:spPr>
        <p:txBody>
          <a:bodyPr>
            <a:normAutofit/>
          </a:bodyPr>
          <a:lstStyle/>
          <a:p>
            <a:r>
              <a:rPr lang="tr-TR" sz="2500" b="1" i="1" dirty="0" smtClean="0"/>
              <a:t>Karalama</a:t>
            </a:r>
          </a:p>
          <a:p>
            <a:r>
              <a:rPr lang="tr-TR" sz="2500" b="1" i="1" dirty="0" smtClean="0"/>
              <a:t>Müzikal </a:t>
            </a:r>
            <a:r>
              <a:rPr lang="tr-TR" sz="2500" b="1" i="1" dirty="0" smtClean="0"/>
              <a:t>Karalama</a:t>
            </a:r>
          </a:p>
          <a:p>
            <a:r>
              <a:rPr lang="tr-TR" sz="2500" b="1" i="1" dirty="0" smtClean="0"/>
              <a:t>Çizim ya da Taslak </a:t>
            </a:r>
            <a:r>
              <a:rPr lang="tr-TR" sz="2500" b="1" i="1" dirty="0" smtClean="0"/>
              <a:t>Çizim</a:t>
            </a:r>
          </a:p>
          <a:p>
            <a:r>
              <a:rPr lang="tr-TR" sz="2500" b="1" i="1" dirty="0" smtClean="0"/>
              <a:t>Tebeşir ve Pastel </a:t>
            </a:r>
            <a:r>
              <a:rPr lang="tr-TR" sz="2500" b="1" i="1" dirty="0" smtClean="0"/>
              <a:t>Boyalar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7874"/>
            <a:ext cx="3452990" cy="323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571744"/>
            <a:ext cx="3452990" cy="39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i="1" dirty="0" smtClean="0"/>
              <a:t>Kaldırıma İşaretler Yapma</a:t>
            </a:r>
          </a:p>
          <a:p>
            <a:r>
              <a:rPr lang="tr-TR" b="1" i="1" dirty="0" smtClean="0"/>
              <a:t>Duvar </a:t>
            </a:r>
            <a:r>
              <a:rPr lang="tr-TR" b="1" i="1" dirty="0" smtClean="0"/>
              <a:t>Resimleri</a:t>
            </a:r>
            <a:endParaRPr lang="tr-TR" b="1" i="1" dirty="0" smtClean="0"/>
          </a:p>
          <a:p>
            <a:r>
              <a:rPr lang="tr-TR" b="1" i="1" dirty="0" smtClean="0"/>
              <a:t>Çit Duvarı Resmi</a:t>
            </a:r>
          </a:p>
          <a:p>
            <a:r>
              <a:rPr lang="tr-TR" b="1" i="1" dirty="0" smtClean="0"/>
              <a:t>“Benim” İşaretleri</a:t>
            </a:r>
          </a:p>
          <a:p>
            <a:r>
              <a:rPr lang="tr-TR" b="1" i="1" dirty="0" smtClean="0"/>
              <a:t>Pastel Boya Gravürleri (</a:t>
            </a:r>
            <a:r>
              <a:rPr lang="tr-TR" b="1" i="1" dirty="0" err="1" smtClean="0"/>
              <a:t>Crayon</a:t>
            </a:r>
            <a:r>
              <a:rPr lang="tr-TR" b="1" i="1" dirty="0" smtClean="0"/>
              <a:t> </a:t>
            </a:r>
            <a:r>
              <a:rPr lang="tr-TR" b="1" i="1" dirty="0" err="1" smtClean="0"/>
              <a:t>Etching</a:t>
            </a:r>
            <a:r>
              <a:rPr lang="tr-TR" b="1" i="1" dirty="0" smtClean="0"/>
              <a:t>)</a:t>
            </a:r>
          </a:p>
          <a:p>
            <a:r>
              <a:rPr lang="en-US" b="1" i="1" dirty="0" err="1" smtClean="0"/>
              <a:t>Resimleri</a:t>
            </a:r>
            <a:r>
              <a:rPr lang="en-US" b="1" i="1" dirty="0" smtClean="0"/>
              <a:t> </a:t>
            </a:r>
            <a:r>
              <a:rPr lang="en-US" b="1" i="1" dirty="0" err="1" smtClean="0"/>
              <a:t>Sıradakine</a:t>
            </a:r>
            <a:r>
              <a:rPr lang="en-US" b="1" i="1" dirty="0" smtClean="0"/>
              <a:t> </a:t>
            </a:r>
            <a:r>
              <a:rPr lang="en-US" b="1" i="1" dirty="0" err="1" smtClean="0"/>
              <a:t>Ver</a:t>
            </a:r>
            <a:r>
              <a:rPr lang="en-US" b="1" i="1" dirty="0" smtClean="0"/>
              <a:t> (Pass-it-on Picture</a:t>
            </a:r>
            <a:r>
              <a:rPr lang="en-US" b="1" i="1" dirty="0" smtClean="0"/>
              <a:t>)</a:t>
            </a:r>
            <a:endParaRPr lang="tr-TR" b="1" i="1" dirty="0" smtClean="0"/>
          </a:p>
          <a:p>
            <a:r>
              <a:rPr lang="tr-TR" b="1" i="1" dirty="0" smtClean="0"/>
              <a:t>Seramik </a:t>
            </a:r>
            <a:r>
              <a:rPr lang="tr-TR" b="1" i="1" dirty="0" smtClean="0"/>
              <a:t>Süsleme</a:t>
            </a:r>
            <a:endParaRPr lang="tr-TR" dirty="0" smtClean="0"/>
          </a:p>
          <a:p>
            <a:r>
              <a:rPr lang="tr-TR" b="1" i="1" dirty="0" smtClean="0"/>
              <a:t>Nesne Sıralaması</a:t>
            </a:r>
          </a:p>
          <a:p>
            <a:r>
              <a:rPr lang="tr-TR" b="1" i="1" dirty="0" smtClean="0"/>
              <a:t>Grafik Kağıdıyla Küp Yapma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b="1" i="1" dirty="0" smtClean="0"/>
              <a:t>Koş, Çiz, </a:t>
            </a:r>
            <a:r>
              <a:rPr lang="tr-TR" b="1" i="1" dirty="0" smtClean="0"/>
              <a:t>Koş</a:t>
            </a:r>
          </a:p>
          <a:p>
            <a:r>
              <a:rPr lang="tr-TR" b="1" i="1" dirty="0" smtClean="0"/>
              <a:t>Zımpara Kağıdı </a:t>
            </a:r>
            <a:r>
              <a:rPr lang="tr-TR" b="1" i="1" dirty="0" smtClean="0"/>
              <a:t>Sanatı</a:t>
            </a:r>
          </a:p>
          <a:p>
            <a:r>
              <a:rPr lang="tr-TR" b="1" i="1" dirty="0" smtClean="0"/>
              <a:t>Yapıştırma </a:t>
            </a:r>
            <a:r>
              <a:rPr lang="tr-TR" b="1" i="1" dirty="0" smtClean="0"/>
              <a:t>Tasarımı</a:t>
            </a:r>
          </a:p>
          <a:p>
            <a:r>
              <a:rPr lang="tr-TR" b="1" i="1" dirty="0" smtClean="0"/>
              <a:t>Pastel Boya </a:t>
            </a:r>
            <a:r>
              <a:rPr lang="tr-TR" b="1" i="1" dirty="0" smtClean="0"/>
              <a:t>Rendeleri</a:t>
            </a:r>
          </a:p>
          <a:p>
            <a:r>
              <a:rPr lang="tr-TR" b="1" i="1" dirty="0" smtClean="0"/>
              <a:t>Kahve Filtre </a:t>
            </a:r>
            <a:r>
              <a:rPr lang="tr-TR" b="1" i="1" dirty="0" smtClean="0"/>
              <a:t>Sanatı</a:t>
            </a:r>
          </a:p>
          <a:p>
            <a:r>
              <a:rPr lang="tr-TR" b="1" i="1" dirty="0" smtClean="0"/>
              <a:t>Ütü </a:t>
            </a:r>
            <a:r>
              <a:rPr lang="tr-TR" b="1" i="1" dirty="0" smtClean="0"/>
              <a:t>Sanatı</a:t>
            </a:r>
          </a:p>
          <a:p>
            <a:r>
              <a:rPr lang="tr-TR" b="1" i="1" dirty="0" smtClean="0"/>
              <a:t>Şekil </a:t>
            </a:r>
            <a:r>
              <a:rPr lang="tr-TR" b="1" i="1" dirty="0" smtClean="0"/>
              <a:t>Çıkarma</a:t>
            </a:r>
          </a:p>
          <a:p>
            <a:r>
              <a:rPr lang="tr-TR" b="1" i="1" dirty="0" err="1" smtClean="0"/>
              <a:t>Lazy</a:t>
            </a:r>
            <a:r>
              <a:rPr lang="tr-TR" b="1" i="1" dirty="0" smtClean="0"/>
              <a:t> Suzan </a:t>
            </a:r>
            <a:r>
              <a:rPr lang="tr-TR" b="1" i="1" dirty="0" smtClean="0"/>
              <a:t>Sanatı</a:t>
            </a:r>
          </a:p>
          <a:p>
            <a:r>
              <a:rPr lang="tr-TR" b="1" i="1" dirty="0" smtClean="0"/>
              <a:t>Plak Çalar </a:t>
            </a:r>
            <a:r>
              <a:rPr lang="tr-TR" b="1" i="1" dirty="0" smtClean="0"/>
              <a:t>Sanatı</a:t>
            </a:r>
          </a:p>
          <a:p>
            <a:r>
              <a:rPr lang="tr-TR" b="1" i="1" dirty="0" err="1" smtClean="0"/>
              <a:t>Kaleydescop</a:t>
            </a:r>
            <a:r>
              <a:rPr lang="tr-TR" b="1" i="1" dirty="0" smtClean="0"/>
              <a:t> </a:t>
            </a:r>
            <a:r>
              <a:rPr lang="tr-TR" b="1" i="1" dirty="0" smtClean="0"/>
              <a:t>Sanatı</a:t>
            </a:r>
          </a:p>
          <a:p>
            <a:r>
              <a:rPr lang="tr-TR" b="1" i="1" dirty="0" smtClean="0"/>
              <a:t>Mıknatıslı Çizim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ÖZET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Bu bölüm yaratıcılık konusuna devam etmiş ve </a:t>
            </a:r>
            <a:r>
              <a:rPr lang="tr-TR" dirty="0" smtClean="0"/>
              <a:t>okuyucuya sanat </a:t>
            </a:r>
            <a:r>
              <a:rPr lang="tr-TR" dirty="0" smtClean="0"/>
              <a:t>dışındaki üç temel yaratıcı ifade biçimini tanıtmıştır.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431" y="2214554"/>
            <a:ext cx="88291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0017" y="428604"/>
            <a:ext cx="6002380" cy="584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GİRİŞ</a:t>
            </a:r>
            <a:endParaRPr lang="tr-TR" b="1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Bu </a:t>
            </a:r>
            <a:r>
              <a:rPr lang="tr-TR" dirty="0" smtClean="0"/>
              <a:t>bölüm, çizim yapma sürecini ve </a:t>
            </a:r>
            <a:r>
              <a:rPr lang="tr-TR" dirty="0" smtClean="0"/>
              <a:t>aynı zamanda </a:t>
            </a:r>
            <a:r>
              <a:rPr lang="tr-TR" dirty="0" smtClean="0"/>
              <a:t>çocukların yaratıcı çizgiler çizmelerine </a:t>
            </a:r>
            <a:r>
              <a:rPr lang="tr-TR" dirty="0" smtClean="0"/>
              <a:t>yardımcı olacak </a:t>
            </a:r>
            <a:r>
              <a:rPr lang="tr-TR" dirty="0" smtClean="0"/>
              <a:t>etkinlikleri inceleyerek, çeşitli sanat araçları ile </a:t>
            </a:r>
            <a:r>
              <a:rPr lang="tr-TR" dirty="0" smtClean="0"/>
              <a:t>ilgili  bir </a:t>
            </a:r>
            <a:r>
              <a:rPr lang="tr-TR" dirty="0" smtClean="0"/>
              <a:t>tartışma başlatmaktadır. Ayrıca çocukların </a:t>
            </a:r>
            <a:r>
              <a:rPr lang="tr-TR" dirty="0" smtClean="0"/>
              <a:t>yeteneklerini ifade </a:t>
            </a:r>
            <a:r>
              <a:rPr lang="tr-TR" dirty="0" smtClean="0"/>
              <a:t>edebilecekleri diğer yolları da özetlemektedir</a:t>
            </a:r>
            <a:r>
              <a:rPr lang="tr-TR" dirty="0" smtClean="0"/>
              <a:t>. Bunlar </a:t>
            </a:r>
            <a:r>
              <a:rPr lang="tr-TR" dirty="0" smtClean="0"/>
              <a:t>oyun, dil ile müzik ve hareketi içermektedir.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YARATICILIK ÇOCUKLARIN GELİŞİMİNİ</a:t>
            </a:r>
            <a:br>
              <a:rPr lang="tr-TR" b="1" dirty="0" smtClean="0">
                <a:solidFill>
                  <a:srgbClr val="FF9900"/>
                </a:solidFill>
              </a:rPr>
            </a:br>
            <a:r>
              <a:rPr lang="tr-TR" b="1" dirty="0" smtClean="0">
                <a:solidFill>
                  <a:srgbClr val="FF9900"/>
                </a:solidFill>
              </a:rPr>
              <a:t>DESTEKLER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Yaratıcılık ve yaratıcı ifade –ister sanat, düşünme, oyun</a:t>
            </a:r>
            <a:r>
              <a:rPr lang="tr-TR" dirty="0" smtClean="0"/>
              <a:t>, dil</a:t>
            </a:r>
            <a:r>
              <a:rPr lang="tr-TR" dirty="0" smtClean="0"/>
              <a:t>, müzik ile, ister hareket ile gösterilmiş olsun– </a:t>
            </a:r>
            <a:r>
              <a:rPr lang="tr-TR" dirty="0" smtClean="0"/>
              <a:t>çocuğun gelişimini </a:t>
            </a:r>
            <a:r>
              <a:rPr lang="tr-TR" dirty="0" smtClean="0"/>
              <a:t>fiziksel, sosyal-duygusal, bilişsel ve </a:t>
            </a:r>
            <a:r>
              <a:rPr lang="tr-TR" dirty="0" smtClean="0"/>
              <a:t>yaratıcı alanları </a:t>
            </a:r>
            <a:r>
              <a:rPr lang="tr-TR" dirty="0" smtClean="0"/>
              <a:t>içeren bir bütün olarak destekler.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YARATICI İFADE BİÇİMLERİ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“</a:t>
            </a:r>
            <a:r>
              <a:rPr lang="tr-TR" b="1" dirty="0" smtClean="0"/>
              <a:t>Sanat</a:t>
            </a:r>
            <a:r>
              <a:rPr lang="tr-TR" dirty="0" smtClean="0"/>
              <a:t>” ifadesi neleri içerir</a:t>
            </a:r>
            <a:r>
              <a:rPr lang="tr-TR" dirty="0" smtClean="0"/>
              <a:t>?</a:t>
            </a:r>
          </a:p>
          <a:p>
            <a:r>
              <a:rPr lang="tr-TR" b="1" dirty="0" smtClean="0"/>
              <a:t>Yaratıcı ifade biçimleri </a:t>
            </a:r>
            <a:r>
              <a:rPr lang="tr-TR" dirty="0" smtClean="0"/>
              <a:t>ile ilgili sunduğumuz tartışma </a:t>
            </a:r>
            <a:r>
              <a:rPr lang="tr-TR" dirty="0" smtClean="0"/>
              <a:t>dil başlıklı </a:t>
            </a:r>
            <a:r>
              <a:rPr lang="tr-TR" dirty="0" smtClean="0"/>
              <a:t>bölümde edebiyat ve </a:t>
            </a:r>
            <a:r>
              <a:rPr lang="tr-TR" dirty="0" err="1" smtClean="0"/>
              <a:t>dramayı</a:t>
            </a:r>
            <a:r>
              <a:rPr lang="tr-TR" dirty="0" smtClean="0"/>
              <a:t> birleştirmektedir.</a:t>
            </a:r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ÇOCUKLAR YARATICILIKLARINI OYUN</a:t>
            </a:r>
            <a:br>
              <a:rPr lang="tr-TR" b="1" dirty="0" smtClean="0">
                <a:solidFill>
                  <a:srgbClr val="FF9900"/>
                </a:solidFill>
              </a:rPr>
            </a:br>
            <a:r>
              <a:rPr lang="tr-TR" b="1" dirty="0" smtClean="0">
                <a:solidFill>
                  <a:srgbClr val="FF9900"/>
                </a:solidFill>
              </a:rPr>
              <a:t>YOLUYLA İFADE EDER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500" b="1" dirty="0" smtClean="0"/>
              <a:t>Oyun</a:t>
            </a:r>
            <a:r>
              <a:rPr lang="tr-TR" sz="2500" dirty="0" smtClean="0"/>
              <a:t> nedir</a:t>
            </a:r>
            <a:r>
              <a:rPr lang="tr-TR" sz="2500" dirty="0" smtClean="0"/>
              <a:t>?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Çocukların Oyununda Öğretmenin </a:t>
            </a:r>
            <a:r>
              <a:rPr lang="tr-TR" b="1" dirty="0" smtClean="0">
                <a:solidFill>
                  <a:srgbClr val="00B0F0"/>
                </a:solidFill>
              </a:rPr>
              <a:t>Rolü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Kutular, Kartonlar ve Aksesuarlarla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Yaratıcı </a:t>
            </a:r>
            <a:r>
              <a:rPr lang="tr-TR" b="1" dirty="0" smtClean="0">
                <a:solidFill>
                  <a:srgbClr val="00B0F0"/>
                </a:solidFill>
              </a:rPr>
              <a:t>Oyun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Oyun </a:t>
            </a:r>
            <a:r>
              <a:rPr lang="tr-TR" b="1" dirty="0" smtClean="0">
                <a:solidFill>
                  <a:srgbClr val="00B0F0"/>
                </a:solidFill>
              </a:rPr>
              <a:t>Tipleri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i="1" dirty="0" smtClean="0"/>
              <a:t>1. Fiziksel Oyun</a:t>
            </a:r>
          </a:p>
          <a:p>
            <a:r>
              <a:rPr lang="tr-TR" sz="2500" dirty="0" smtClean="0"/>
              <a:t>Açık Hava Oyun Alanında Fiziksel Oyun</a:t>
            </a:r>
            <a:endParaRPr lang="tr-TR" sz="2500" dirty="0" smtClean="0">
              <a:solidFill>
                <a:srgbClr val="00B0F0"/>
              </a:solidFill>
            </a:endParaRPr>
          </a:p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1" y="1618845"/>
            <a:ext cx="3286147" cy="473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580</Words>
  <PresentationFormat>Ekran Gösterisi (4:3)</PresentationFormat>
  <Paragraphs>93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38" baseType="lpstr">
      <vt:lpstr>Ofis Teması</vt:lpstr>
      <vt:lpstr>Slayt 1</vt:lpstr>
      <vt:lpstr>ÜNİTE 1 Yaratıcılık</vt:lpstr>
      <vt:lpstr>Slayt 3</vt:lpstr>
      <vt:lpstr>Slayt 4</vt:lpstr>
      <vt:lpstr>GİRİŞ</vt:lpstr>
      <vt:lpstr>YARATICILIK ÇOCUKLARIN GELİŞİMİNİ DESTEKLER</vt:lpstr>
      <vt:lpstr>YARATICI İFADE BİÇİMLERİ</vt:lpstr>
      <vt:lpstr>ÇOCUKLAR YARATICILIKLARINI OYUN YOLUYLA İFADE EDER</vt:lpstr>
      <vt:lpstr>Slayt 9</vt:lpstr>
      <vt:lpstr>Slayt 10</vt:lpstr>
      <vt:lpstr>Slayt 11</vt:lpstr>
      <vt:lpstr>Slayt 12</vt:lpstr>
      <vt:lpstr>Slayt 13</vt:lpstr>
      <vt:lpstr>Slayt 14</vt:lpstr>
      <vt:lpstr>Slayt 15</vt:lpstr>
      <vt:lpstr>ÇOCUKLAR YARATICILIKLARINI DİL YOLUYLA İFADE EDER</vt:lpstr>
      <vt:lpstr>Slayt 17</vt:lpstr>
      <vt:lpstr>Slayt 18</vt:lpstr>
      <vt:lpstr>Slayt 19</vt:lpstr>
      <vt:lpstr>Slayt 20</vt:lpstr>
      <vt:lpstr>ÇOCUKLAR YARATICILIKLARINI MÜZİK VE HAREKET YOLUYLA İFADE EDER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ÇOCUKLARIN YARATICI İFADELERİNİ KOLAYLAŞTIRMA</vt:lpstr>
      <vt:lpstr>ÇİZİM YAPMA</vt:lpstr>
      <vt:lpstr>Slayt 31</vt:lpstr>
      <vt:lpstr>Slayt 32</vt:lpstr>
      <vt:lpstr>Slayt 33</vt:lpstr>
      <vt:lpstr>Slayt 34</vt:lpstr>
      <vt:lpstr>Slayt 35</vt:lpstr>
      <vt:lpstr>ÖZET</vt:lpstr>
      <vt:lpstr>Slayt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Enes Kurt</dc:creator>
  <cp:lastModifiedBy>Enes Kurt</cp:lastModifiedBy>
  <cp:revision>14</cp:revision>
  <dcterms:created xsi:type="dcterms:W3CDTF">2015-05-27T06:02:16Z</dcterms:created>
  <dcterms:modified xsi:type="dcterms:W3CDTF">2015-05-27T10:27:24Z</dcterms:modified>
</cp:coreProperties>
</file>