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6" r:id="rId3"/>
    <p:sldId id="257" r:id="rId4"/>
    <p:sldId id="258" r:id="rId5"/>
    <p:sldId id="264" r:id="rId6"/>
    <p:sldId id="259" r:id="rId7"/>
    <p:sldId id="265" r:id="rId8"/>
    <p:sldId id="260" r:id="rId9"/>
    <p:sldId id="266" r:id="rId10"/>
    <p:sldId id="261" r:id="rId11"/>
    <p:sldId id="267" r:id="rId12"/>
    <p:sldId id="262" r:id="rId13"/>
  </p:sldIdLst>
  <p:sldSz cx="9144000" cy="6858000" type="screen4x3"/>
  <p:notesSz cx="6858000" cy="9144000"/>
  <p:defaultTextStyle>
    <a:defPPr>
      <a:defRPr lang="tr-TR"/>
    </a:defPPr>
    <a:lvl1pPr algn="l" rtl="0" fontAlgn="base">
      <a:spcBef>
        <a:spcPct val="0"/>
      </a:spcBef>
      <a:spcAft>
        <a:spcPct val="0"/>
      </a:spcAft>
      <a:defRPr sz="800" kern="1200">
        <a:solidFill>
          <a:schemeClr val="tx1"/>
        </a:solidFill>
        <a:latin typeface="Arial" charset="0"/>
        <a:ea typeface="+mn-ea"/>
        <a:cs typeface="Arial" charset="0"/>
      </a:defRPr>
    </a:lvl1pPr>
    <a:lvl2pPr marL="457200" algn="l" rtl="0" fontAlgn="base">
      <a:spcBef>
        <a:spcPct val="0"/>
      </a:spcBef>
      <a:spcAft>
        <a:spcPct val="0"/>
      </a:spcAft>
      <a:defRPr sz="800" kern="1200">
        <a:solidFill>
          <a:schemeClr val="tx1"/>
        </a:solidFill>
        <a:latin typeface="Arial" charset="0"/>
        <a:ea typeface="+mn-ea"/>
        <a:cs typeface="Arial" charset="0"/>
      </a:defRPr>
    </a:lvl2pPr>
    <a:lvl3pPr marL="914400" algn="l" rtl="0" fontAlgn="base">
      <a:spcBef>
        <a:spcPct val="0"/>
      </a:spcBef>
      <a:spcAft>
        <a:spcPct val="0"/>
      </a:spcAft>
      <a:defRPr sz="800" kern="1200">
        <a:solidFill>
          <a:schemeClr val="tx1"/>
        </a:solidFill>
        <a:latin typeface="Arial" charset="0"/>
        <a:ea typeface="+mn-ea"/>
        <a:cs typeface="Arial" charset="0"/>
      </a:defRPr>
    </a:lvl3pPr>
    <a:lvl4pPr marL="1371600" algn="l" rtl="0" fontAlgn="base">
      <a:spcBef>
        <a:spcPct val="0"/>
      </a:spcBef>
      <a:spcAft>
        <a:spcPct val="0"/>
      </a:spcAft>
      <a:defRPr sz="800" kern="1200">
        <a:solidFill>
          <a:schemeClr val="tx1"/>
        </a:solidFill>
        <a:latin typeface="Arial" charset="0"/>
        <a:ea typeface="+mn-ea"/>
        <a:cs typeface="Arial" charset="0"/>
      </a:defRPr>
    </a:lvl4pPr>
    <a:lvl5pPr marL="1828800" algn="l" rtl="0" fontAlgn="base">
      <a:spcBef>
        <a:spcPct val="0"/>
      </a:spcBef>
      <a:spcAft>
        <a:spcPct val="0"/>
      </a:spcAft>
      <a:defRPr sz="800" kern="1200">
        <a:solidFill>
          <a:schemeClr val="tx1"/>
        </a:solidFill>
        <a:latin typeface="Arial" charset="0"/>
        <a:ea typeface="+mn-ea"/>
        <a:cs typeface="Arial" charset="0"/>
      </a:defRPr>
    </a:lvl5pPr>
    <a:lvl6pPr marL="2286000" algn="l" defTabSz="914400" rtl="0" eaLnBrk="1" latinLnBrk="0" hangingPunct="1">
      <a:defRPr sz="800" kern="1200">
        <a:solidFill>
          <a:schemeClr val="tx1"/>
        </a:solidFill>
        <a:latin typeface="Arial" charset="0"/>
        <a:ea typeface="+mn-ea"/>
        <a:cs typeface="Arial" charset="0"/>
      </a:defRPr>
    </a:lvl6pPr>
    <a:lvl7pPr marL="2743200" algn="l" defTabSz="914400" rtl="0" eaLnBrk="1" latinLnBrk="0" hangingPunct="1">
      <a:defRPr sz="800" kern="1200">
        <a:solidFill>
          <a:schemeClr val="tx1"/>
        </a:solidFill>
        <a:latin typeface="Arial" charset="0"/>
        <a:ea typeface="+mn-ea"/>
        <a:cs typeface="Arial" charset="0"/>
      </a:defRPr>
    </a:lvl7pPr>
    <a:lvl8pPr marL="3200400" algn="l" defTabSz="914400" rtl="0" eaLnBrk="1" latinLnBrk="0" hangingPunct="1">
      <a:defRPr sz="800" kern="1200">
        <a:solidFill>
          <a:schemeClr val="tx1"/>
        </a:solidFill>
        <a:latin typeface="Arial" charset="0"/>
        <a:ea typeface="+mn-ea"/>
        <a:cs typeface="Arial" charset="0"/>
      </a:defRPr>
    </a:lvl8pPr>
    <a:lvl9pPr marL="3657600" algn="l" defTabSz="914400" rtl="0" eaLnBrk="1" latinLnBrk="0" hangingPunct="1">
      <a:defRPr sz="8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a:srgbClr val="20B0D2"/>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2" autoAdjust="0"/>
    <p:restoredTop sz="94622" autoAdjust="0"/>
  </p:normalViewPr>
  <p:slideViewPr>
    <p:cSldViewPr>
      <p:cViewPr varScale="1">
        <p:scale>
          <a:sx n="66" d="100"/>
          <a:sy n="66" d="100"/>
        </p:scale>
        <p:origin x="46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lvl1pPr>
              <a:defRPr/>
            </a:lvl1pPr>
          </a:lstStyle>
          <a:p>
            <a:endParaRPr lang="tr-TR"/>
          </a:p>
        </p:txBody>
      </p:sp>
      <p:sp>
        <p:nvSpPr>
          <p:cNvPr id="5" name="4 Altbilgi Yer Tutucusu"/>
          <p:cNvSpPr>
            <a:spLocks noGrp="1"/>
          </p:cNvSpPr>
          <p:nvPr>
            <p:ph type="ftr" sz="quarter" idx="11"/>
          </p:nvPr>
        </p:nvSpPr>
        <p:spPr/>
        <p:txBody>
          <a:bodyPr/>
          <a:lstStyle>
            <a:lvl1pPr>
              <a:defRPr/>
            </a:lvl1pPr>
          </a:lstStyle>
          <a:p>
            <a:endParaRPr lang="tr-TR"/>
          </a:p>
        </p:txBody>
      </p:sp>
      <p:sp>
        <p:nvSpPr>
          <p:cNvPr id="6" name="5 Slayt Numarası Yer Tutucusu"/>
          <p:cNvSpPr>
            <a:spLocks noGrp="1"/>
          </p:cNvSpPr>
          <p:nvPr>
            <p:ph type="sldNum" sz="quarter" idx="12"/>
          </p:nvPr>
        </p:nvSpPr>
        <p:spPr/>
        <p:txBody>
          <a:bodyPr/>
          <a:lstStyle>
            <a:lvl1pPr>
              <a:defRPr/>
            </a:lvl1pPr>
          </a:lstStyle>
          <a:p>
            <a:fld id="{66169A03-245C-4D50-8815-320B935E35ED}" type="slidenum">
              <a:rPr lang="tr-TR"/>
              <a:pPr/>
              <a:t>‹#›</a:t>
            </a:fld>
            <a:endParaRPr lang="tr-TR"/>
          </a:p>
        </p:txBody>
      </p:sp>
    </p:spTree>
  </p:cSld>
  <p:clrMapOvr>
    <a:masterClrMapping/>
  </p:clrMapOvr>
  <p:transition>
    <p:randomBa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tr-TR"/>
          </a:p>
        </p:txBody>
      </p:sp>
      <p:sp>
        <p:nvSpPr>
          <p:cNvPr id="5" name="4 Altbilgi Yer Tutucusu"/>
          <p:cNvSpPr>
            <a:spLocks noGrp="1"/>
          </p:cNvSpPr>
          <p:nvPr>
            <p:ph type="ftr" sz="quarter" idx="11"/>
          </p:nvPr>
        </p:nvSpPr>
        <p:spPr/>
        <p:txBody>
          <a:bodyPr/>
          <a:lstStyle>
            <a:lvl1pPr>
              <a:defRPr/>
            </a:lvl1pPr>
          </a:lstStyle>
          <a:p>
            <a:endParaRPr lang="tr-TR"/>
          </a:p>
        </p:txBody>
      </p:sp>
      <p:sp>
        <p:nvSpPr>
          <p:cNvPr id="6" name="5 Slayt Numarası Yer Tutucusu"/>
          <p:cNvSpPr>
            <a:spLocks noGrp="1"/>
          </p:cNvSpPr>
          <p:nvPr>
            <p:ph type="sldNum" sz="quarter" idx="12"/>
          </p:nvPr>
        </p:nvSpPr>
        <p:spPr/>
        <p:txBody>
          <a:bodyPr/>
          <a:lstStyle>
            <a:lvl1pPr>
              <a:defRPr/>
            </a:lvl1pPr>
          </a:lstStyle>
          <a:p>
            <a:fld id="{D9EBFB17-43C9-459F-AE6B-2B31C45573BA}" type="slidenum">
              <a:rPr lang="tr-TR"/>
              <a:pPr/>
              <a:t>‹#›</a:t>
            </a:fld>
            <a:endParaRPr lang="tr-TR"/>
          </a:p>
        </p:txBody>
      </p:sp>
    </p:spTree>
  </p:cSld>
  <p:clrMapOvr>
    <a:masterClrMapping/>
  </p:clrMapOvr>
  <p:transition>
    <p:randomBa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tr-TR"/>
          </a:p>
        </p:txBody>
      </p:sp>
      <p:sp>
        <p:nvSpPr>
          <p:cNvPr id="5" name="4 Altbilgi Yer Tutucusu"/>
          <p:cNvSpPr>
            <a:spLocks noGrp="1"/>
          </p:cNvSpPr>
          <p:nvPr>
            <p:ph type="ftr" sz="quarter" idx="11"/>
          </p:nvPr>
        </p:nvSpPr>
        <p:spPr/>
        <p:txBody>
          <a:bodyPr/>
          <a:lstStyle>
            <a:lvl1pPr>
              <a:defRPr/>
            </a:lvl1pPr>
          </a:lstStyle>
          <a:p>
            <a:endParaRPr lang="tr-TR"/>
          </a:p>
        </p:txBody>
      </p:sp>
      <p:sp>
        <p:nvSpPr>
          <p:cNvPr id="6" name="5 Slayt Numarası Yer Tutucusu"/>
          <p:cNvSpPr>
            <a:spLocks noGrp="1"/>
          </p:cNvSpPr>
          <p:nvPr>
            <p:ph type="sldNum" sz="quarter" idx="12"/>
          </p:nvPr>
        </p:nvSpPr>
        <p:spPr/>
        <p:txBody>
          <a:bodyPr/>
          <a:lstStyle>
            <a:lvl1pPr>
              <a:defRPr/>
            </a:lvl1pPr>
          </a:lstStyle>
          <a:p>
            <a:fld id="{7896A29F-C216-4012-8F57-F52216A86D6B}" type="slidenum">
              <a:rPr lang="tr-TR"/>
              <a:pPr/>
              <a:t>‹#›</a:t>
            </a:fld>
            <a:endParaRPr lang="tr-TR"/>
          </a:p>
        </p:txBody>
      </p:sp>
    </p:spTree>
  </p:cSld>
  <p:clrMapOvr>
    <a:masterClrMapping/>
  </p:clrMapOvr>
  <p:transition>
    <p:randomBa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tr-TR"/>
          </a:p>
        </p:txBody>
      </p:sp>
      <p:sp>
        <p:nvSpPr>
          <p:cNvPr id="5" name="4 Altbilgi Yer Tutucusu"/>
          <p:cNvSpPr>
            <a:spLocks noGrp="1"/>
          </p:cNvSpPr>
          <p:nvPr>
            <p:ph type="ftr" sz="quarter" idx="11"/>
          </p:nvPr>
        </p:nvSpPr>
        <p:spPr/>
        <p:txBody>
          <a:bodyPr/>
          <a:lstStyle>
            <a:lvl1pPr>
              <a:defRPr/>
            </a:lvl1pPr>
          </a:lstStyle>
          <a:p>
            <a:endParaRPr lang="tr-TR"/>
          </a:p>
        </p:txBody>
      </p:sp>
      <p:sp>
        <p:nvSpPr>
          <p:cNvPr id="6" name="5 Slayt Numarası Yer Tutucusu"/>
          <p:cNvSpPr>
            <a:spLocks noGrp="1"/>
          </p:cNvSpPr>
          <p:nvPr>
            <p:ph type="sldNum" sz="quarter" idx="12"/>
          </p:nvPr>
        </p:nvSpPr>
        <p:spPr/>
        <p:txBody>
          <a:bodyPr/>
          <a:lstStyle>
            <a:lvl1pPr>
              <a:defRPr/>
            </a:lvl1pPr>
          </a:lstStyle>
          <a:p>
            <a:fld id="{2FFEC568-907A-41B9-A136-7F2AB85F4AFD}" type="slidenum">
              <a:rPr lang="tr-TR"/>
              <a:pPr/>
              <a:t>‹#›</a:t>
            </a:fld>
            <a:endParaRPr lang="tr-TR"/>
          </a:p>
        </p:txBody>
      </p:sp>
    </p:spTree>
  </p:cSld>
  <p:clrMapOvr>
    <a:masterClrMapping/>
  </p:clrMapOvr>
  <p:transition>
    <p:randomBa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endParaRPr lang="tr-TR"/>
          </a:p>
        </p:txBody>
      </p:sp>
      <p:sp>
        <p:nvSpPr>
          <p:cNvPr id="5" name="4 Altbilgi Yer Tutucusu"/>
          <p:cNvSpPr>
            <a:spLocks noGrp="1"/>
          </p:cNvSpPr>
          <p:nvPr>
            <p:ph type="ftr" sz="quarter" idx="11"/>
          </p:nvPr>
        </p:nvSpPr>
        <p:spPr/>
        <p:txBody>
          <a:bodyPr/>
          <a:lstStyle>
            <a:lvl1pPr>
              <a:defRPr/>
            </a:lvl1pPr>
          </a:lstStyle>
          <a:p>
            <a:endParaRPr lang="tr-TR"/>
          </a:p>
        </p:txBody>
      </p:sp>
      <p:sp>
        <p:nvSpPr>
          <p:cNvPr id="6" name="5 Slayt Numarası Yer Tutucusu"/>
          <p:cNvSpPr>
            <a:spLocks noGrp="1"/>
          </p:cNvSpPr>
          <p:nvPr>
            <p:ph type="sldNum" sz="quarter" idx="12"/>
          </p:nvPr>
        </p:nvSpPr>
        <p:spPr/>
        <p:txBody>
          <a:bodyPr/>
          <a:lstStyle>
            <a:lvl1pPr>
              <a:defRPr/>
            </a:lvl1pPr>
          </a:lstStyle>
          <a:p>
            <a:fld id="{5575308F-64D8-4AB0-B4DB-2A26FE6FC011}" type="slidenum">
              <a:rPr lang="tr-TR"/>
              <a:pPr/>
              <a:t>‹#›</a:t>
            </a:fld>
            <a:endParaRPr lang="tr-TR"/>
          </a:p>
        </p:txBody>
      </p:sp>
    </p:spTree>
  </p:cSld>
  <p:clrMapOvr>
    <a:masterClrMapping/>
  </p:clrMapOvr>
  <p:transition>
    <p:randomBa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lvl1pPr>
              <a:defRPr/>
            </a:lvl1pPr>
          </a:lstStyle>
          <a:p>
            <a:endParaRPr lang="tr-TR"/>
          </a:p>
        </p:txBody>
      </p:sp>
      <p:sp>
        <p:nvSpPr>
          <p:cNvPr id="6" name="5 Altbilgi Yer Tutucusu"/>
          <p:cNvSpPr>
            <a:spLocks noGrp="1"/>
          </p:cNvSpPr>
          <p:nvPr>
            <p:ph type="ftr" sz="quarter" idx="11"/>
          </p:nvPr>
        </p:nvSpPr>
        <p:spPr/>
        <p:txBody>
          <a:bodyPr/>
          <a:lstStyle>
            <a:lvl1pPr>
              <a:defRPr/>
            </a:lvl1pPr>
          </a:lstStyle>
          <a:p>
            <a:endParaRPr lang="tr-TR"/>
          </a:p>
        </p:txBody>
      </p:sp>
      <p:sp>
        <p:nvSpPr>
          <p:cNvPr id="7" name="6 Slayt Numarası Yer Tutucusu"/>
          <p:cNvSpPr>
            <a:spLocks noGrp="1"/>
          </p:cNvSpPr>
          <p:nvPr>
            <p:ph type="sldNum" sz="quarter" idx="12"/>
          </p:nvPr>
        </p:nvSpPr>
        <p:spPr/>
        <p:txBody>
          <a:bodyPr/>
          <a:lstStyle>
            <a:lvl1pPr>
              <a:defRPr/>
            </a:lvl1pPr>
          </a:lstStyle>
          <a:p>
            <a:fld id="{921B6C6D-6FEF-42E2-BC48-C2F6C65971D5}" type="slidenum">
              <a:rPr lang="tr-TR"/>
              <a:pPr/>
              <a:t>‹#›</a:t>
            </a:fld>
            <a:endParaRPr lang="tr-TR"/>
          </a:p>
        </p:txBody>
      </p:sp>
    </p:spTree>
  </p:cSld>
  <p:clrMapOvr>
    <a:masterClrMapping/>
  </p:clrMapOvr>
  <p:transition>
    <p:randomBa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lvl1pPr>
              <a:defRPr/>
            </a:lvl1pPr>
          </a:lstStyle>
          <a:p>
            <a:endParaRPr lang="tr-TR"/>
          </a:p>
        </p:txBody>
      </p:sp>
      <p:sp>
        <p:nvSpPr>
          <p:cNvPr id="8" name="7 Altbilgi Yer Tutucusu"/>
          <p:cNvSpPr>
            <a:spLocks noGrp="1"/>
          </p:cNvSpPr>
          <p:nvPr>
            <p:ph type="ftr" sz="quarter" idx="11"/>
          </p:nvPr>
        </p:nvSpPr>
        <p:spPr/>
        <p:txBody>
          <a:bodyPr/>
          <a:lstStyle>
            <a:lvl1pPr>
              <a:defRPr/>
            </a:lvl1pPr>
          </a:lstStyle>
          <a:p>
            <a:endParaRPr lang="tr-TR"/>
          </a:p>
        </p:txBody>
      </p:sp>
      <p:sp>
        <p:nvSpPr>
          <p:cNvPr id="9" name="8 Slayt Numarası Yer Tutucusu"/>
          <p:cNvSpPr>
            <a:spLocks noGrp="1"/>
          </p:cNvSpPr>
          <p:nvPr>
            <p:ph type="sldNum" sz="quarter" idx="12"/>
          </p:nvPr>
        </p:nvSpPr>
        <p:spPr/>
        <p:txBody>
          <a:bodyPr/>
          <a:lstStyle>
            <a:lvl1pPr>
              <a:defRPr/>
            </a:lvl1pPr>
          </a:lstStyle>
          <a:p>
            <a:fld id="{44C8469C-3A74-4AFB-9F91-58612DFBFE90}" type="slidenum">
              <a:rPr lang="tr-TR"/>
              <a:pPr/>
              <a:t>‹#›</a:t>
            </a:fld>
            <a:endParaRPr lang="tr-TR"/>
          </a:p>
        </p:txBody>
      </p:sp>
    </p:spTree>
  </p:cSld>
  <p:clrMapOvr>
    <a:masterClrMapping/>
  </p:clrMapOvr>
  <p:transition>
    <p:randomBa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lvl1pPr>
              <a:defRPr/>
            </a:lvl1pPr>
          </a:lstStyle>
          <a:p>
            <a:endParaRPr lang="tr-TR"/>
          </a:p>
        </p:txBody>
      </p:sp>
      <p:sp>
        <p:nvSpPr>
          <p:cNvPr id="4" name="3 Altbilgi Yer Tutucusu"/>
          <p:cNvSpPr>
            <a:spLocks noGrp="1"/>
          </p:cNvSpPr>
          <p:nvPr>
            <p:ph type="ftr" sz="quarter" idx="11"/>
          </p:nvPr>
        </p:nvSpPr>
        <p:spPr/>
        <p:txBody>
          <a:bodyPr/>
          <a:lstStyle>
            <a:lvl1pPr>
              <a:defRPr/>
            </a:lvl1pPr>
          </a:lstStyle>
          <a:p>
            <a:endParaRPr lang="tr-TR"/>
          </a:p>
        </p:txBody>
      </p:sp>
      <p:sp>
        <p:nvSpPr>
          <p:cNvPr id="5" name="4 Slayt Numarası Yer Tutucusu"/>
          <p:cNvSpPr>
            <a:spLocks noGrp="1"/>
          </p:cNvSpPr>
          <p:nvPr>
            <p:ph type="sldNum" sz="quarter" idx="12"/>
          </p:nvPr>
        </p:nvSpPr>
        <p:spPr/>
        <p:txBody>
          <a:bodyPr/>
          <a:lstStyle>
            <a:lvl1pPr>
              <a:defRPr/>
            </a:lvl1pPr>
          </a:lstStyle>
          <a:p>
            <a:fld id="{6C6AD875-7EBF-4521-9382-7F855122C96E}" type="slidenum">
              <a:rPr lang="tr-TR"/>
              <a:pPr/>
              <a:t>‹#›</a:t>
            </a:fld>
            <a:endParaRPr lang="tr-TR"/>
          </a:p>
        </p:txBody>
      </p:sp>
    </p:spTree>
  </p:cSld>
  <p:clrMapOvr>
    <a:masterClrMapping/>
  </p:clrMapOvr>
  <p:transition>
    <p:randomBa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lvl1pPr>
          </a:lstStyle>
          <a:p>
            <a:endParaRPr lang="tr-TR"/>
          </a:p>
        </p:txBody>
      </p:sp>
      <p:sp>
        <p:nvSpPr>
          <p:cNvPr id="3" name="2 Altbilgi Yer Tutucusu"/>
          <p:cNvSpPr>
            <a:spLocks noGrp="1"/>
          </p:cNvSpPr>
          <p:nvPr>
            <p:ph type="ftr" sz="quarter" idx="11"/>
          </p:nvPr>
        </p:nvSpPr>
        <p:spPr/>
        <p:txBody>
          <a:bodyPr/>
          <a:lstStyle>
            <a:lvl1pPr>
              <a:defRPr/>
            </a:lvl1pPr>
          </a:lstStyle>
          <a:p>
            <a:endParaRPr lang="tr-TR"/>
          </a:p>
        </p:txBody>
      </p:sp>
      <p:sp>
        <p:nvSpPr>
          <p:cNvPr id="4" name="3 Slayt Numarası Yer Tutucusu"/>
          <p:cNvSpPr>
            <a:spLocks noGrp="1"/>
          </p:cNvSpPr>
          <p:nvPr>
            <p:ph type="sldNum" sz="quarter" idx="12"/>
          </p:nvPr>
        </p:nvSpPr>
        <p:spPr/>
        <p:txBody>
          <a:bodyPr/>
          <a:lstStyle>
            <a:lvl1pPr>
              <a:defRPr/>
            </a:lvl1pPr>
          </a:lstStyle>
          <a:p>
            <a:fld id="{7DA9C081-2687-4ADA-8327-FE8C0AECFC1B}" type="slidenum">
              <a:rPr lang="tr-TR"/>
              <a:pPr/>
              <a:t>‹#›</a:t>
            </a:fld>
            <a:endParaRPr lang="tr-TR"/>
          </a:p>
        </p:txBody>
      </p:sp>
    </p:spTree>
  </p:cSld>
  <p:clrMapOvr>
    <a:masterClrMapping/>
  </p:clrMapOvr>
  <p:transition>
    <p:randomBa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tr-TR"/>
          </a:p>
        </p:txBody>
      </p:sp>
      <p:sp>
        <p:nvSpPr>
          <p:cNvPr id="6" name="5 Altbilgi Yer Tutucusu"/>
          <p:cNvSpPr>
            <a:spLocks noGrp="1"/>
          </p:cNvSpPr>
          <p:nvPr>
            <p:ph type="ftr" sz="quarter" idx="11"/>
          </p:nvPr>
        </p:nvSpPr>
        <p:spPr/>
        <p:txBody>
          <a:bodyPr/>
          <a:lstStyle>
            <a:lvl1pPr>
              <a:defRPr/>
            </a:lvl1pPr>
          </a:lstStyle>
          <a:p>
            <a:endParaRPr lang="tr-TR"/>
          </a:p>
        </p:txBody>
      </p:sp>
      <p:sp>
        <p:nvSpPr>
          <p:cNvPr id="7" name="6 Slayt Numarası Yer Tutucusu"/>
          <p:cNvSpPr>
            <a:spLocks noGrp="1"/>
          </p:cNvSpPr>
          <p:nvPr>
            <p:ph type="sldNum" sz="quarter" idx="12"/>
          </p:nvPr>
        </p:nvSpPr>
        <p:spPr/>
        <p:txBody>
          <a:bodyPr/>
          <a:lstStyle>
            <a:lvl1pPr>
              <a:defRPr/>
            </a:lvl1pPr>
          </a:lstStyle>
          <a:p>
            <a:fld id="{2FF350AA-0D85-4CD7-AD56-7126BE894C14}" type="slidenum">
              <a:rPr lang="tr-TR"/>
              <a:pPr/>
              <a:t>‹#›</a:t>
            </a:fld>
            <a:endParaRPr lang="tr-TR"/>
          </a:p>
        </p:txBody>
      </p:sp>
    </p:spTree>
  </p:cSld>
  <p:clrMapOvr>
    <a:masterClrMapping/>
  </p:clrMapOvr>
  <p:transition>
    <p:randomBa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tr-TR"/>
          </a:p>
        </p:txBody>
      </p:sp>
      <p:sp>
        <p:nvSpPr>
          <p:cNvPr id="6" name="5 Altbilgi Yer Tutucusu"/>
          <p:cNvSpPr>
            <a:spLocks noGrp="1"/>
          </p:cNvSpPr>
          <p:nvPr>
            <p:ph type="ftr" sz="quarter" idx="11"/>
          </p:nvPr>
        </p:nvSpPr>
        <p:spPr/>
        <p:txBody>
          <a:bodyPr/>
          <a:lstStyle>
            <a:lvl1pPr>
              <a:defRPr/>
            </a:lvl1pPr>
          </a:lstStyle>
          <a:p>
            <a:endParaRPr lang="tr-TR"/>
          </a:p>
        </p:txBody>
      </p:sp>
      <p:sp>
        <p:nvSpPr>
          <p:cNvPr id="7" name="6 Slayt Numarası Yer Tutucusu"/>
          <p:cNvSpPr>
            <a:spLocks noGrp="1"/>
          </p:cNvSpPr>
          <p:nvPr>
            <p:ph type="sldNum" sz="quarter" idx="12"/>
          </p:nvPr>
        </p:nvSpPr>
        <p:spPr/>
        <p:txBody>
          <a:bodyPr/>
          <a:lstStyle>
            <a:lvl1pPr>
              <a:defRPr/>
            </a:lvl1pPr>
          </a:lstStyle>
          <a:p>
            <a:fld id="{0E9EC02C-C460-40C3-AAA9-61ECA519FF66}" type="slidenum">
              <a:rPr lang="tr-TR"/>
              <a:pPr/>
              <a:t>‹#›</a:t>
            </a:fld>
            <a:endParaRPr lang="tr-TR"/>
          </a:p>
        </p:txBody>
      </p:sp>
    </p:spTree>
  </p:cSld>
  <p:clrMapOvr>
    <a:masterClrMapping/>
  </p:clrMapOvr>
  <p:transition>
    <p:randomBa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tr-T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tr-T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80364FF5-E8CD-420D-B98D-9AE228DF6D4B}" type="slidenum">
              <a:rPr lang="tr-TR"/>
              <a:pPr/>
              <a:t>‹#›</a:t>
            </a:fld>
            <a:endParaRPr lang="tr-TR"/>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randomBar/>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3316" name="Picture 4" descr="41593_114247878629429_336_n"/>
          <p:cNvPicPr>
            <a:picLocks noGrp="1" noChangeAspect="1" noChangeArrowheads="1"/>
          </p:cNvPicPr>
          <p:nvPr>
            <p:ph type="ctrTitle"/>
          </p:nvPr>
        </p:nvPicPr>
        <p:blipFill>
          <a:blip r:embed="rId2"/>
          <a:srcRect/>
          <a:stretch>
            <a:fillRect/>
          </a:stretch>
        </p:blipFill>
        <p:spPr>
          <a:xfrm>
            <a:off x="2971800" y="381000"/>
            <a:ext cx="3352800" cy="2286000"/>
          </a:xfrm>
          <a:noFill/>
          <a:ln/>
        </p:spPr>
      </p:pic>
      <p:sp>
        <p:nvSpPr>
          <p:cNvPr id="13317" name="Text Box 5"/>
          <p:cNvSpPr txBox="1">
            <a:spLocks noChangeArrowheads="1"/>
          </p:cNvSpPr>
          <p:nvPr/>
        </p:nvSpPr>
        <p:spPr bwMode="auto">
          <a:xfrm>
            <a:off x="1524000" y="2971800"/>
            <a:ext cx="6119813" cy="784830"/>
          </a:xfrm>
          <a:prstGeom prst="rect">
            <a:avLst/>
          </a:prstGeom>
          <a:noFill/>
          <a:ln w="9525">
            <a:noFill/>
            <a:miter lim="800000"/>
            <a:headEnd/>
            <a:tailEnd/>
          </a:ln>
          <a:effectLst/>
        </p:spPr>
        <p:txBody>
          <a:bodyPr>
            <a:spAutoFit/>
          </a:bodyPr>
          <a:lstStyle/>
          <a:p>
            <a:pPr algn="ctr">
              <a:spcBef>
                <a:spcPct val="50000"/>
              </a:spcBef>
            </a:pPr>
            <a:r>
              <a:rPr lang="tr-TR" sz="1800" b="1" dirty="0" smtClean="0">
                <a:latin typeface="Comic Sans MS" pitchFamily="66" charset="0"/>
              </a:rPr>
              <a:t> </a:t>
            </a:r>
            <a:endParaRPr lang="tr-TR" sz="1800" b="1" dirty="0">
              <a:latin typeface="Comic Sans MS" pitchFamily="66" charset="0"/>
            </a:endParaRPr>
          </a:p>
          <a:p>
            <a:pPr algn="ctr">
              <a:spcBef>
                <a:spcPct val="50000"/>
              </a:spcBef>
            </a:pPr>
            <a:endParaRPr lang="tr-TR" sz="1800" b="1" dirty="0">
              <a:latin typeface="Comic Sans MS" pitchFamily="66" charset="0"/>
            </a:endParaRPr>
          </a:p>
        </p:txBody>
      </p:sp>
      <p:sp>
        <p:nvSpPr>
          <p:cNvPr id="13318" name="Rectangle 6"/>
          <p:cNvSpPr>
            <a:spLocks noChangeArrowheads="1"/>
          </p:cNvSpPr>
          <p:nvPr/>
        </p:nvSpPr>
        <p:spPr bwMode="auto">
          <a:xfrm>
            <a:off x="2362200" y="4572000"/>
            <a:ext cx="4953000" cy="701675"/>
          </a:xfrm>
          <a:prstGeom prst="rect">
            <a:avLst/>
          </a:prstGeom>
          <a:noFill/>
          <a:ln w="9525">
            <a:noFill/>
            <a:miter lim="800000"/>
            <a:headEnd/>
            <a:tailEnd/>
          </a:ln>
          <a:effectLst/>
        </p:spPr>
        <p:txBody>
          <a:bodyPr>
            <a:spAutoFit/>
          </a:bodyPr>
          <a:lstStyle/>
          <a:p>
            <a:r>
              <a:rPr lang="tr-TR" sz="2000" b="1"/>
              <a:t>Konu: Birinci basamak sağlık kuruluşlarının hasta kayıt işlemleri</a:t>
            </a:r>
          </a:p>
        </p:txBody>
      </p:sp>
    </p:spTree>
  </p:cSld>
  <p:clrMapOvr>
    <a:masterClrMapping/>
  </p:clrMapOvr>
  <p:transition>
    <p:randomBa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0" y="0"/>
            <a:ext cx="9144000" cy="6858000"/>
          </a:xfrm>
        </p:spPr>
        <p:txBody>
          <a:bodyPr/>
          <a:lstStyle/>
          <a:p>
            <a:r>
              <a:rPr lang="tr-TR" sz="2400" dirty="0">
                <a:solidFill>
                  <a:srgbClr val="20B0D2"/>
                </a:solidFill>
                <a:latin typeface="Comic Sans MS" pitchFamily="66" charset="0"/>
              </a:rPr>
              <a:t>Neden Aile Hekimliği?</a:t>
            </a:r>
            <a:br>
              <a:rPr lang="tr-TR" sz="2400" dirty="0">
                <a:solidFill>
                  <a:srgbClr val="20B0D2"/>
                </a:solidFill>
                <a:latin typeface="Comic Sans MS" pitchFamily="66" charset="0"/>
              </a:rPr>
            </a:br>
            <a:r>
              <a:rPr lang="tr-TR" sz="2000" dirty="0">
                <a:latin typeface="Comic Sans MS" pitchFamily="66" charset="0"/>
              </a:rPr>
              <a:t> </a:t>
            </a:r>
            <a:br>
              <a:rPr lang="tr-TR" sz="2000" dirty="0">
                <a:latin typeface="Comic Sans MS" pitchFamily="66" charset="0"/>
              </a:rPr>
            </a:br>
            <a:r>
              <a:rPr lang="tr-TR" sz="2000" dirty="0">
                <a:latin typeface="Comic Sans MS" pitchFamily="66" charset="0"/>
              </a:rPr>
              <a:t>Aile hekimi, aile bireylerinin ikametlerine yakın olup hizmet verdiği toplumu her yönüyle tanır; aile, çevre ve iş ilişkilerini değerlendirir. Ailenin bütün bireylerinin sağlık durumlarını, yaşama koşullarını, dolayısıyla koruyucu sağlık uygulamalarının ve sağlık eğitimlerini bireylere nasıl uygulanacağını en iyi bilen kişidir. Bu doktorlar kendi sorumluluğu altındaki bireyleri bir hastalık</a:t>
            </a:r>
            <a:r>
              <a:rPr lang="tr-TR" sz="2000" b="1" dirty="0">
                <a:latin typeface="Comic Sans MS" pitchFamily="66" charset="0"/>
              </a:rPr>
              <a:t> </a:t>
            </a:r>
            <a:r>
              <a:rPr lang="tr-TR" sz="2000" dirty="0">
                <a:latin typeface="Comic Sans MS" pitchFamily="66" charset="0"/>
              </a:rPr>
              <a:t>çerçevesinde değil, bütüncül bir yaklaşımla riskler, sağlık koşulları, </a:t>
            </a:r>
            <a:r>
              <a:rPr lang="tr-TR" sz="2000" dirty="0" err="1">
                <a:latin typeface="Comic Sans MS" pitchFamily="66" charset="0"/>
              </a:rPr>
              <a:t>psikososyal</a:t>
            </a:r>
            <a:r>
              <a:rPr lang="tr-TR" sz="2000" dirty="0">
                <a:latin typeface="Comic Sans MS" pitchFamily="66" charset="0"/>
              </a:rPr>
              <a:t> çevre ve mevcut diğer akut veya kronik sağlık sorunları ile birlikte bir bütün olarak değerlendirir. Sağlık hizmeti sunumunda, hizmetten yararlanan bireylerin memnuniyeti önemlidir. </a:t>
            </a:r>
          </a:p>
        </p:txBody>
      </p:sp>
    </p:spTree>
  </p:cSld>
  <p:clrMapOvr>
    <a:masterClrMapping/>
  </p:clrMapOvr>
  <p:transition>
    <p:randomBa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0" y="0"/>
            <a:ext cx="9144000" cy="6858000"/>
          </a:xfrm>
        </p:spPr>
        <p:txBody>
          <a:bodyPr/>
          <a:lstStyle/>
          <a:p>
            <a:r>
              <a:rPr lang="tr-TR" sz="2400" dirty="0">
                <a:solidFill>
                  <a:srgbClr val="20B0D2"/>
                </a:solidFill>
                <a:latin typeface="Comic Sans MS" pitchFamily="66" charset="0"/>
              </a:rPr>
              <a:t>Neden Aile Hekimliği?</a:t>
            </a:r>
            <a:br>
              <a:rPr lang="tr-TR" sz="2400" dirty="0">
                <a:solidFill>
                  <a:srgbClr val="20B0D2"/>
                </a:solidFill>
                <a:latin typeface="Comic Sans MS" pitchFamily="66" charset="0"/>
              </a:rPr>
            </a:br>
            <a:r>
              <a:rPr lang="tr-TR" sz="2000" dirty="0">
                <a:latin typeface="Comic Sans MS" pitchFamily="66" charset="0"/>
              </a:rPr>
              <a:t> </a:t>
            </a:r>
            <a:br>
              <a:rPr lang="tr-TR" sz="2000" dirty="0">
                <a:latin typeface="Comic Sans MS" pitchFamily="66" charset="0"/>
              </a:rPr>
            </a:br>
            <a:r>
              <a:rPr lang="tr-TR" sz="2000" dirty="0" smtClean="0">
                <a:latin typeface="Comic Sans MS" pitchFamily="66" charset="0"/>
              </a:rPr>
              <a:t>Birinci </a:t>
            </a:r>
            <a:r>
              <a:rPr lang="tr-TR" sz="2000" dirty="0">
                <a:latin typeface="Comic Sans MS" pitchFamily="66" charset="0"/>
              </a:rPr>
              <a:t>basamak sağlık hizmetlerinin sürekli eğitimle geliştirilmesi ve güçlendirilmesi, çalışan hekimler ile diğer sağlık elemanlarının özendirilmesi, birey ihtiyaçlarının göz önünde bulundurularak koruyucu sağlık sistemine ağırlık verilmesi ve kabul edilebilir sevk sisteminin uygulanması ana ilkelerdir. Bu ilkelerin hayata geçirilmesi ikinci basamakta yığılmayı engelleyecek ve gerçekten ikinci basamakta tedavi edilmesi gereken hastalara yeterince zaman ayrılmasını sağlayacaktır. Birinci basamak hizmetlerinin etkili bir şekilde verilebilmesi, toplumun hastalık yükünün azaltılmasının yanı sıra, ikinci ve üçüncü basamak tedavi kuruluşlarımızın da daha iyi ve kaliteli sağlık hizmeti ve sağlık eğitimi vermelerine fırsat tanıyacaktır.</a:t>
            </a:r>
          </a:p>
        </p:txBody>
      </p:sp>
    </p:spTree>
    <p:extLst>
      <p:ext uri="{BB962C8B-B14F-4D97-AF65-F5344CB8AC3E}">
        <p14:creationId xmlns:p14="http://schemas.microsoft.com/office/powerpoint/2010/main" val="1667044845"/>
      </p:ext>
    </p:extLst>
  </p:cSld>
  <p:clrMapOvr>
    <a:masterClrMapping/>
  </p:clrMapOvr>
  <p:transition>
    <p:randomBa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0" y="0"/>
            <a:ext cx="9144000" cy="6858000"/>
          </a:xfrm>
        </p:spPr>
        <p:txBody>
          <a:bodyPr/>
          <a:lstStyle/>
          <a:p>
            <a:r>
              <a:rPr lang="tr-TR" sz="3200"/>
              <a:t>Aile Hekimliği’ ne neden gerek duyulduğu, yararları anlatılmaktadır.</a:t>
            </a:r>
            <a:br>
              <a:rPr lang="tr-TR" sz="3200"/>
            </a:br>
            <a:r>
              <a:rPr lang="tr-TR" sz="3200"/>
              <a:t/>
            </a:r>
            <a:br>
              <a:rPr lang="tr-TR" sz="3200"/>
            </a:br>
            <a:r>
              <a:rPr lang="tr-TR" sz="3200"/>
              <a:t/>
            </a:r>
            <a:br>
              <a:rPr lang="tr-TR" sz="3200"/>
            </a:br>
            <a:r>
              <a:rPr lang="tr-TR" sz="3200"/>
              <a:t>Aile Hekimliği öncelikle pilot il seçilip </a:t>
            </a:r>
            <a:r>
              <a:rPr lang="tr-TR" sz="3200">
                <a:solidFill>
                  <a:srgbClr val="D00000"/>
                </a:solidFill>
              </a:rPr>
              <a:t>15.09.2005</a:t>
            </a:r>
            <a:r>
              <a:rPr lang="tr-TR" sz="3200"/>
              <a:t> tarihinde </a:t>
            </a:r>
            <a:r>
              <a:rPr lang="tr-TR" sz="3200">
                <a:solidFill>
                  <a:srgbClr val="D00000"/>
                </a:solidFill>
              </a:rPr>
              <a:t>DÜZCE</a:t>
            </a:r>
            <a:r>
              <a:rPr lang="tr-TR" sz="3200"/>
              <a:t>’ de uygulanmaya başlandı.</a:t>
            </a:r>
            <a:br>
              <a:rPr lang="tr-TR" sz="3200"/>
            </a:br>
            <a:r>
              <a:rPr lang="tr-TR" sz="3200"/>
              <a:t/>
            </a:r>
            <a:br>
              <a:rPr lang="tr-TR" sz="3200"/>
            </a:br>
            <a:r>
              <a:rPr lang="tr-TR" sz="3200"/>
              <a:t/>
            </a:r>
            <a:br>
              <a:rPr lang="tr-TR" sz="3200"/>
            </a:br>
            <a:r>
              <a:rPr lang="tr-TR" sz="3200">
                <a:solidFill>
                  <a:srgbClr val="D00000"/>
                </a:solidFill>
              </a:rPr>
              <a:t>2010 </a:t>
            </a:r>
            <a:r>
              <a:rPr lang="tr-TR" sz="3200"/>
              <a:t>yılı sonunda ise tüm illerimizde Aile Hekimliği uygulamasına geçilmiştir.</a:t>
            </a:r>
          </a:p>
        </p:txBody>
      </p:sp>
    </p:spTree>
  </p:cSld>
  <p:clrMapOvr>
    <a:masterClrMapping/>
  </p:clrMapOvr>
  <p:transition>
    <p:randomBa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0"/>
            <a:ext cx="9144000" cy="6858000"/>
          </a:xfrm>
        </p:spPr>
        <p:txBody>
          <a:bodyPr/>
          <a:lstStyle/>
          <a:p>
            <a:r>
              <a:rPr lang="tr-TR" sz="3200">
                <a:solidFill>
                  <a:srgbClr val="20B0D2"/>
                </a:solidFill>
                <a:latin typeface="Comic Sans MS" pitchFamily="66" charset="0"/>
              </a:rPr>
              <a:t>Aile Hekiminin Tanımı</a:t>
            </a:r>
            <a:r>
              <a:rPr lang="tr-TR" sz="3200"/>
              <a:t> </a:t>
            </a:r>
            <a:br>
              <a:rPr lang="tr-TR" sz="3200"/>
            </a:br>
            <a:r>
              <a:rPr lang="tr-TR" sz="2800"/>
              <a:t/>
            </a:r>
            <a:br>
              <a:rPr lang="tr-TR" sz="2800"/>
            </a:br>
            <a:r>
              <a:rPr lang="tr-TR" sz="2800">
                <a:latin typeface="Comic Sans MS" pitchFamily="66" charset="0"/>
              </a:rPr>
              <a:t>Bireylerin ve aile fertlerinin ikamet yerlerinin yakınlarında ya da kolaylıkla ulaşabilecekleri bir yerde bulunan, ilk başvuracakları, kişiye yönelik koruyucu sağlık hizmetleri ile birinci basamak teşhis,  tedavi ve rehabilite edici sağlık hizmetlerini, yaş, cinsiyet ve hastalık ayrımı yapmaksızın, her kişiye kapsamlı ve devamlı olarak vermekle yükümlü, gerektiği ölçüde gezici sağlık hizmeti veren ve tam gün esasına göre çalışan aile hekimliği uzmanı veya Bakanlığın öngördüğü eğitimleri alan uzman tabip veya tabipleridir.</a:t>
            </a:r>
          </a:p>
        </p:txBody>
      </p:sp>
    </p:spTree>
  </p:cSld>
  <p:clrMapOvr>
    <a:masterClrMapping/>
  </p:clrMapOvr>
  <p:transition>
    <p:randomBa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0" y="0"/>
            <a:ext cx="9144000" cy="6858000"/>
          </a:xfrm>
        </p:spPr>
        <p:txBody>
          <a:bodyPr/>
          <a:lstStyle/>
          <a:p>
            <a:r>
              <a:rPr lang="tr-TR" sz="3600">
                <a:solidFill>
                  <a:srgbClr val="20B0D2"/>
                </a:solidFill>
                <a:latin typeface="Comic Sans MS" pitchFamily="66" charset="0"/>
              </a:rPr>
              <a:t>Aile Sağlığı Elemanı</a:t>
            </a:r>
            <a:r>
              <a:rPr lang="tr-TR" sz="3600">
                <a:latin typeface="Comic Sans MS" pitchFamily="66" charset="0"/>
              </a:rPr>
              <a:t> </a:t>
            </a:r>
            <a:br>
              <a:rPr lang="tr-TR" sz="3600">
                <a:latin typeface="Comic Sans MS" pitchFamily="66" charset="0"/>
              </a:rPr>
            </a:br>
            <a:r>
              <a:rPr lang="tr-TR" sz="3600">
                <a:latin typeface="Comic Sans MS" pitchFamily="66" charset="0"/>
              </a:rPr>
              <a:t/>
            </a:r>
            <a:br>
              <a:rPr lang="tr-TR" sz="3600">
                <a:latin typeface="Comic Sans MS" pitchFamily="66" charset="0"/>
              </a:rPr>
            </a:br>
            <a:r>
              <a:rPr lang="tr-TR" sz="3200">
                <a:latin typeface="Comic Sans MS" pitchFamily="66" charset="0"/>
              </a:rPr>
              <a:t>Aile hekimi ile birlikte hizmet veren, sözleşmeli çalıştırılan veya Bakanlıkça görevlendirilen hemşire, ebe, sağlık memuruna denir.</a:t>
            </a:r>
          </a:p>
        </p:txBody>
      </p:sp>
    </p:spTree>
  </p:cSld>
  <p:clrMapOvr>
    <a:masterClrMapping/>
  </p:clrMapOvr>
  <p:transition>
    <p:randomBa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0" y="0"/>
            <a:ext cx="9144000" cy="6858000"/>
          </a:xfrm>
        </p:spPr>
        <p:txBody>
          <a:bodyPr/>
          <a:lstStyle/>
          <a:p>
            <a:r>
              <a:rPr lang="tr-TR" sz="2000" dirty="0">
                <a:solidFill>
                  <a:srgbClr val="20B0D2"/>
                </a:solidFill>
                <a:latin typeface="Comic Sans MS" pitchFamily="66" charset="0"/>
              </a:rPr>
              <a:t>TÜRKİYE’DE AİLE HEKİMLİĞİ</a:t>
            </a:r>
            <a:br>
              <a:rPr lang="tr-TR" sz="2000" dirty="0">
                <a:solidFill>
                  <a:srgbClr val="20B0D2"/>
                </a:solidFill>
                <a:latin typeface="Comic Sans MS" pitchFamily="66" charset="0"/>
              </a:rPr>
            </a:br>
            <a:r>
              <a:rPr lang="tr-TR" sz="2000" dirty="0">
                <a:latin typeface="Comic Sans MS" pitchFamily="66" charset="0"/>
              </a:rPr>
              <a:t/>
            </a:r>
            <a:br>
              <a:rPr lang="tr-TR" sz="2000" dirty="0">
                <a:latin typeface="Comic Sans MS" pitchFamily="66" charset="0"/>
              </a:rPr>
            </a:br>
            <a:r>
              <a:rPr lang="tr-TR" sz="2000" dirty="0">
                <a:latin typeface="Comic Sans MS" pitchFamily="66" charset="0"/>
              </a:rPr>
              <a:t>Çağdaş aile hekimliği  ile ülkemizde sağlık hizmetlerinin tüm bireylere coğrafi açıdan dengeli şekilde ulaştırılabilmesi, birinci basamak sağlık hizmetlerinin toplumun katılımını sağlayacak şekilde bireylerin yaşadıkları ve çalıştıkları yerlerde koruyucu, tanı koyucu tedavi ve </a:t>
            </a:r>
            <a:r>
              <a:rPr lang="tr-TR" sz="2000" dirty="0" err="1">
                <a:latin typeface="Comic Sans MS" pitchFamily="66" charset="0"/>
              </a:rPr>
              <a:t>rehabilite</a:t>
            </a:r>
            <a:r>
              <a:rPr lang="tr-TR" sz="2000" dirty="0">
                <a:latin typeface="Comic Sans MS" pitchFamily="66" charset="0"/>
              </a:rPr>
              <a:t> edici yönleriyle sunmak temel hedefimizdir.  Sağlık hizmeti sunumunda,  birinci basamak sağlık hizmetlerinin  sürekli eğitimle geliştirilmesi ve güçlendirilmesi, çalışan hekimler ile diğer sağlık elemanlarının özendirilmesi, birey ihtiyaçlarının göz önünde bulundurularak koruyucu sağlık sistemine ağırlık verilmesi ve kabul edilebilir sevk sisteminin uygulanması ana ilkelerdir. Bu ilkeler ikinci basamakta yığılmayı engelleyecek, ikinci basamakta tedavi edilesi gereken hastalara yeterince zaman ayrılmasını sağlayacaktır. </a:t>
            </a:r>
          </a:p>
        </p:txBody>
      </p:sp>
    </p:spTree>
  </p:cSld>
  <p:clrMapOvr>
    <a:masterClrMapping/>
  </p:clrMapOvr>
  <p:transition>
    <p:randomBa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0" y="0"/>
            <a:ext cx="9144000" cy="6858000"/>
          </a:xfrm>
        </p:spPr>
        <p:txBody>
          <a:bodyPr/>
          <a:lstStyle/>
          <a:p>
            <a:r>
              <a:rPr lang="tr-TR" sz="2000" dirty="0">
                <a:solidFill>
                  <a:srgbClr val="20B0D2"/>
                </a:solidFill>
                <a:latin typeface="Comic Sans MS" pitchFamily="66" charset="0"/>
              </a:rPr>
              <a:t>TÜRKİYE’DE AİLE HEKİMLİĞİ</a:t>
            </a:r>
            <a:br>
              <a:rPr lang="tr-TR" sz="2000" dirty="0">
                <a:solidFill>
                  <a:srgbClr val="20B0D2"/>
                </a:solidFill>
                <a:latin typeface="Comic Sans MS" pitchFamily="66" charset="0"/>
              </a:rPr>
            </a:br>
            <a:r>
              <a:rPr lang="tr-TR" sz="2000" dirty="0">
                <a:latin typeface="Comic Sans MS" pitchFamily="66" charset="0"/>
              </a:rPr>
              <a:t/>
            </a:r>
            <a:br>
              <a:rPr lang="tr-TR" sz="2000" dirty="0">
                <a:latin typeface="Comic Sans MS" pitchFamily="66" charset="0"/>
              </a:rPr>
            </a:br>
            <a:r>
              <a:rPr lang="tr-TR" sz="2000" dirty="0" smtClean="0">
                <a:latin typeface="Comic Sans MS" pitchFamily="66" charset="0"/>
              </a:rPr>
              <a:t>Aile </a:t>
            </a:r>
            <a:r>
              <a:rPr lang="tr-TR" sz="2000" dirty="0">
                <a:latin typeface="Comic Sans MS" pitchFamily="66" charset="0"/>
              </a:rPr>
              <a:t>hekimliğinin </a:t>
            </a:r>
            <a:r>
              <a:rPr lang="tr-TR" sz="2000" dirty="0" err="1">
                <a:latin typeface="Comic Sans MS" pitchFamily="66" charset="0"/>
              </a:rPr>
              <a:t>multidisipliner</a:t>
            </a:r>
            <a:r>
              <a:rPr lang="tr-TR" sz="2000" dirty="0">
                <a:latin typeface="Comic Sans MS" pitchFamily="66" charset="0"/>
              </a:rPr>
              <a:t> bir sağlık yaklaşımı olduğu düşünülürse bütüncül bir sağlık hizmeti yaklaşımını öngörür. Güvene dayalı iletişim kurar, sorunları fiziksel, psikolojik ve sosyal yönleriyle ele alır. Birey merkezli olmasının yanında bütünleştiricilik, süreklilik, aile ve topluma yönelik olma özellikleri nedeniyle aile hekimliği uygulamasının önemli bir yapı taşıdır. Gittikçe artan orandaki yaşlı nüfusun temel sağlık hizmeti gereksinimleri, onları tanıyan ve kolay ulaşabilecekleri aile hekimleri vasıtasıyla çok daha etkili olarak karşılanabilecektir.</a:t>
            </a:r>
          </a:p>
        </p:txBody>
      </p:sp>
    </p:spTree>
    <p:extLst>
      <p:ext uri="{BB962C8B-B14F-4D97-AF65-F5344CB8AC3E}">
        <p14:creationId xmlns:p14="http://schemas.microsoft.com/office/powerpoint/2010/main" val="2062046111"/>
      </p:ext>
    </p:extLst>
  </p:cSld>
  <p:clrMapOvr>
    <a:masterClrMapping/>
  </p:clrMapOvr>
  <p:transition>
    <p:randomBa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0" y="0"/>
            <a:ext cx="9144000" cy="6858000"/>
          </a:xfrm>
        </p:spPr>
        <p:txBody>
          <a:bodyPr/>
          <a:lstStyle/>
          <a:p>
            <a:r>
              <a:rPr lang="tr-TR" sz="2000" dirty="0">
                <a:latin typeface="Comic Sans MS" pitchFamily="66" charset="0"/>
              </a:rPr>
              <a:t>Birinci basamak sağlık hizmetlerinin etkili bir şekilde verilebilmesi, toplumun hastalık yükünün azaltılmasının yanı sıra ikinci ve üçüncü basamak tedavi kuruluşlarımızın da daha iyi ve kaliteli sağlık hizmeti ve sağlık eğitimi vermelerine fırsat tanıyacaktır.</a:t>
            </a:r>
            <a:br>
              <a:rPr lang="tr-TR" sz="2000" dirty="0">
                <a:latin typeface="Comic Sans MS" pitchFamily="66" charset="0"/>
              </a:rPr>
            </a:br>
            <a:r>
              <a:rPr lang="tr-TR" sz="2000" dirty="0">
                <a:latin typeface="Comic Sans MS" pitchFamily="66" charset="0"/>
              </a:rPr>
              <a:t/>
            </a:r>
            <a:br>
              <a:rPr lang="tr-TR" sz="2000" dirty="0">
                <a:latin typeface="Comic Sans MS" pitchFamily="66" charset="0"/>
              </a:rPr>
            </a:br>
            <a:endParaRPr lang="tr-TR" sz="2000" dirty="0">
              <a:latin typeface="Comic Sans MS" pitchFamily="66" charset="0"/>
            </a:endParaRPr>
          </a:p>
        </p:txBody>
      </p:sp>
    </p:spTree>
  </p:cSld>
  <p:clrMapOvr>
    <a:masterClrMapping/>
  </p:clrMapOvr>
  <p:transition>
    <p:randomBa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0" y="0"/>
            <a:ext cx="9144000" cy="6858000"/>
          </a:xfrm>
        </p:spPr>
        <p:txBody>
          <a:bodyPr/>
          <a:lstStyle/>
          <a:p>
            <a:r>
              <a:rPr lang="tr-TR" sz="2000" dirty="0">
                <a:latin typeface="Comic Sans MS" pitchFamily="66" charset="0"/>
              </a:rPr>
              <a:t/>
            </a:r>
            <a:br>
              <a:rPr lang="tr-TR" sz="2000" dirty="0">
                <a:latin typeface="Comic Sans MS" pitchFamily="66" charset="0"/>
              </a:rPr>
            </a:br>
            <a:r>
              <a:rPr lang="tr-TR" sz="2000" dirty="0">
                <a:latin typeface="Comic Sans MS" pitchFamily="66" charset="0"/>
              </a:rPr>
              <a:t/>
            </a:r>
            <a:br>
              <a:rPr lang="tr-TR" sz="2000" dirty="0">
                <a:latin typeface="Comic Sans MS" pitchFamily="66" charset="0"/>
              </a:rPr>
            </a:br>
            <a:r>
              <a:rPr lang="tr-TR" sz="2000" dirty="0">
                <a:latin typeface="Comic Sans MS" pitchFamily="66" charset="0"/>
              </a:rPr>
              <a:t>Dünya Sağlık Örgütü, 2010 yılına kadar insanların aile ve topluma dayalı  temel  sağlık hizmetlerine daha iyi ulaşılabilmesini, Alma Ata kongresinde de alınan kararın devamı olarak 21. yüzyılda “Herkes için Sağlık” anlayışını  hedefleri arasında saymaktadır. Bu hedefi gerçekleştirmeyi  amaçlayan Sağlıkta Dönüşüm Programı, aileye dayalı temel sağlık hizmetlerini gerekli eğitim ve beceri ile donanmış sağlık ekipleriyle, entegre bir şekilde sunmayı öngörmektedir. Dünyanın pek çok ülkesinde aile hekimliği başarıyla uygulanmış olup ülkemizdeki aile hekimliği uygulama çalışmaları desteklenmektedir.</a:t>
            </a:r>
          </a:p>
        </p:txBody>
      </p:sp>
    </p:spTree>
    <p:extLst>
      <p:ext uri="{BB962C8B-B14F-4D97-AF65-F5344CB8AC3E}">
        <p14:creationId xmlns:p14="http://schemas.microsoft.com/office/powerpoint/2010/main" val="2978646999"/>
      </p:ext>
    </p:extLst>
  </p:cSld>
  <p:clrMapOvr>
    <a:masterClrMapping/>
  </p:clrMapOvr>
  <p:transition>
    <p:randomBa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0" y="0"/>
            <a:ext cx="9144000" cy="6858000"/>
          </a:xfrm>
        </p:spPr>
        <p:txBody>
          <a:bodyPr/>
          <a:lstStyle/>
          <a:p>
            <a:r>
              <a:rPr lang="tr-TR" sz="1900" dirty="0">
                <a:latin typeface="Comic Sans MS" pitchFamily="66" charset="0"/>
              </a:rPr>
              <a:t>Ülkemizde 5258 sayılı Aile Hekimliği pilot uygulaması hakkında kanun 24.11.2004 tarih ve 25650 sayılı Resmi </a:t>
            </a:r>
            <a:r>
              <a:rPr lang="tr-TR" sz="1900" dirty="0" err="1">
                <a:latin typeface="Comic Sans MS" pitchFamily="66" charset="0"/>
              </a:rPr>
              <a:t>Gazete’de</a:t>
            </a:r>
            <a:r>
              <a:rPr lang="tr-TR" sz="1900" dirty="0">
                <a:latin typeface="Comic Sans MS" pitchFamily="66" charset="0"/>
              </a:rPr>
              <a:t>, ardından sırasıyla Aile Hekimliği pilot uygulaması hakkında yönetmelik 06.07.2005 tarih ve 25867 sayılı ve Aile Hekimliği pilot uygulaması kapsamında Sağlık Bakanlığı’nca çalıştırılan personele yapılacak ödemeler ve sözleşme şartları hakkında yönetmelik 12.08.2005 tarih ve 25904 sayılı Resmi </a:t>
            </a:r>
            <a:r>
              <a:rPr lang="tr-TR" sz="1900" dirty="0" err="1">
                <a:latin typeface="Comic Sans MS" pitchFamily="66" charset="0"/>
              </a:rPr>
              <a:t>Gazete’de</a:t>
            </a:r>
            <a:r>
              <a:rPr lang="tr-TR" sz="1900" dirty="0">
                <a:latin typeface="Comic Sans MS" pitchFamily="66" charset="0"/>
              </a:rPr>
              <a:t> yayımlanmıştır. Bu kapsamda 15.09.2005 tarihinde Aile Hekimliği Pilot Uygulamasına Düzce ilimizde geçilmiştir. Halen 81 ilimizde birinci basamakta Aile hekimliği modeli uygulanmaktadır. Aile Hekimliği uygulama yönetmeliği 25.05.2010 tarih ve 27591 sayılı Resmi </a:t>
            </a:r>
            <a:r>
              <a:rPr lang="tr-TR" sz="1900" dirty="0" err="1">
                <a:latin typeface="Comic Sans MS" pitchFamily="66" charset="0"/>
              </a:rPr>
              <a:t>Gazete’de</a:t>
            </a:r>
            <a:r>
              <a:rPr lang="tr-TR" sz="1900" dirty="0">
                <a:latin typeface="Comic Sans MS" pitchFamily="66" charset="0"/>
              </a:rPr>
              <a:t> yayımlanmış ve bu yönetmelik 06.07.2005 tarih ve 25867 sayılı Aile Hekimliği pilot uygulaması hakkında yönetmeliği yürürlükten kaldırmıştır. 2010 yılı sonunda tüm illerimizde Aile Hekimliği uygulamasına geçilmiştir.</a:t>
            </a:r>
            <a:br>
              <a:rPr lang="tr-TR" sz="1900" dirty="0">
                <a:latin typeface="Comic Sans MS" pitchFamily="66" charset="0"/>
              </a:rPr>
            </a:br>
            <a:endParaRPr lang="tr-TR" sz="1900" dirty="0">
              <a:latin typeface="Comic Sans MS" pitchFamily="66" charset="0"/>
            </a:endParaRPr>
          </a:p>
        </p:txBody>
      </p:sp>
    </p:spTree>
  </p:cSld>
  <p:clrMapOvr>
    <a:masterClrMapping/>
  </p:clrMapOvr>
  <p:transition>
    <p:randomBa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0" y="0"/>
            <a:ext cx="9144000" cy="6858000"/>
          </a:xfrm>
        </p:spPr>
        <p:txBody>
          <a:bodyPr/>
          <a:lstStyle/>
          <a:p>
            <a:r>
              <a:rPr lang="tr-TR" sz="1900" dirty="0">
                <a:latin typeface="Comic Sans MS" pitchFamily="66" charset="0"/>
              </a:rPr>
              <a:t/>
            </a:r>
            <a:br>
              <a:rPr lang="tr-TR" sz="1900" dirty="0">
                <a:latin typeface="Comic Sans MS" pitchFamily="66" charset="0"/>
              </a:rPr>
            </a:br>
            <a:r>
              <a:rPr lang="tr-TR" sz="1900" dirty="0">
                <a:latin typeface="Comic Sans MS" pitchFamily="66" charset="0"/>
              </a:rPr>
              <a:t>"30.12.2010 tarihli ve 27801 sayılı Resmi Gazetede Aile Hekimliği Uygulaması Kapsamında Sağlık Bakanlığı'nca Çalıştırılan Personele Yapılacak Ödemeler ve Sözleşme Şartları Hakkında yönetmelik yayımlanmıştır.  Aile Hekimliği Pilot Uygulaması Hakkında Kanun 02.11.2011 tarihli ve 28103 sayılı Resmi </a:t>
            </a:r>
            <a:r>
              <a:rPr lang="tr-TR" sz="1900" dirty="0" err="1">
                <a:latin typeface="Comic Sans MS" pitchFamily="66" charset="0"/>
              </a:rPr>
              <a:t>Gazete’de</a:t>
            </a:r>
            <a:r>
              <a:rPr lang="tr-TR" sz="1900" dirty="0">
                <a:latin typeface="Comic Sans MS" pitchFamily="66" charset="0"/>
              </a:rPr>
              <a:t> yayımlanan “11.10.2011tarihli ve 663 sayılı KHK” ile Aile Hekimliği Kanunu olarak ismi ve içeriğinde değişiklik yapılmıştır. Aile hekimliği uygulamasına geçen illerimizdeki hasta-hekim ilişkilerindeki memnuniyet ve başarılı çalışmalar devam etmektedir. </a:t>
            </a:r>
          </a:p>
        </p:txBody>
      </p:sp>
    </p:spTree>
    <p:extLst>
      <p:ext uri="{BB962C8B-B14F-4D97-AF65-F5344CB8AC3E}">
        <p14:creationId xmlns:p14="http://schemas.microsoft.com/office/powerpoint/2010/main" val="855239117"/>
      </p:ext>
    </p:extLst>
  </p:cSld>
  <p:clrMapOvr>
    <a:masterClrMapping/>
  </p:clrMapOvr>
  <p:transition>
    <p:randomBar/>
  </p:transition>
  <p:timing>
    <p:tnLst>
      <p:par>
        <p:cTn id="1" dur="indefinite" restart="never" nodeType="tmRoot"/>
      </p:par>
    </p:tnLst>
  </p:timing>
</p:sld>
</file>

<file path=ppt/theme/theme1.xml><?xml version="1.0" encoding="utf-8"?>
<a:theme xmlns:a="http://schemas.openxmlformats.org/drawingml/2006/main" name="Varsayılan Tasarım">
  <a:themeElements>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fontScheme name="Varsayılan Tasarım">
      <a:majorFont>
        <a:latin typeface="Arial"/>
        <a:ea typeface=""/>
        <a:cs typeface="Arial"/>
      </a:majorFont>
      <a:minorFont>
        <a:latin typeface="Arial"/>
        <a:ea typeface=""/>
        <a:cs typeface="Arial"/>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Watermark</Template>
  <TotalTime>68</TotalTime>
  <Words>135</Words>
  <Application>Microsoft Office PowerPoint</Application>
  <PresentationFormat>Ekran Gösterisi (4:3)</PresentationFormat>
  <Paragraphs>13</Paragraphs>
  <Slides>12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12</vt:i4>
      </vt:variant>
    </vt:vector>
  </HeadingPairs>
  <TitlesOfParts>
    <vt:vector size="15" baseType="lpstr">
      <vt:lpstr>Arial</vt:lpstr>
      <vt:lpstr>Comic Sans MS</vt:lpstr>
      <vt:lpstr>Varsayılan Tasarım</vt:lpstr>
      <vt:lpstr>PowerPoint Sunusu</vt:lpstr>
      <vt:lpstr>Aile Hekiminin Tanımı   Bireylerin ve aile fertlerinin ikamet yerlerinin yakınlarında ya da kolaylıkla ulaşabilecekleri bir yerde bulunan, ilk başvuracakları, kişiye yönelik koruyucu sağlık hizmetleri ile birinci basamak teşhis,  tedavi ve rehabilite edici sağlık hizmetlerini, yaş, cinsiyet ve hastalık ayrımı yapmaksızın, her kişiye kapsamlı ve devamlı olarak vermekle yükümlü, gerektiği ölçüde gezici sağlık hizmeti veren ve tam gün esasına göre çalışan aile hekimliği uzmanı veya Bakanlığın öngördüğü eğitimleri alan uzman tabip veya tabipleridir.</vt:lpstr>
      <vt:lpstr>Aile Sağlığı Elemanı   Aile hekimi ile birlikte hizmet veren, sözleşmeli çalıştırılan veya Bakanlıkça görevlendirilen hemşire, ebe, sağlık memuruna denir.</vt:lpstr>
      <vt:lpstr>TÜRKİYE’DE AİLE HEKİMLİĞİ  Çağdaş aile hekimliği  ile ülkemizde sağlık hizmetlerinin tüm bireylere coğrafi açıdan dengeli şekilde ulaştırılabilmesi, birinci basamak sağlık hizmetlerinin toplumun katılımını sağlayacak şekilde bireylerin yaşadıkları ve çalıştıkları yerlerde koruyucu, tanı koyucu tedavi ve rehabilite edici yönleriyle sunmak temel hedefimizdir.  Sağlık hizmeti sunumunda,  birinci basamak sağlık hizmetlerinin  sürekli eğitimle geliştirilmesi ve güçlendirilmesi, çalışan hekimler ile diğer sağlık elemanlarının özendirilmesi, birey ihtiyaçlarının göz önünde bulundurularak koruyucu sağlık sistemine ağırlık verilmesi ve kabul edilebilir sevk sisteminin uygulanması ana ilkelerdir. Bu ilkeler ikinci basamakta yığılmayı engelleyecek, ikinci basamakta tedavi edilesi gereken hastalara yeterince zaman ayrılmasını sağlayacaktır. </vt:lpstr>
      <vt:lpstr>TÜRKİYE’DE AİLE HEKİMLİĞİ  Aile hekimliğinin multidisipliner bir sağlık yaklaşımı olduğu düşünülürse bütüncül bir sağlık hizmeti yaklaşımını öngörür. Güvene dayalı iletişim kurar, sorunları fiziksel, psikolojik ve sosyal yönleriyle ele alır. Birey merkezli olmasının yanında bütünleştiricilik, süreklilik, aile ve topluma yönelik olma özellikleri nedeniyle aile hekimliği uygulamasının önemli bir yapı taşıdır. Gittikçe artan orandaki yaşlı nüfusun temel sağlık hizmeti gereksinimleri, onları tanıyan ve kolay ulaşabilecekleri aile hekimleri vasıtasıyla çok daha etkili olarak karşılanabilecektir.</vt:lpstr>
      <vt:lpstr>Birinci basamak sağlık hizmetlerinin etkili bir şekilde verilebilmesi, toplumun hastalık yükünün azaltılmasının yanı sıra ikinci ve üçüncü basamak tedavi kuruluşlarımızın da daha iyi ve kaliteli sağlık hizmeti ve sağlık eğitimi vermelerine fırsat tanıyacaktır.  </vt:lpstr>
      <vt:lpstr>  Dünya Sağlık Örgütü, 2010 yılına kadar insanların aile ve topluma dayalı  temel  sağlık hizmetlerine daha iyi ulaşılabilmesini, Alma Ata kongresinde de alınan kararın devamı olarak 21. yüzyılda “Herkes için Sağlık” anlayışını  hedefleri arasında saymaktadır. Bu hedefi gerçekleştirmeyi  amaçlayan Sağlıkta Dönüşüm Programı, aileye dayalı temel sağlık hizmetlerini gerekli eğitim ve beceri ile donanmış sağlık ekipleriyle, entegre bir şekilde sunmayı öngörmektedir. Dünyanın pek çok ülkesinde aile hekimliği başarıyla uygulanmış olup ülkemizdeki aile hekimliği uygulama çalışmaları desteklenmektedir.</vt:lpstr>
      <vt:lpstr>Ülkemizde 5258 sayılı Aile Hekimliği pilot uygulaması hakkında kanun 24.11.2004 tarih ve 25650 sayılı Resmi Gazete’de, ardından sırasıyla Aile Hekimliği pilot uygulaması hakkında yönetmelik 06.07.2005 tarih ve 25867 sayılı ve Aile Hekimliği pilot uygulaması kapsamında Sağlık Bakanlığı’nca çalıştırılan personele yapılacak ödemeler ve sözleşme şartları hakkında yönetmelik 12.08.2005 tarih ve 25904 sayılı Resmi Gazete’de yayımlanmıştır. Bu kapsamda 15.09.2005 tarihinde Aile Hekimliği Pilot Uygulamasına Düzce ilimizde geçilmiştir. Halen 81 ilimizde birinci basamakta Aile hekimliği modeli uygulanmaktadır. Aile Hekimliği uygulama yönetmeliği 25.05.2010 tarih ve 27591 sayılı Resmi Gazete’de yayımlanmış ve bu yönetmelik 06.07.2005 tarih ve 25867 sayılı Aile Hekimliği pilot uygulaması hakkında yönetmeliği yürürlükten kaldırmıştır. 2010 yılı sonunda tüm illerimizde Aile Hekimliği uygulamasına geçilmiştir. </vt:lpstr>
      <vt:lpstr> "30.12.2010 tarihli ve 27801 sayılı Resmi Gazetede Aile Hekimliği Uygulaması Kapsamında Sağlık Bakanlığı'nca Çalıştırılan Personele Yapılacak Ödemeler ve Sözleşme Şartları Hakkında yönetmelik yayımlanmıştır.  Aile Hekimliği Pilot Uygulaması Hakkında Kanun 02.11.2011 tarihli ve 28103 sayılı Resmi Gazete’de yayımlanan “11.10.2011tarihli ve 663 sayılı KHK” ile Aile Hekimliği Kanunu olarak ismi ve içeriğinde değişiklik yapılmıştır. Aile hekimliği uygulamasına geçen illerimizdeki hasta-hekim ilişkilerindeki memnuniyet ve başarılı çalışmalar devam etmektedir. </vt:lpstr>
      <vt:lpstr>Neden Aile Hekimliği?   Aile hekimi, aile bireylerinin ikametlerine yakın olup hizmet verdiği toplumu her yönüyle tanır; aile, çevre ve iş ilişkilerini değerlendirir. Ailenin bütün bireylerinin sağlık durumlarını, yaşama koşullarını, dolayısıyla koruyucu sağlık uygulamalarının ve sağlık eğitimlerini bireylere nasıl uygulanacağını en iyi bilen kişidir. Bu doktorlar kendi sorumluluğu altındaki bireyleri bir hastalık çerçevesinde değil, bütüncül bir yaklaşımla riskler, sağlık koşulları, psikososyal çevre ve mevcut diğer akut veya kronik sağlık sorunları ile birlikte bir bütün olarak değerlendirir. Sağlık hizmeti sunumunda, hizmetten yararlanan bireylerin memnuniyeti önemlidir. </vt:lpstr>
      <vt:lpstr>Neden Aile Hekimliği?   Birinci basamak sağlık hizmetlerinin sürekli eğitimle geliştirilmesi ve güçlendirilmesi, çalışan hekimler ile diğer sağlık elemanlarının özendirilmesi, birey ihtiyaçlarının göz önünde bulundurularak koruyucu sağlık sistemine ağırlık verilmesi ve kabul edilebilir sevk sisteminin uygulanması ana ilkelerdir. Bu ilkelerin hayata geçirilmesi ikinci basamakta yığılmayı engelleyecek ve gerçekten ikinci basamakta tedavi edilmesi gereken hastalara yeterince zaman ayrılmasını sağlayacaktır. Birinci basamak hizmetlerinin etkili bir şekilde verilebilmesi, toplumun hastalık yükünün azaltılmasının yanı sıra, ikinci ve üçüncü basamak tedavi kuruluşlarımızın da daha iyi ve kaliteli sağlık hizmeti ve sağlık eğitimi vermelerine fırsat tanıyacaktır.</vt:lpstr>
      <vt:lpstr>Aile Hekimliği’ ne neden gerek duyulduğu, yararları anlatılmaktadır.   Aile Hekimliği öncelikle pilot il seçilip 15.09.2005 tarihinde DÜZCE’ de uygulanmaya başlandı.   2010 yılı sonunda ise tüm illerimizde Aile Hekimliği uygulamasına geçilmiştir.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lastModifiedBy>Zeynep Köksal</cp:lastModifiedBy>
  <cp:revision>4</cp:revision>
  <cp:lastPrinted>1601-01-01T00:00:00Z</cp:lastPrinted>
  <dcterms:created xsi:type="dcterms:W3CDTF">2012-10-14T15:55:30Z</dcterms:created>
  <dcterms:modified xsi:type="dcterms:W3CDTF">2018-03-05T19:17:02Z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