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4" r:id="rId2"/>
    <p:sldId id="258" r:id="rId3"/>
    <p:sldId id="259" r:id="rId4"/>
    <p:sldId id="261" r:id="rId5"/>
    <p:sldId id="291" r:id="rId6"/>
    <p:sldId id="293" r:id="rId7"/>
    <p:sldId id="295" r:id="rId8"/>
    <p:sldId id="263" r:id="rId9"/>
    <p:sldId id="265" r:id="rId10"/>
    <p:sldId id="267" r:id="rId11"/>
    <p:sldId id="269" r:id="rId12"/>
    <p:sldId id="271" r:id="rId13"/>
    <p:sldId id="273" r:id="rId14"/>
    <p:sldId id="275" r:id="rId15"/>
    <p:sldId id="277" r:id="rId16"/>
    <p:sldId id="279" r:id="rId17"/>
    <p:sldId id="281" r:id="rId18"/>
    <p:sldId id="283" r:id="rId19"/>
    <p:sldId id="285" r:id="rId20"/>
    <p:sldId id="287" r:id="rId21"/>
    <p:sldId id="289" r:id="rId22"/>
    <p:sldId id="297" r:id="rId23"/>
    <p:sldId id="299" r:id="rId24"/>
    <p:sldId id="301" r:id="rId25"/>
    <p:sldId id="303" r:id="rId26"/>
    <p:sldId id="305" r:id="rId27"/>
    <p:sldId id="307" r:id="rId28"/>
    <p:sldId id="309" r:id="rId29"/>
    <p:sldId id="311" r:id="rId30"/>
    <p:sldId id="313" r:id="rId31"/>
    <p:sldId id="315" r:id="rId32"/>
    <p:sldId id="317" r:id="rId33"/>
    <p:sldId id="319" r:id="rId34"/>
    <p:sldId id="321" r:id="rId35"/>
    <p:sldId id="323"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06.12.2014</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06.12.2014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06.12.2014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06.12.2014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06.12.2014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06.12.2014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06.12.2014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06.12.2014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06.12.2014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06.12.2014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06.12.2014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06.12.2014</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Devlette Reform</a:t>
            </a:r>
            <a:endParaRPr lang="tr-TR" dirty="0"/>
          </a:p>
        </p:txBody>
      </p:sp>
      <p:sp>
        <p:nvSpPr>
          <p:cNvPr id="3" name="2 Alt Başlık"/>
          <p:cNvSpPr>
            <a:spLocks noGrp="1"/>
          </p:cNvSpPr>
          <p:nvPr>
            <p:ph type="subTitle" idx="1"/>
          </p:nvPr>
        </p:nvSpPr>
        <p:spPr/>
        <p:txBody>
          <a:bodyPr/>
          <a:lstStyle/>
          <a:p>
            <a:r>
              <a:rPr lang="tr-TR" dirty="0" smtClean="0"/>
              <a:t>1990-2000</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p:txBody>
          <a:bodyPr/>
          <a:lstStyle/>
          <a:p>
            <a:r>
              <a:rPr lang="tr-TR" altLang="tr-TR" smtClean="0"/>
              <a:t>Yeni Kamu İşletmeciliği Anlayışı</a:t>
            </a:r>
          </a:p>
        </p:txBody>
      </p:sp>
      <p:sp>
        <p:nvSpPr>
          <p:cNvPr id="10243" name="2 İçerik Yer Tutucusu"/>
          <p:cNvSpPr>
            <a:spLocks noGrp="1"/>
          </p:cNvSpPr>
          <p:nvPr>
            <p:ph idx="1"/>
          </p:nvPr>
        </p:nvSpPr>
        <p:spPr/>
        <p:txBody>
          <a:bodyPr>
            <a:normAutofit/>
          </a:bodyPr>
          <a:lstStyle/>
          <a:p>
            <a:pPr algn="just"/>
            <a:r>
              <a:rPr lang="en-US" altLang="tr-TR" sz="3200" dirty="0" smtClean="0"/>
              <a:t>Osborne </a:t>
            </a:r>
            <a:r>
              <a:rPr lang="en-US" altLang="tr-TR" sz="3200" dirty="0" err="1" smtClean="0"/>
              <a:t>ve</a:t>
            </a:r>
            <a:r>
              <a:rPr lang="en-US" altLang="tr-TR" sz="3200" dirty="0" smtClean="0"/>
              <a:t> </a:t>
            </a:r>
            <a:r>
              <a:rPr lang="en-US" altLang="tr-TR" sz="3200" dirty="0" err="1" smtClean="0"/>
              <a:t>Gaebler</a:t>
            </a:r>
            <a:r>
              <a:rPr lang="en-US" altLang="tr-TR" sz="3200" dirty="0" smtClean="0"/>
              <a:t> 1992 </a:t>
            </a:r>
            <a:r>
              <a:rPr lang="en-US" altLang="tr-TR" sz="3200" dirty="0" err="1" smtClean="0"/>
              <a:t>yılında</a:t>
            </a:r>
            <a:r>
              <a:rPr lang="en-US" altLang="tr-TR" sz="3200" dirty="0" smtClean="0"/>
              <a:t> </a:t>
            </a:r>
            <a:r>
              <a:rPr lang="en-US" altLang="tr-TR" sz="3200" dirty="0" err="1" smtClean="0"/>
              <a:t>yayı</a:t>
            </a:r>
            <a:r>
              <a:rPr lang="tr-TR" altLang="tr-TR" sz="3200" dirty="0" smtClean="0"/>
              <a:t>n</a:t>
            </a:r>
            <a:r>
              <a:rPr lang="en-US" altLang="tr-TR" sz="3200" dirty="0" err="1" smtClean="0"/>
              <a:t>lanan</a:t>
            </a:r>
            <a:r>
              <a:rPr lang="en-US" altLang="tr-TR" sz="3200" dirty="0" smtClean="0"/>
              <a:t> “Reinventing Government: How the Entrepreneurial Spirit is Transforming the</a:t>
            </a:r>
            <a:endParaRPr lang="tr-TR" altLang="tr-TR" sz="3200" dirty="0" smtClean="0"/>
          </a:p>
          <a:p>
            <a:pPr algn="just"/>
            <a:r>
              <a:rPr lang="en-US" altLang="tr-TR" sz="3200" dirty="0" smtClean="0"/>
              <a:t>Osborne </a:t>
            </a:r>
            <a:r>
              <a:rPr lang="en-US" altLang="tr-TR" sz="3200" dirty="0" err="1" smtClean="0"/>
              <a:t>ve</a:t>
            </a:r>
            <a:r>
              <a:rPr lang="en-US" altLang="tr-TR" sz="3200" dirty="0" smtClean="0"/>
              <a:t> </a:t>
            </a:r>
            <a:r>
              <a:rPr lang="en-US" altLang="tr-TR" sz="3200" dirty="0" err="1" smtClean="0"/>
              <a:t>Gaebler’a</a:t>
            </a:r>
            <a:r>
              <a:rPr lang="en-US" altLang="tr-TR" sz="3200" dirty="0" smtClean="0"/>
              <a:t> </a:t>
            </a:r>
            <a:r>
              <a:rPr lang="en-US" altLang="tr-TR" sz="3200" dirty="0" err="1" smtClean="0"/>
              <a:t>göre</a:t>
            </a:r>
            <a:r>
              <a:rPr lang="en-US" altLang="tr-TR" sz="3200" dirty="0" smtClean="0"/>
              <a:t>, </a:t>
            </a:r>
            <a:r>
              <a:rPr lang="en-US" altLang="tr-TR" sz="3200" dirty="0" err="1" smtClean="0"/>
              <a:t>kamu</a:t>
            </a:r>
            <a:r>
              <a:rPr lang="en-US" altLang="tr-TR" sz="3200" dirty="0" smtClean="0"/>
              <a:t> </a:t>
            </a:r>
            <a:r>
              <a:rPr lang="en-US" altLang="tr-TR" sz="3200" dirty="0" err="1" smtClean="0"/>
              <a:t>örgütlerinin</a:t>
            </a:r>
            <a:r>
              <a:rPr lang="en-US" altLang="tr-TR" sz="3200" dirty="0" smtClean="0"/>
              <a:t> on </a:t>
            </a:r>
            <a:r>
              <a:rPr lang="en-US" altLang="tr-TR" sz="3200" dirty="0" err="1" smtClean="0"/>
              <a:t>temel</a:t>
            </a:r>
            <a:r>
              <a:rPr lang="en-US" altLang="tr-TR" sz="3200" dirty="0" smtClean="0"/>
              <a:t> </a:t>
            </a:r>
            <a:r>
              <a:rPr lang="en-US" altLang="tr-TR" sz="3200" dirty="0" err="1" smtClean="0"/>
              <a:t>ilke</a:t>
            </a:r>
            <a:r>
              <a:rPr lang="tr-TR" altLang="tr-TR" sz="3200" dirty="0" smtClean="0"/>
              <a:t> </a:t>
            </a:r>
            <a:r>
              <a:rPr lang="en-US" altLang="tr-TR" sz="3200" dirty="0" err="1" smtClean="0"/>
              <a:t>çerçevesinde</a:t>
            </a:r>
            <a:r>
              <a:rPr lang="en-US" altLang="tr-TR" sz="3200" dirty="0" smtClean="0"/>
              <a:t> </a:t>
            </a:r>
            <a:r>
              <a:rPr lang="en-US" altLang="tr-TR" sz="3200" dirty="0" err="1" smtClean="0"/>
              <a:t>ya</a:t>
            </a:r>
            <a:r>
              <a:rPr lang="tr-TR" altLang="tr-TR" sz="3200" dirty="0" smtClean="0"/>
              <a:t>p</a:t>
            </a:r>
            <a:r>
              <a:rPr lang="en-US" altLang="tr-TR" sz="3200" dirty="0" err="1" smtClean="0"/>
              <a:t>ılanması</a:t>
            </a:r>
            <a:r>
              <a:rPr lang="en-US" altLang="tr-TR" sz="3200" dirty="0" smtClean="0"/>
              <a:t> </a:t>
            </a:r>
            <a:r>
              <a:rPr lang="en-US" altLang="tr-TR" sz="3200" dirty="0" err="1" smtClean="0"/>
              <a:t>gerekmektedir</a:t>
            </a:r>
            <a:r>
              <a:rPr lang="en-US" altLang="tr-TR" sz="3200" dirty="0" smtClean="0"/>
              <a:t>. </a:t>
            </a:r>
            <a:endParaRPr lang="tr-TR" altLang="tr-TR" sz="32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title"/>
          </p:nvPr>
        </p:nvSpPr>
        <p:spPr/>
        <p:txBody>
          <a:bodyPr/>
          <a:lstStyle/>
          <a:p>
            <a:r>
              <a:rPr lang="tr-TR" altLang="tr-TR" smtClean="0"/>
              <a:t>Yeni Kamu İşletmeciliği Anlayışı</a:t>
            </a:r>
          </a:p>
        </p:txBody>
      </p:sp>
      <p:sp>
        <p:nvSpPr>
          <p:cNvPr id="11267" name="2 İçerik Yer Tutucusu"/>
          <p:cNvSpPr>
            <a:spLocks noGrp="1"/>
          </p:cNvSpPr>
          <p:nvPr>
            <p:ph idx="1"/>
          </p:nvPr>
        </p:nvSpPr>
        <p:spPr/>
        <p:txBody>
          <a:bodyPr>
            <a:normAutofit/>
          </a:bodyPr>
          <a:lstStyle/>
          <a:p>
            <a:pPr algn="just"/>
            <a:r>
              <a:rPr lang="tr-TR" altLang="tr-TR" sz="3000" dirty="0" smtClean="0"/>
              <a:t>Bunlar; katalizör yönetim (kürek çekmeyen, dümeni tutan yönetim), vatandaşlarca sahip olunan yönetim (hizmet sunumu yerine hizmeti sunma yetkisi verme), rekabetçi yönetim (hizmet sunumuna rekabeti getirme), amaçlara dönük yönetim (kurallara </a:t>
            </a:r>
          </a:p>
          <a:p>
            <a:pPr algn="just"/>
            <a:r>
              <a:rPr lang="tr-TR" altLang="tr-TR" sz="3000" dirty="0" smtClean="0"/>
              <a:t>dönük örgütleri dönüştürme), sonuçlara yönlenmiş yönetim (girdilerden çok çıktılara önem verme), müşteri odaklı yönetim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p:txBody>
          <a:bodyPr/>
          <a:lstStyle/>
          <a:p>
            <a:r>
              <a:rPr lang="tr-TR" altLang="tr-TR" smtClean="0"/>
              <a:t>Yeni Kamu İşletmeciliği Anlayışı</a:t>
            </a:r>
          </a:p>
        </p:txBody>
      </p:sp>
      <p:sp>
        <p:nvSpPr>
          <p:cNvPr id="12291" name="2 İçerik Yer Tutucusu"/>
          <p:cNvSpPr>
            <a:spLocks noGrp="1"/>
          </p:cNvSpPr>
          <p:nvPr>
            <p:ph idx="1"/>
          </p:nvPr>
        </p:nvSpPr>
        <p:spPr/>
        <p:txBody>
          <a:bodyPr>
            <a:normAutofit lnSpcReduction="10000"/>
          </a:bodyPr>
          <a:lstStyle/>
          <a:p>
            <a:pPr algn="just"/>
            <a:r>
              <a:rPr lang="tr-TR" altLang="tr-TR" sz="3200" dirty="0" smtClean="0"/>
              <a:t>(bürokrasinin ihtiyaçları yerine hizmeti alanların ihtiyaçlarını giderme), girişimci yönetim (harcamadan çok kazanmaya dikkat etme), sezgici yönetim (sorunları tedavi etmekten çok ortaya çıkmasını önleme), merkezkaç yönetim (hiyerarşiden katılıma ve takım çalışmasına geçme), piyasa yönelimli yönetim (değişimi piyasa yoluyla sağlama) ilkeleridir</a:t>
            </a:r>
          </a:p>
          <a:p>
            <a:endParaRPr lang="tr-TR" altLang="tr-TR"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tr-TR" altLang="tr-TR" smtClean="0"/>
              <a:t>Yeni Kamu İşletmeciliği Anlayışı</a:t>
            </a:r>
          </a:p>
        </p:txBody>
      </p:sp>
      <p:sp>
        <p:nvSpPr>
          <p:cNvPr id="13315" name="Rectangle 3"/>
          <p:cNvSpPr>
            <a:spLocks noGrp="1" noChangeArrowheads="1"/>
          </p:cNvSpPr>
          <p:nvPr>
            <p:ph idx="1"/>
          </p:nvPr>
        </p:nvSpPr>
        <p:spPr/>
        <p:txBody>
          <a:bodyPr>
            <a:normAutofit/>
          </a:bodyPr>
          <a:lstStyle/>
          <a:p>
            <a:pPr algn="just" eaLnBrk="1" hangingPunct="1"/>
            <a:r>
              <a:rPr lang="tr-TR" altLang="tr-TR" sz="3200" dirty="0" smtClean="0">
                <a:solidFill>
                  <a:srgbClr val="FF0000"/>
                </a:solidFill>
              </a:rPr>
              <a:t>Öneri: </a:t>
            </a:r>
            <a:r>
              <a:rPr lang="tr-TR" altLang="tr-TR" sz="3200" dirty="0" smtClean="0"/>
              <a:t>Ussal-üretken bir çizgide yeni örgütlenme modellerine geçilmelidir. Yani prosedürlerden çok sonuçlara odaklı, tek biçimlilikten çok farklılıklara dayalı, katı yapılardan çok esnek organizasyonlar önem kazanmaktadır.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Başlık 1"/>
          <p:cNvSpPr>
            <a:spLocks noGrp="1"/>
          </p:cNvSpPr>
          <p:nvPr>
            <p:ph type="title"/>
          </p:nvPr>
        </p:nvSpPr>
        <p:spPr/>
        <p:txBody>
          <a:bodyPr/>
          <a:lstStyle/>
          <a:p>
            <a:r>
              <a:rPr lang="tr-TR" altLang="tr-TR" smtClean="0"/>
              <a:t>Yeni Kamu İşletmeciliği Anlayışı</a:t>
            </a:r>
          </a:p>
        </p:txBody>
      </p:sp>
      <p:sp>
        <p:nvSpPr>
          <p:cNvPr id="14339" name="İçerik Yer Tutucusu 2"/>
          <p:cNvSpPr>
            <a:spLocks noGrp="1"/>
          </p:cNvSpPr>
          <p:nvPr>
            <p:ph idx="1"/>
          </p:nvPr>
        </p:nvSpPr>
        <p:spPr/>
        <p:txBody>
          <a:bodyPr>
            <a:normAutofit/>
          </a:bodyPr>
          <a:lstStyle/>
          <a:p>
            <a:pPr algn="just"/>
            <a:r>
              <a:rPr lang="tr-TR" altLang="tr-TR" sz="3200" dirty="0" smtClean="0">
                <a:solidFill>
                  <a:srgbClr val="FF0000"/>
                </a:solidFill>
              </a:rPr>
              <a:t>Ekonomik rasyonellik</a:t>
            </a:r>
            <a:r>
              <a:rPr lang="tr-TR" altLang="tr-TR" sz="3200" dirty="0" smtClean="0"/>
              <a:t>; işletmeciliği (</a:t>
            </a:r>
            <a:r>
              <a:rPr lang="tr-TR" altLang="tr-TR" sz="3200" dirty="0" err="1" smtClean="0"/>
              <a:t>managerialism</a:t>
            </a:r>
            <a:r>
              <a:rPr lang="tr-TR" altLang="tr-TR" sz="3200" dirty="0" smtClean="0"/>
              <a:t>), ‘küçük devlet’ felsefesini, rekabet politikasını ve özelleştirmeyi, dışarıya kaynaklandırmayı (</a:t>
            </a:r>
            <a:r>
              <a:rPr lang="tr-TR" altLang="tr-TR" sz="3200" dirty="0" err="1" smtClean="0"/>
              <a:t>outsourcing</a:t>
            </a:r>
            <a:r>
              <a:rPr lang="tr-TR" altLang="tr-TR" sz="3200" dirty="0" smtClean="0"/>
              <a:t>) ve küreselleşmeyi içermektedir.</a:t>
            </a:r>
          </a:p>
          <a:p>
            <a:pPr algn="just"/>
            <a:r>
              <a:rPr lang="tr-TR" altLang="tr-TR" sz="3200" dirty="0" smtClean="0"/>
              <a:t>Devlet daha açık bir şekilde sermaye lehine çalışacak.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Başlık 1"/>
          <p:cNvSpPr>
            <a:spLocks noGrp="1"/>
          </p:cNvSpPr>
          <p:nvPr>
            <p:ph type="title"/>
          </p:nvPr>
        </p:nvSpPr>
        <p:spPr/>
        <p:txBody>
          <a:bodyPr/>
          <a:lstStyle/>
          <a:p>
            <a:pPr eaLnBrk="1" hangingPunct="1"/>
            <a:r>
              <a:rPr lang="tr-TR" altLang="tr-TR" smtClean="0"/>
              <a:t>Kamu Yönetimi Nasıl Olmalı?</a:t>
            </a:r>
          </a:p>
        </p:txBody>
      </p:sp>
      <p:sp>
        <p:nvSpPr>
          <p:cNvPr id="15363" name="İçerik Yer Tutucusu 2"/>
          <p:cNvSpPr>
            <a:spLocks noGrp="1"/>
          </p:cNvSpPr>
          <p:nvPr>
            <p:ph idx="1"/>
          </p:nvPr>
        </p:nvSpPr>
        <p:spPr/>
        <p:txBody>
          <a:bodyPr>
            <a:normAutofit/>
          </a:bodyPr>
          <a:lstStyle/>
          <a:p>
            <a:pPr algn="just" eaLnBrk="1" hangingPunct="1"/>
            <a:r>
              <a:rPr lang="tr-TR" altLang="tr-TR" sz="3200" dirty="0" smtClean="0"/>
              <a:t>Kamunun faaliyet alanı ve kamu kesimi tarafından sunulan hizmetler, yeniden tanımlanmalıdır.</a:t>
            </a:r>
          </a:p>
          <a:p>
            <a:pPr algn="just" eaLnBrk="1" hangingPunct="1"/>
            <a:r>
              <a:rPr lang="tr-TR" altLang="tr-TR" sz="3200" dirty="0" smtClean="0"/>
              <a:t>Kamusal hizmetler sadece devlet tarafından verilmemeli.</a:t>
            </a:r>
          </a:p>
          <a:p>
            <a:pPr algn="just" eaLnBrk="1" hangingPunct="1"/>
            <a:r>
              <a:rPr lang="tr-TR" altLang="tr-TR" sz="3200" dirty="0" smtClean="0"/>
              <a:t>Çalışanlar arasında rekabet sağlanmalı</a:t>
            </a:r>
          </a:p>
          <a:p>
            <a:pPr algn="just" eaLnBrk="1" hangingPunct="1"/>
            <a:r>
              <a:rPr lang="tr-TR" altLang="tr-TR" sz="3200" dirty="0" smtClean="0"/>
              <a:t>Kurallara değil, misyona, amaca ve sonuca odaklanılmalıdır.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Başlık 1"/>
          <p:cNvSpPr>
            <a:spLocks noGrp="1"/>
          </p:cNvSpPr>
          <p:nvPr>
            <p:ph type="title"/>
          </p:nvPr>
        </p:nvSpPr>
        <p:spPr/>
        <p:txBody>
          <a:bodyPr/>
          <a:lstStyle/>
          <a:p>
            <a:pPr eaLnBrk="1" hangingPunct="1"/>
            <a:r>
              <a:rPr lang="tr-TR" altLang="tr-TR" smtClean="0"/>
              <a:t>Kamu Yönetimi Nasıl Olmalı?</a:t>
            </a:r>
          </a:p>
        </p:txBody>
      </p:sp>
      <p:sp>
        <p:nvSpPr>
          <p:cNvPr id="16387" name="İçerik Yer Tutucusu 2"/>
          <p:cNvSpPr>
            <a:spLocks noGrp="1"/>
          </p:cNvSpPr>
          <p:nvPr>
            <p:ph idx="1"/>
          </p:nvPr>
        </p:nvSpPr>
        <p:spPr/>
        <p:txBody>
          <a:bodyPr/>
          <a:lstStyle/>
          <a:p>
            <a:pPr eaLnBrk="1" hangingPunct="1"/>
            <a:r>
              <a:rPr lang="tr-TR" altLang="tr-TR" sz="3200" dirty="0" smtClean="0"/>
              <a:t>Sorunlar ortaya çıkarmadan önce çözülmelidir.</a:t>
            </a:r>
          </a:p>
          <a:p>
            <a:pPr eaLnBrk="1" hangingPunct="1"/>
            <a:r>
              <a:rPr lang="tr-TR" altLang="tr-TR" sz="3200" dirty="0" smtClean="0"/>
              <a:t>Müşteri tercihlerine önem verilmelidir.</a:t>
            </a:r>
          </a:p>
          <a:p>
            <a:pPr eaLnBrk="1" hangingPunct="1"/>
            <a:endParaRPr lang="tr-TR" altLang="tr-TR" dirty="0" smtClean="0"/>
          </a:p>
          <a:p>
            <a:pPr eaLnBrk="1" hangingPunct="1"/>
            <a:endParaRPr lang="tr-TR" altLang="tr-TR"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Başlık 1"/>
          <p:cNvSpPr>
            <a:spLocks noGrp="1"/>
          </p:cNvSpPr>
          <p:nvPr>
            <p:ph type="title"/>
          </p:nvPr>
        </p:nvSpPr>
        <p:spPr/>
        <p:txBody>
          <a:bodyPr/>
          <a:lstStyle/>
          <a:p>
            <a:pPr eaLnBrk="1" hangingPunct="1"/>
            <a:r>
              <a:rPr lang="tr-TR" altLang="tr-TR" smtClean="0"/>
              <a:t>Sonuç</a:t>
            </a:r>
          </a:p>
        </p:txBody>
      </p:sp>
      <p:sp>
        <p:nvSpPr>
          <p:cNvPr id="17411" name="İçerik Yer Tutucusu 2"/>
          <p:cNvSpPr>
            <a:spLocks noGrp="1"/>
          </p:cNvSpPr>
          <p:nvPr>
            <p:ph idx="1"/>
          </p:nvPr>
        </p:nvSpPr>
        <p:spPr/>
        <p:txBody>
          <a:bodyPr>
            <a:noAutofit/>
          </a:bodyPr>
          <a:lstStyle/>
          <a:p>
            <a:pPr algn="just" eaLnBrk="1" hangingPunct="1"/>
            <a:r>
              <a:rPr lang="tr-TR" altLang="tr-TR" sz="4000" dirty="0" smtClean="0"/>
              <a:t>Devletin sadece ne yapması </a:t>
            </a:r>
            <a:r>
              <a:rPr lang="nb-NO" altLang="tr-TR" sz="4000" dirty="0" smtClean="0"/>
              <a:t>gerektigi degil, üstlendigi i</a:t>
            </a:r>
            <a:r>
              <a:rPr lang="tr-TR" altLang="tr-TR" sz="4000" dirty="0" smtClean="0"/>
              <a:t>ş</a:t>
            </a:r>
            <a:r>
              <a:rPr lang="nb-NO" altLang="tr-TR" sz="4000" dirty="0" smtClean="0"/>
              <a:t>levleri nasıl yapması gerektigi </a:t>
            </a:r>
            <a:r>
              <a:rPr lang="tr-TR" altLang="tr-TR" sz="4000" dirty="0" smtClean="0"/>
              <a:t>de önemlidir.</a:t>
            </a:r>
          </a:p>
          <a:p>
            <a:pPr algn="just" eaLnBrk="1" hangingPunct="1"/>
            <a:r>
              <a:rPr lang="tr-TR" altLang="tr-TR" sz="4000" dirty="0" smtClean="0"/>
              <a:t>Bu çerçevede </a:t>
            </a:r>
            <a:r>
              <a:rPr lang="tr-TR" altLang="tr-TR" sz="4000" dirty="0" smtClean="0">
                <a:solidFill>
                  <a:srgbClr val="FF0000"/>
                </a:solidFill>
              </a:rPr>
              <a:t>idari azgelişmişlik </a:t>
            </a:r>
            <a:r>
              <a:rPr lang="tr-TR" altLang="tr-TR" sz="4000" dirty="0" smtClean="0"/>
              <a:t>amacı yerini </a:t>
            </a:r>
            <a:r>
              <a:rPr lang="tr-TR" altLang="tr-TR" sz="4000" dirty="0" smtClean="0">
                <a:solidFill>
                  <a:srgbClr val="FF0000"/>
                </a:solidFill>
              </a:rPr>
              <a:t>üretken bürokrasi </a:t>
            </a:r>
            <a:r>
              <a:rPr lang="tr-TR" altLang="tr-TR" sz="4000" dirty="0" smtClean="0"/>
              <a:t>inşasına bırakıyor.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2 Başlık"/>
          <p:cNvSpPr>
            <a:spLocks noGrp="1"/>
          </p:cNvSpPr>
          <p:nvPr>
            <p:ph type="title"/>
          </p:nvPr>
        </p:nvSpPr>
        <p:spPr/>
        <p:txBody>
          <a:bodyPr/>
          <a:lstStyle/>
          <a:p>
            <a:r>
              <a:rPr lang="tr-TR" altLang="tr-TR" smtClean="0"/>
              <a:t>Yönetişim</a:t>
            </a:r>
          </a:p>
        </p:txBody>
      </p:sp>
      <p:sp>
        <p:nvSpPr>
          <p:cNvPr id="2" name="1 İçerik Yer Tutucusu"/>
          <p:cNvSpPr>
            <a:spLocks noGrp="1"/>
          </p:cNvSpPr>
          <p:nvPr>
            <p:ph idx="1"/>
          </p:nvPr>
        </p:nvSpPr>
        <p:spPr/>
        <p:txBody>
          <a:bodyPr>
            <a:normAutofit fontScale="25000" lnSpcReduction="20000"/>
          </a:bodyPr>
          <a:lstStyle/>
          <a:p>
            <a:pPr algn="just">
              <a:defRPr/>
            </a:pPr>
            <a:r>
              <a:rPr lang="tr-TR" sz="14400" dirty="0" err="1" smtClean="0"/>
              <a:t>Governance</a:t>
            </a:r>
            <a:r>
              <a:rPr lang="tr-TR" sz="14400" dirty="0" smtClean="0"/>
              <a:t>, </a:t>
            </a:r>
            <a:r>
              <a:rPr lang="tr-TR" sz="14400" dirty="0" err="1" smtClean="0"/>
              <a:t>gouvarnance</a:t>
            </a:r>
            <a:r>
              <a:rPr lang="tr-TR" sz="14400" dirty="0" smtClean="0"/>
              <a:t>, </a:t>
            </a:r>
            <a:r>
              <a:rPr lang="tr-TR" sz="14400" dirty="0" err="1" smtClean="0"/>
              <a:t>steuerung</a:t>
            </a:r>
            <a:r>
              <a:rPr lang="tr-TR" sz="14400" dirty="0" smtClean="0"/>
              <a:t>… Gemilerin kumanda edilmesi</a:t>
            </a:r>
          </a:p>
          <a:p>
            <a:pPr algn="just">
              <a:defRPr/>
            </a:pPr>
            <a:r>
              <a:rPr lang="tr-TR" sz="14400" dirty="0" smtClean="0"/>
              <a:t>George </a:t>
            </a:r>
            <a:r>
              <a:rPr lang="tr-TR" sz="14400" dirty="0" err="1" smtClean="0"/>
              <a:t>Frederickson</a:t>
            </a:r>
            <a:r>
              <a:rPr lang="tr-TR" sz="14400" dirty="0" smtClean="0"/>
              <a:t> “</a:t>
            </a:r>
            <a:r>
              <a:rPr lang="tr-TR" sz="14400" dirty="0" err="1" smtClean="0"/>
              <a:t>hollow</a:t>
            </a:r>
            <a:r>
              <a:rPr lang="tr-TR" sz="14400" dirty="0" smtClean="0"/>
              <a:t> </a:t>
            </a:r>
            <a:r>
              <a:rPr lang="tr-TR" sz="14400" dirty="0" err="1" smtClean="0"/>
              <a:t>state</a:t>
            </a:r>
            <a:r>
              <a:rPr lang="tr-TR" sz="14400" dirty="0" smtClean="0"/>
              <a:t>”</a:t>
            </a:r>
          </a:p>
          <a:p>
            <a:pPr algn="just">
              <a:defRPr/>
            </a:pPr>
            <a:r>
              <a:rPr lang="tr-TR" sz="14400" dirty="0" smtClean="0"/>
              <a:t>Dünya Bankası’nın 1992 tarihli </a:t>
            </a:r>
            <a:r>
              <a:rPr lang="tr-TR" sz="14400" i="1" dirty="0" smtClean="0"/>
              <a:t>Yönetişim ve Kalkınma</a:t>
            </a:r>
            <a:r>
              <a:rPr lang="tr-TR" sz="14400" dirty="0" smtClean="0"/>
              <a:t> adlı raporu: “Bir ülkenin kalkınabilmesinde ekonomik ve sosyal kaynakların yönetiminde iktidarın kullanılma biçimi”</a:t>
            </a:r>
          </a:p>
          <a:p>
            <a:pPr>
              <a:defRPr/>
            </a:pP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Başlık 1"/>
          <p:cNvSpPr>
            <a:spLocks noGrp="1"/>
          </p:cNvSpPr>
          <p:nvPr>
            <p:ph type="title"/>
          </p:nvPr>
        </p:nvSpPr>
        <p:spPr/>
        <p:txBody>
          <a:bodyPr/>
          <a:lstStyle/>
          <a:p>
            <a:r>
              <a:rPr lang="tr-TR" altLang="tr-TR" smtClean="0"/>
              <a:t>Yönetişim</a:t>
            </a:r>
          </a:p>
        </p:txBody>
      </p:sp>
      <p:sp>
        <p:nvSpPr>
          <p:cNvPr id="19459" name="İçerik Yer Tutucusu 2"/>
          <p:cNvSpPr>
            <a:spLocks noGrp="1"/>
          </p:cNvSpPr>
          <p:nvPr>
            <p:ph idx="1"/>
          </p:nvPr>
        </p:nvSpPr>
        <p:spPr/>
        <p:txBody>
          <a:bodyPr/>
          <a:lstStyle/>
          <a:p>
            <a:pPr algn="just"/>
            <a:r>
              <a:rPr lang="en-US" altLang="tr-TR" sz="3200" dirty="0" smtClean="0"/>
              <a:t>World Bank, </a:t>
            </a:r>
            <a:r>
              <a:rPr lang="en-US" altLang="tr-TR" sz="3200" i="1" dirty="0" smtClean="0"/>
              <a:t>The State in Changing World, </a:t>
            </a:r>
            <a:r>
              <a:rPr lang="en-US" altLang="tr-TR" sz="3200" i="1" dirty="0" err="1" smtClean="0"/>
              <a:t>Owford</a:t>
            </a:r>
            <a:r>
              <a:rPr lang="en-US" altLang="tr-TR" sz="3200" i="1" dirty="0" smtClean="0"/>
              <a:t> University, Pres, New York, 1997</a:t>
            </a:r>
            <a:r>
              <a:rPr lang="tr-TR" altLang="tr-TR" sz="3200" i="1" dirty="0" smtClean="0"/>
              <a:t>… </a:t>
            </a:r>
            <a:r>
              <a:rPr lang="tr-TR" altLang="tr-TR" sz="3200" dirty="0" smtClean="0"/>
              <a:t>Rapora göre girişimci devletin özü devletin </a:t>
            </a:r>
            <a:r>
              <a:rPr lang="tr-TR" altLang="tr-TR" sz="3200" dirty="0" smtClean="0">
                <a:solidFill>
                  <a:srgbClr val="FF0000"/>
                </a:solidFill>
              </a:rPr>
              <a:t>katalizör</a:t>
            </a:r>
            <a:r>
              <a:rPr lang="tr-TR" altLang="tr-TR" sz="3200" dirty="0" smtClean="0"/>
              <a:t> bir konumda yer alarak gerekli hukuki ve kurumsal yapının sağlanarak özel girişimi destekleyici, güçlendirici ve faaliyetlerini kolaylaştıracak tedbirleri almasıdır. </a:t>
            </a:r>
          </a:p>
          <a:p>
            <a:endParaRPr lang="tr-TR" alt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1 Başlık"/>
          <p:cNvSpPr>
            <a:spLocks noGrp="1"/>
          </p:cNvSpPr>
          <p:nvPr>
            <p:ph type="title"/>
          </p:nvPr>
        </p:nvSpPr>
        <p:spPr/>
        <p:txBody>
          <a:bodyPr>
            <a:normAutofit fontScale="90000"/>
          </a:bodyPr>
          <a:lstStyle/>
          <a:p>
            <a:pPr marL="342900" indent="-342900" algn="l"/>
            <a:r>
              <a:rPr lang="tr-TR" altLang="tr-TR" sz="1600" smtClean="0"/>
              <a:t/>
            </a:r>
            <a:br>
              <a:rPr lang="tr-TR" altLang="tr-TR" sz="1600" smtClean="0"/>
            </a:br>
            <a:r>
              <a:rPr lang="tr-TR" altLang="tr-TR" b="1" smtClean="0"/>
              <a:t>Post- Washington Konsensüsü</a:t>
            </a:r>
            <a:endParaRPr lang="tr-TR" altLang="tr-TR" smtClean="0"/>
          </a:p>
        </p:txBody>
      </p:sp>
      <p:sp>
        <p:nvSpPr>
          <p:cNvPr id="7170" name="2 İçerik Yer Tutucusu"/>
          <p:cNvSpPr>
            <a:spLocks noGrp="1"/>
          </p:cNvSpPr>
          <p:nvPr>
            <p:ph idx="1"/>
          </p:nvPr>
        </p:nvSpPr>
        <p:spPr/>
        <p:txBody>
          <a:bodyPr>
            <a:normAutofit lnSpcReduction="10000"/>
          </a:bodyPr>
          <a:lstStyle/>
          <a:p>
            <a:pPr algn="just"/>
            <a:r>
              <a:rPr lang="tr-TR" altLang="tr-TR" sz="3200" dirty="0" smtClean="0"/>
              <a:t>Dünya Bankası başkan yardımcısı olan </a:t>
            </a:r>
            <a:r>
              <a:rPr lang="tr-TR" altLang="tr-TR" sz="3200" dirty="0" err="1" smtClean="0">
                <a:solidFill>
                  <a:srgbClr val="FF0000"/>
                </a:solidFill>
              </a:rPr>
              <a:t>Joe</a:t>
            </a:r>
            <a:r>
              <a:rPr lang="tr-TR" altLang="tr-TR" sz="3200" dirty="0" smtClean="0">
                <a:solidFill>
                  <a:srgbClr val="FF0000"/>
                </a:solidFill>
              </a:rPr>
              <a:t> </a:t>
            </a:r>
            <a:r>
              <a:rPr lang="tr-TR" altLang="tr-TR" sz="3200" dirty="0" err="1" smtClean="0">
                <a:solidFill>
                  <a:srgbClr val="FF0000"/>
                </a:solidFill>
              </a:rPr>
              <a:t>Stiglitz</a:t>
            </a:r>
            <a:r>
              <a:rPr lang="tr-TR" altLang="tr-TR" sz="3200" dirty="0" smtClean="0">
                <a:solidFill>
                  <a:srgbClr val="FF0000"/>
                </a:solidFill>
              </a:rPr>
              <a:t> </a:t>
            </a:r>
            <a:r>
              <a:rPr lang="tr-TR" altLang="tr-TR" sz="3200" dirty="0" smtClean="0"/>
              <a:t>tarafından geliştirilmiştir.</a:t>
            </a:r>
          </a:p>
          <a:p>
            <a:pPr algn="just"/>
            <a:r>
              <a:rPr lang="tr-TR" altLang="tr-TR" sz="3200" dirty="0" smtClean="0"/>
              <a:t>“Washington Konsensüsü” olarak adlandırılan politika önerilerinden oluşan “şok terapi” stratejisinin beklenilen sonuçları vermemesi</a:t>
            </a:r>
          </a:p>
          <a:p>
            <a:pPr algn="just"/>
            <a:r>
              <a:rPr lang="tr-TR" altLang="tr-TR" sz="3200" dirty="0" smtClean="0"/>
              <a:t>Asıl önemli olan devletin </a:t>
            </a:r>
            <a:r>
              <a:rPr lang="tr-TR" altLang="tr-TR" sz="3200" dirty="0" smtClean="0">
                <a:solidFill>
                  <a:srgbClr val="FF0000"/>
                </a:solidFill>
              </a:rPr>
              <a:t>ne</a:t>
            </a:r>
            <a:r>
              <a:rPr lang="tr-TR" altLang="tr-TR" sz="3200" dirty="0" smtClean="0"/>
              <a:t> yapmasından ziyade </a:t>
            </a:r>
            <a:r>
              <a:rPr lang="tr-TR" altLang="tr-TR" sz="3200" dirty="0" smtClean="0">
                <a:solidFill>
                  <a:srgbClr val="FF0000"/>
                </a:solidFill>
              </a:rPr>
              <a:t>nasıl</a:t>
            </a:r>
            <a:r>
              <a:rPr lang="tr-TR" altLang="tr-TR" sz="3200" dirty="0" smtClean="0"/>
              <a:t> yapması gerektiğidir. </a:t>
            </a:r>
          </a:p>
          <a:p>
            <a:pPr algn="just"/>
            <a:r>
              <a:rPr lang="tr-TR" altLang="tr-TR" sz="3200" dirty="0" smtClean="0"/>
              <a:t>Formül, “</a:t>
            </a:r>
            <a:r>
              <a:rPr lang="tr-TR" altLang="tr-TR" sz="3200" dirty="0" smtClean="0">
                <a:solidFill>
                  <a:srgbClr val="FF0000"/>
                </a:solidFill>
              </a:rPr>
              <a:t>güçlü piyasa için etkin devlet</a:t>
            </a:r>
            <a:r>
              <a:rPr lang="tr-TR" altLang="tr-TR" sz="3200" dirty="0" smtClean="0"/>
              <a:t>”</a:t>
            </a:r>
          </a:p>
          <a:p>
            <a:endParaRPr lang="tr-TR" altLang="tr-TR" dirty="0" smtClean="0"/>
          </a:p>
          <a:p>
            <a:endParaRPr lang="tr-TR" altLang="tr-TR"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2 Başlık"/>
          <p:cNvSpPr>
            <a:spLocks noGrp="1"/>
          </p:cNvSpPr>
          <p:nvPr>
            <p:ph type="title"/>
          </p:nvPr>
        </p:nvSpPr>
        <p:spPr/>
        <p:txBody>
          <a:bodyPr/>
          <a:lstStyle/>
          <a:p>
            <a:r>
              <a:rPr lang="tr-TR" altLang="tr-TR" smtClean="0"/>
              <a:t>Yönetişim</a:t>
            </a:r>
          </a:p>
        </p:txBody>
      </p:sp>
      <p:sp>
        <p:nvSpPr>
          <p:cNvPr id="2" name="1 İçerik Yer Tutucusu"/>
          <p:cNvSpPr>
            <a:spLocks noGrp="1"/>
          </p:cNvSpPr>
          <p:nvPr>
            <p:ph idx="1"/>
          </p:nvPr>
        </p:nvSpPr>
        <p:spPr>
          <a:xfrm>
            <a:off x="457200" y="1935480"/>
            <a:ext cx="8229600" cy="4589864"/>
          </a:xfrm>
        </p:spPr>
        <p:txBody>
          <a:bodyPr>
            <a:normAutofit fontScale="25000" lnSpcReduction="20000"/>
          </a:bodyPr>
          <a:lstStyle/>
          <a:p>
            <a:pPr algn="just">
              <a:defRPr/>
            </a:pPr>
            <a:r>
              <a:rPr lang="tr-TR" sz="12400" dirty="0" smtClean="0"/>
              <a:t>“</a:t>
            </a:r>
            <a:r>
              <a:rPr lang="tr-TR" sz="12400" dirty="0" smtClean="0">
                <a:solidFill>
                  <a:srgbClr val="FF0000"/>
                </a:solidFill>
              </a:rPr>
              <a:t>İyi yönetişim</a:t>
            </a:r>
            <a:r>
              <a:rPr lang="tr-TR" sz="12400" dirty="0" smtClean="0"/>
              <a:t>; devlet yönetiminde temsil, katılım ve denetimin, etkin bir sivil toplumun, hukukun üstünlüğünün, yerinden yönetimin, yönetimde açıklık ve hesap verme sorumluluğunun, kalite ve ahlakın, kurallar ve sınırlamaların, rekabet ve piyasa ekonomisi ile uyumlu alternatif hizmet sunum yöntemlerinin ve nihayet dünyada gerçekleşen dijital devrime (yeni temel teknolojilerdeki gelişmelere) uyumun mevcut olduğu bir siyasal ve ekonomik düzeni ifade etmektedir.”</a:t>
            </a:r>
          </a:p>
          <a:p>
            <a:pPr>
              <a:defRPr/>
            </a:pP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p:cNvSpPr>
            <a:spLocks noGrp="1"/>
          </p:cNvSpPr>
          <p:nvPr>
            <p:ph type="title"/>
          </p:nvPr>
        </p:nvSpPr>
        <p:spPr/>
        <p:txBody>
          <a:bodyPr/>
          <a:lstStyle/>
          <a:p>
            <a:pPr eaLnBrk="1" hangingPunct="1"/>
            <a:r>
              <a:rPr lang="tr-TR" altLang="tr-TR" smtClean="0"/>
              <a:t>Yönetişim</a:t>
            </a:r>
          </a:p>
        </p:txBody>
      </p:sp>
      <p:sp>
        <p:nvSpPr>
          <p:cNvPr id="21507" name="İçerik Yer Tutucusu 2"/>
          <p:cNvSpPr>
            <a:spLocks noGrp="1"/>
          </p:cNvSpPr>
          <p:nvPr>
            <p:ph idx="1"/>
          </p:nvPr>
        </p:nvSpPr>
        <p:spPr/>
        <p:txBody>
          <a:bodyPr/>
          <a:lstStyle/>
          <a:p>
            <a:pPr algn="just" eaLnBrk="1" hangingPunct="1"/>
            <a:r>
              <a:rPr lang="tr-TR" altLang="tr-TR" sz="3600" dirty="0" smtClean="0"/>
              <a:t>İ</a:t>
            </a:r>
            <a:r>
              <a:rPr lang="nn-NO" altLang="tr-TR" sz="3600" dirty="0" smtClean="0"/>
              <a:t>nsanları idare etme anlayısı yerine,</a:t>
            </a:r>
            <a:r>
              <a:rPr lang="tr-TR" altLang="tr-TR" sz="3600" dirty="0" smtClean="0"/>
              <a:t> ortaklaşa sorun tanımlama ve çözme yaklaşımı vurgulanmaya başlanmıştır.</a:t>
            </a:r>
          </a:p>
          <a:p>
            <a:pPr algn="just"/>
            <a:r>
              <a:rPr lang="tr-TR" altLang="tr-TR" sz="3600" dirty="0" smtClean="0"/>
              <a:t>Pozitif devletten negatif devlete geçiş</a:t>
            </a:r>
          </a:p>
          <a:p>
            <a:pPr algn="just"/>
            <a:r>
              <a:rPr lang="tr-TR" altLang="tr-TR" sz="3600" dirty="0" smtClean="0"/>
              <a:t>Piyasa dostu devlet</a:t>
            </a:r>
          </a:p>
          <a:p>
            <a:pPr eaLnBrk="1" hangingPunct="1"/>
            <a:endParaRPr lang="tr-TR" altLang="tr-T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Başlık 1"/>
          <p:cNvSpPr>
            <a:spLocks noGrp="1"/>
          </p:cNvSpPr>
          <p:nvPr>
            <p:ph type="title"/>
          </p:nvPr>
        </p:nvSpPr>
        <p:spPr/>
        <p:txBody>
          <a:bodyPr/>
          <a:lstStyle/>
          <a:p>
            <a:pPr eaLnBrk="1" hangingPunct="1"/>
            <a:r>
              <a:rPr lang="tr-TR" altLang="tr-TR" smtClean="0"/>
              <a:t>1990’lı yıllar</a:t>
            </a:r>
          </a:p>
        </p:txBody>
      </p:sp>
      <p:sp>
        <p:nvSpPr>
          <p:cNvPr id="25603" name="İçerik Yer Tutucusu 2"/>
          <p:cNvSpPr>
            <a:spLocks noGrp="1"/>
          </p:cNvSpPr>
          <p:nvPr>
            <p:ph idx="1"/>
          </p:nvPr>
        </p:nvSpPr>
        <p:spPr/>
        <p:txBody>
          <a:bodyPr>
            <a:normAutofit/>
          </a:bodyPr>
          <a:lstStyle/>
          <a:p>
            <a:pPr algn="just" eaLnBrk="1" hangingPunct="1"/>
            <a:r>
              <a:rPr lang="tr-TR" altLang="tr-TR" sz="3200" dirty="0" smtClean="0"/>
              <a:t>Üstkurullaşma: İdari ve mali özerklikleri var</a:t>
            </a:r>
          </a:p>
          <a:p>
            <a:pPr algn="just" eaLnBrk="1" hangingPunct="1"/>
            <a:r>
              <a:rPr lang="sv-SE" altLang="tr-TR" sz="3200" dirty="0" smtClean="0"/>
              <a:t>Bu kurullar bir yandan görevli oldukları alanda</a:t>
            </a:r>
            <a:r>
              <a:rPr lang="tr-TR" altLang="tr-TR" sz="3200" dirty="0" smtClean="0"/>
              <a:t> </a:t>
            </a:r>
            <a:r>
              <a:rPr lang="nn-NO" altLang="tr-TR" sz="3200" dirty="0" smtClean="0"/>
              <a:t>düzenleme yetkisi kullanarak kurallar koyarken di</a:t>
            </a:r>
            <a:r>
              <a:rPr lang="tr-TR" altLang="tr-TR" sz="3200" dirty="0" smtClean="0"/>
              <a:t>ğ</a:t>
            </a:r>
            <a:r>
              <a:rPr lang="nn-NO" altLang="tr-TR" sz="3200" dirty="0" smtClean="0"/>
              <a:t>er yandan da bu kurallara uygun</a:t>
            </a:r>
            <a:r>
              <a:rPr lang="tr-TR" altLang="tr-TR" sz="3200" dirty="0" smtClean="0"/>
              <a:t> hareket edilmesini gözetip denetlemekte ve gerektiğinde önemli parasal ve idari yaptırımlar uygulayabilmektedir.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pPr eaLnBrk="1" hangingPunct="1"/>
            <a:r>
              <a:rPr lang="tr-TR" altLang="tr-TR" smtClean="0"/>
              <a:t>Altıncı beş yıllık kalkınma planı (1990-1994)</a:t>
            </a:r>
          </a:p>
        </p:txBody>
      </p:sp>
      <p:sp>
        <p:nvSpPr>
          <p:cNvPr id="26627" name="Rectangle 3"/>
          <p:cNvSpPr>
            <a:spLocks noGrp="1" noChangeArrowheads="1"/>
          </p:cNvSpPr>
          <p:nvPr>
            <p:ph idx="1"/>
          </p:nvPr>
        </p:nvSpPr>
        <p:spPr/>
        <p:txBody>
          <a:bodyPr/>
          <a:lstStyle/>
          <a:p>
            <a:pPr algn="just" eaLnBrk="1" hangingPunct="1">
              <a:lnSpc>
                <a:spcPct val="90000"/>
              </a:lnSpc>
            </a:pPr>
            <a:r>
              <a:rPr lang="tr-TR" altLang="tr-TR" sz="2800" dirty="0" smtClean="0"/>
              <a:t>Türk milletinin refah seviyesini </a:t>
            </a:r>
            <a:r>
              <a:rPr lang="tr-TR" altLang="tr-TR" sz="2800" dirty="0" smtClean="0">
                <a:solidFill>
                  <a:srgbClr val="FF0000"/>
                </a:solidFill>
              </a:rPr>
              <a:t>açık toplum ve rekabete açık ekonomi </a:t>
            </a:r>
            <a:r>
              <a:rPr lang="tr-TR" altLang="tr-TR" sz="2800" dirty="0" smtClean="0"/>
              <a:t>ilke ve esasları doğrultusunda, hür ve güvenli bir ortamda yükseltmek VI. Beş Yıllık Planın temel amacıdır.</a:t>
            </a:r>
          </a:p>
          <a:p>
            <a:pPr algn="just" eaLnBrk="1" hangingPunct="1">
              <a:lnSpc>
                <a:spcPct val="90000"/>
              </a:lnSpc>
            </a:pPr>
            <a:r>
              <a:rPr lang="tr-TR" altLang="tr-TR" sz="2800" dirty="0" smtClean="0">
                <a:solidFill>
                  <a:srgbClr val="FF0000"/>
                </a:solidFill>
              </a:rPr>
              <a:t>Büyümenin serbest rekabet ortamında </a:t>
            </a:r>
            <a:r>
              <a:rPr lang="tr-TR" altLang="tr-TR" sz="2800" dirty="0" smtClean="0"/>
              <a:t>ve </a:t>
            </a:r>
            <a:r>
              <a:rPr lang="tr-TR" altLang="tr-TR" sz="2800" dirty="0" smtClean="0">
                <a:solidFill>
                  <a:srgbClr val="FF0000"/>
                </a:solidFill>
              </a:rPr>
              <a:t>özel kesimin dinamizminden </a:t>
            </a:r>
            <a:r>
              <a:rPr lang="tr-TR" altLang="tr-TR" sz="2800" dirty="0" smtClean="0"/>
              <a:t>azami ölçüde yararlanılarak gerçekleştirilmesi, iktisadi faaliyetlerde </a:t>
            </a:r>
            <a:r>
              <a:rPr lang="tr-TR" altLang="tr-TR" sz="2800" dirty="0" smtClean="0">
                <a:solidFill>
                  <a:srgbClr val="FF0000"/>
                </a:solidFill>
              </a:rPr>
              <a:t>kamunun yönlendirici </a:t>
            </a:r>
            <a:r>
              <a:rPr lang="tr-TR" altLang="tr-TR" sz="2800" dirty="0" smtClean="0"/>
              <a:t>ve </a:t>
            </a:r>
            <a:r>
              <a:rPr lang="tr-TR" altLang="tr-TR" sz="2800" dirty="0" smtClean="0">
                <a:solidFill>
                  <a:srgbClr val="FF0000"/>
                </a:solidFill>
              </a:rPr>
              <a:t>teşvik edici </a:t>
            </a:r>
            <a:r>
              <a:rPr lang="tr-TR" altLang="tr-TR" sz="2800" dirty="0" smtClean="0"/>
              <a:t>olması, </a:t>
            </a:r>
            <a:r>
              <a:rPr lang="tr-TR" altLang="tr-TR" sz="2800" dirty="0" smtClean="0">
                <a:solidFill>
                  <a:srgbClr val="FF0000"/>
                </a:solidFill>
              </a:rPr>
              <a:t>uluslararası entegrasyona </a:t>
            </a:r>
            <a:r>
              <a:rPr lang="tr-TR" altLang="tr-TR" sz="2800" dirty="0" smtClean="0"/>
              <a:t>imkan verecek bir ekonomik yapının oluşturulması esastır.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tr-TR" altLang="tr-TR" smtClean="0"/>
              <a:t>Altıncı beş yıllık kalkınma planı</a:t>
            </a:r>
          </a:p>
        </p:txBody>
      </p:sp>
      <p:sp>
        <p:nvSpPr>
          <p:cNvPr id="27651" name="Rectangle 3"/>
          <p:cNvSpPr>
            <a:spLocks noGrp="1" noChangeArrowheads="1"/>
          </p:cNvSpPr>
          <p:nvPr>
            <p:ph idx="1"/>
          </p:nvPr>
        </p:nvSpPr>
        <p:spPr/>
        <p:txBody>
          <a:bodyPr/>
          <a:lstStyle/>
          <a:p>
            <a:pPr algn="just" eaLnBrk="1" hangingPunct="1">
              <a:lnSpc>
                <a:spcPct val="90000"/>
              </a:lnSpc>
            </a:pPr>
            <a:r>
              <a:rPr lang="tr-TR" altLang="tr-TR" sz="2800" dirty="0" smtClean="0"/>
              <a:t>Kamu kesimi yatırımlarının, </a:t>
            </a:r>
            <a:r>
              <a:rPr lang="tr-TR" altLang="tr-TR" sz="2800" dirty="0" smtClean="0">
                <a:solidFill>
                  <a:srgbClr val="FF0000"/>
                </a:solidFill>
              </a:rPr>
              <a:t>bölgelerarası gelişmişlik farklarını azaltmak </a:t>
            </a:r>
            <a:r>
              <a:rPr lang="tr-TR" altLang="tr-TR" sz="2800" dirty="0" smtClean="0"/>
              <a:t>amacıyla Kalkınmada Öncelikli Yörelerde yapılacak yatırımlar dışında, ekonomik ve sosyal altyapıya dönük olması esastır. Kamu yatırımlarının sektörel dağılımında eğitim ve sağlık sektörlerine ağırlık verilecektir. Özel kesim yatırımlarının imalat </a:t>
            </a:r>
            <a:r>
              <a:rPr lang="tr-TR" altLang="tr-TR" sz="2800" dirty="0" err="1" smtClean="0"/>
              <a:t>sanayiinde</a:t>
            </a:r>
            <a:r>
              <a:rPr lang="tr-TR" altLang="tr-TR" sz="2800" dirty="0" smtClean="0"/>
              <a:t> ve özellikle ihracata yönelik sektörlerde yoğunlaşması özendirilecektir. </a:t>
            </a:r>
            <a:r>
              <a:rPr lang="tr-TR" altLang="tr-TR" sz="2800" dirty="0" smtClean="0">
                <a:solidFill>
                  <a:srgbClr val="FF0000"/>
                </a:solidFill>
              </a:rPr>
              <a:t>Toplam yatırımlar içinde özel kesim yatırımlarının payı tedricen artacaktır.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tr-TR" altLang="tr-TR" smtClean="0"/>
              <a:t>Altıncı beş yıllık kalkınma planı</a:t>
            </a:r>
          </a:p>
        </p:txBody>
      </p:sp>
      <p:sp>
        <p:nvSpPr>
          <p:cNvPr id="28675" name="Rectangle 3"/>
          <p:cNvSpPr>
            <a:spLocks noGrp="1" noChangeArrowheads="1"/>
          </p:cNvSpPr>
          <p:nvPr>
            <p:ph idx="1"/>
          </p:nvPr>
        </p:nvSpPr>
        <p:spPr/>
        <p:txBody>
          <a:bodyPr/>
          <a:lstStyle/>
          <a:p>
            <a:pPr algn="just" eaLnBrk="1" hangingPunct="1">
              <a:lnSpc>
                <a:spcPct val="80000"/>
              </a:lnSpc>
            </a:pPr>
            <a:r>
              <a:rPr lang="tr-TR" altLang="tr-TR" sz="2800" smtClean="0"/>
              <a:t>Kamu İktisadi Teşebbüslerinin, modern yönetim anlayışı çerçevesinde </a:t>
            </a:r>
            <a:r>
              <a:rPr lang="tr-TR" altLang="tr-TR" sz="2800" smtClean="0">
                <a:solidFill>
                  <a:srgbClr val="FF0000"/>
                </a:solidFill>
              </a:rPr>
              <a:t>rekabet gücünün artırılması </a:t>
            </a:r>
            <a:r>
              <a:rPr lang="tr-TR" altLang="tr-TR" sz="2800" smtClean="0"/>
              <a:t>suretiyle daha verimli çalışmaları sağlanacak ve </a:t>
            </a:r>
            <a:r>
              <a:rPr lang="tr-TR" altLang="tr-TR" sz="2800" smtClean="0">
                <a:solidFill>
                  <a:srgbClr val="FF0000"/>
                </a:solidFill>
              </a:rPr>
              <a:t>özelleştirilmelerine</a:t>
            </a:r>
            <a:r>
              <a:rPr lang="tr-TR" altLang="tr-TR" sz="2800" smtClean="0"/>
              <a:t> ilişkin çalışmalar hızlandırılacaktır.</a:t>
            </a:r>
          </a:p>
          <a:p>
            <a:pPr algn="just" eaLnBrk="1" hangingPunct="1">
              <a:lnSpc>
                <a:spcPct val="80000"/>
              </a:lnSpc>
            </a:pPr>
            <a:r>
              <a:rPr lang="tr-TR" altLang="tr-TR" sz="2800" smtClean="0"/>
              <a:t>Kamu yönetimi, ekonomik kalkınmayla uyumlu, bilimsel araştırmalara dayalı, gelişen ve değişen toplumsal ihtiyaçlara cevap verebilecek nitelikte, hizmette birlik ve </a:t>
            </a:r>
            <a:r>
              <a:rPr lang="tr-TR" altLang="tr-TR" sz="2800" smtClean="0">
                <a:solidFill>
                  <a:srgbClr val="FF0000"/>
                </a:solidFill>
              </a:rPr>
              <a:t>yetki devri </a:t>
            </a:r>
            <a:r>
              <a:rPr lang="tr-TR" altLang="tr-TR" sz="2800" smtClean="0"/>
              <a:t>esaslarına göre oluşturulacak bir teşkilat yapısına kavuşturulacak ve taşra birimleri bu esaslar çerçevesinde güçlendirilecektir.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tr-TR" altLang="tr-TR" smtClean="0"/>
              <a:t>Altıncı beş yıllık kalkınma planı</a:t>
            </a:r>
          </a:p>
        </p:txBody>
      </p:sp>
      <p:sp>
        <p:nvSpPr>
          <p:cNvPr id="29699" name="Rectangle 3"/>
          <p:cNvSpPr>
            <a:spLocks noGrp="1" noChangeArrowheads="1"/>
          </p:cNvSpPr>
          <p:nvPr>
            <p:ph idx="1"/>
          </p:nvPr>
        </p:nvSpPr>
        <p:spPr/>
        <p:txBody>
          <a:bodyPr>
            <a:normAutofit/>
          </a:bodyPr>
          <a:lstStyle/>
          <a:p>
            <a:pPr algn="just" eaLnBrk="1" hangingPunct="1"/>
            <a:r>
              <a:rPr lang="tr-TR" altLang="tr-TR" sz="3200" dirty="0" err="1" smtClean="0">
                <a:solidFill>
                  <a:srgbClr val="FF0000"/>
                </a:solidFill>
              </a:rPr>
              <a:t>AT'ye</a:t>
            </a:r>
            <a:r>
              <a:rPr lang="tr-TR" altLang="tr-TR" sz="3200" dirty="0" smtClean="0">
                <a:solidFill>
                  <a:srgbClr val="FF0000"/>
                </a:solidFill>
              </a:rPr>
              <a:t> tam üye olma sürecinde özelleştirme politikası </a:t>
            </a:r>
            <a:r>
              <a:rPr lang="tr-TR" altLang="tr-TR" sz="3200" dirty="0" smtClean="0"/>
              <a:t>hedef alınarak Kamu İktisadi Teşebbüslerinin ürettiği mal ve hizmetlerin kalitesi </a:t>
            </a:r>
            <a:r>
              <a:rPr lang="tr-TR" altLang="tr-TR" sz="3200" dirty="0" smtClean="0">
                <a:solidFill>
                  <a:srgbClr val="FF0000"/>
                </a:solidFill>
              </a:rPr>
              <a:t>yükseltilecek</a:t>
            </a:r>
            <a:r>
              <a:rPr lang="tr-TR" altLang="tr-TR" sz="3200" dirty="0" smtClean="0"/>
              <a:t>, bu ürünlerin yurtiçi ve uluslararası piyasalarda </a:t>
            </a:r>
            <a:r>
              <a:rPr lang="tr-TR" altLang="tr-TR" sz="3200" dirty="0" smtClean="0">
                <a:solidFill>
                  <a:srgbClr val="FF0000"/>
                </a:solidFill>
              </a:rPr>
              <a:t>rekabet</a:t>
            </a:r>
            <a:r>
              <a:rPr lang="tr-TR" altLang="tr-TR" sz="3200" dirty="0" smtClean="0"/>
              <a:t> gücünü artırmak için gerekli çalışmalar yapılacaktır.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pPr eaLnBrk="1" hangingPunct="1"/>
            <a:r>
              <a:rPr lang="tr-TR" altLang="tr-TR" sz="4000" smtClean="0"/>
              <a:t>Yedinci beş yıllık kalkınma planı (1996-2000)</a:t>
            </a:r>
          </a:p>
        </p:txBody>
      </p:sp>
      <p:sp>
        <p:nvSpPr>
          <p:cNvPr id="30723" name="Rectangle 3"/>
          <p:cNvSpPr>
            <a:spLocks noGrp="1" noChangeArrowheads="1"/>
          </p:cNvSpPr>
          <p:nvPr>
            <p:ph idx="1"/>
          </p:nvPr>
        </p:nvSpPr>
        <p:spPr/>
        <p:txBody>
          <a:bodyPr>
            <a:normAutofit/>
          </a:bodyPr>
          <a:lstStyle/>
          <a:p>
            <a:pPr algn="just" eaLnBrk="1" hangingPunct="1">
              <a:lnSpc>
                <a:spcPct val="90000"/>
              </a:lnSpc>
            </a:pPr>
            <a:r>
              <a:rPr lang="tr-TR" altLang="tr-TR" sz="3200" dirty="0" smtClean="0">
                <a:solidFill>
                  <a:srgbClr val="FF0000"/>
                </a:solidFill>
              </a:rPr>
              <a:t>Uluslararası normların ve kuralların</a:t>
            </a:r>
            <a:r>
              <a:rPr lang="tr-TR" altLang="tr-TR" sz="3200" dirty="0" smtClean="0"/>
              <a:t>, artan yaptırım gücü ile de desteklenerek giderek ağırlık kazandığı görülmektedir. Bu bağlamda</a:t>
            </a:r>
            <a:r>
              <a:rPr lang="tr-TR" altLang="tr-TR" sz="3200" dirty="0" smtClean="0">
                <a:solidFill>
                  <a:srgbClr val="FF0000"/>
                </a:solidFill>
              </a:rPr>
              <a:t>, ülkelerin diğer ülkelerdeki gelişmelerden soyutlanmış olarak </a:t>
            </a:r>
            <a:r>
              <a:rPr lang="tr-TR" altLang="tr-TR" sz="3200" dirty="0" smtClean="0"/>
              <a:t>etkin ve sağlıklı politikalar oluşturmaları mümkün değildir.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Başlık 1"/>
          <p:cNvSpPr>
            <a:spLocks noGrp="1"/>
          </p:cNvSpPr>
          <p:nvPr>
            <p:ph type="title"/>
          </p:nvPr>
        </p:nvSpPr>
        <p:spPr/>
        <p:txBody>
          <a:bodyPr>
            <a:normAutofit/>
          </a:bodyPr>
          <a:lstStyle/>
          <a:p>
            <a:r>
              <a:rPr lang="tr-TR" altLang="tr-TR" sz="3600" smtClean="0"/>
              <a:t>Yedinci beş yıllık kalkınma planı (1996-2000)</a:t>
            </a:r>
          </a:p>
        </p:txBody>
      </p:sp>
      <p:sp>
        <p:nvSpPr>
          <p:cNvPr id="31747" name="İçerik Yer Tutucusu 2"/>
          <p:cNvSpPr>
            <a:spLocks noGrp="1"/>
          </p:cNvSpPr>
          <p:nvPr>
            <p:ph idx="1"/>
          </p:nvPr>
        </p:nvSpPr>
        <p:spPr/>
        <p:txBody>
          <a:bodyPr/>
          <a:lstStyle/>
          <a:p>
            <a:pPr algn="just"/>
            <a:r>
              <a:rPr lang="tr-TR" altLang="tr-TR" sz="2800" dirty="0" smtClean="0">
                <a:solidFill>
                  <a:srgbClr val="FF0000"/>
                </a:solidFill>
              </a:rPr>
              <a:t>Gelişmiş ülkelerde </a:t>
            </a:r>
            <a:r>
              <a:rPr lang="tr-TR" altLang="tr-TR" sz="2800" dirty="0" smtClean="0"/>
              <a:t>devletin ekonomik hayata doğrudan müdahalesi en aza indirilmekte, bununla beraber </a:t>
            </a:r>
            <a:r>
              <a:rPr lang="tr-TR" altLang="tr-TR" sz="2800" dirty="0" smtClean="0">
                <a:solidFill>
                  <a:srgbClr val="FF0000"/>
                </a:solidFill>
              </a:rPr>
              <a:t>kural koyucu</a:t>
            </a:r>
            <a:r>
              <a:rPr lang="tr-TR" altLang="tr-TR" sz="2800" dirty="0" smtClean="0"/>
              <a:t>, </a:t>
            </a:r>
            <a:r>
              <a:rPr lang="tr-TR" altLang="tr-TR" sz="2800" dirty="0" smtClean="0">
                <a:solidFill>
                  <a:srgbClr val="FF0000"/>
                </a:solidFill>
              </a:rPr>
              <a:t>düzenleyici</a:t>
            </a:r>
            <a:r>
              <a:rPr lang="tr-TR" altLang="tr-TR" sz="2800" dirty="0" smtClean="0"/>
              <a:t> ve </a:t>
            </a:r>
            <a:r>
              <a:rPr lang="tr-TR" altLang="tr-TR" sz="2800" dirty="0" smtClean="0">
                <a:solidFill>
                  <a:srgbClr val="FF0000"/>
                </a:solidFill>
              </a:rPr>
              <a:t>piyasa mekanizmalarını gözetici</a:t>
            </a:r>
            <a:r>
              <a:rPr lang="tr-TR" altLang="tr-TR" sz="2800" dirty="0" smtClean="0"/>
              <a:t> fonksiyonları ön plana çıkmaktadır. Devletin, </a:t>
            </a:r>
            <a:r>
              <a:rPr lang="tr-TR" altLang="tr-TR" sz="2800" dirty="0" smtClean="0">
                <a:solidFill>
                  <a:srgbClr val="FF0000"/>
                </a:solidFill>
              </a:rPr>
              <a:t>doğrudan üretim ve dağıtım </a:t>
            </a:r>
            <a:r>
              <a:rPr lang="tr-TR" altLang="tr-TR" sz="2800" dirty="0" smtClean="0"/>
              <a:t>gibi ekonomik etkinliklerde bulunması yerine, ekonomik faaliyetlerin </a:t>
            </a:r>
            <a:r>
              <a:rPr lang="tr-TR" altLang="tr-TR" sz="2800" dirty="0" smtClean="0">
                <a:solidFill>
                  <a:srgbClr val="FF0000"/>
                </a:solidFill>
              </a:rPr>
              <a:t>piyasa mekanizmasının kurallarına </a:t>
            </a:r>
            <a:r>
              <a:rPr lang="tr-TR" altLang="tr-TR" sz="2800" dirty="0" smtClean="0"/>
              <a:t>uygun olarak yapılıp yapılmadığını </a:t>
            </a:r>
            <a:r>
              <a:rPr lang="tr-TR" altLang="tr-TR" sz="2800" dirty="0" smtClean="0">
                <a:solidFill>
                  <a:srgbClr val="FF0000"/>
                </a:solidFill>
              </a:rPr>
              <a:t>gözetme </a:t>
            </a:r>
            <a:r>
              <a:rPr lang="tr-TR" altLang="tr-TR" sz="2800" dirty="0" smtClean="0"/>
              <a:t>görevine daha fazla önem verilmektedir.</a:t>
            </a:r>
          </a:p>
          <a:p>
            <a:endParaRPr lang="tr-TR" altLang="tr-TR"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tr-TR" altLang="tr-TR" smtClean="0"/>
              <a:t>Yedinci beş yıllık kalkınma planı</a:t>
            </a:r>
          </a:p>
        </p:txBody>
      </p:sp>
      <p:sp>
        <p:nvSpPr>
          <p:cNvPr id="32771" name="Rectangle 3"/>
          <p:cNvSpPr>
            <a:spLocks noGrp="1" noChangeArrowheads="1"/>
          </p:cNvSpPr>
          <p:nvPr>
            <p:ph idx="1"/>
          </p:nvPr>
        </p:nvSpPr>
        <p:spPr/>
        <p:txBody>
          <a:bodyPr/>
          <a:lstStyle/>
          <a:p>
            <a:pPr algn="just" eaLnBrk="1" hangingPunct="1">
              <a:lnSpc>
                <a:spcPct val="90000"/>
              </a:lnSpc>
            </a:pPr>
            <a:r>
              <a:rPr lang="tr-TR" altLang="tr-TR" sz="2600" dirty="0" smtClean="0"/>
              <a:t>Kamu yönetiminin yeniden yapılandırılmasında, devletin hangi faaliyetleri doğrudan yürüteceği veya yürütmeye devam edeceği, hangi faaliyetler açısından ise gözetici, destekleyici, yol gösterici veya sadece izleyici rol üstleneceğine karar verilerek kamu hizmetlerinin yeniden değerlendirilmesi, görev ve teşkilat arasında uyumun sağlanması, hizmet etkinliğinin artırılması, şeffaflık, gerekli sayı ve nitelikte personelin istihdamı, ücret adaletinin sağlanması, katılımcılık ve halka dönük bir yönetim anlayışının yerleştirilmesi esas olacaktır.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tr-TR" altLang="tr-TR" smtClean="0"/>
              <a:t>Temel İlkeler</a:t>
            </a:r>
          </a:p>
        </p:txBody>
      </p:sp>
      <p:sp>
        <p:nvSpPr>
          <p:cNvPr id="5123" name="Rectangle 3"/>
          <p:cNvSpPr>
            <a:spLocks noGrp="1" noChangeArrowheads="1"/>
          </p:cNvSpPr>
          <p:nvPr>
            <p:ph idx="1"/>
          </p:nvPr>
        </p:nvSpPr>
        <p:spPr/>
        <p:txBody>
          <a:bodyPr>
            <a:normAutofit/>
          </a:bodyPr>
          <a:lstStyle/>
          <a:p>
            <a:pPr algn="just" eaLnBrk="1" hangingPunct="1">
              <a:lnSpc>
                <a:spcPct val="90000"/>
              </a:lnSpc>
            </a:pPr>
            <a:r>
              <a:rPr lang="tr-TR" altLang="tr-TR" sz="3200" dirty="0" err="1" smtClean="0">
                <a:solidFill>
                  <a:srgbClr val="FF0000"/>
                </a:solidFill>
              </a:rPr>
              <a:t>Subsidiarite</a:t>
            </a:r>
            <a:r>
              <a:rPr lang="tr-TR" altLang="tr-TR" sz="3200" dirty="0" smtClean="0">
                <a:solidFill>
                  <a:srgbClr val="FF0000"/>
                </a:solidFill>
              </a:rPr>
              <a:t>/Yerelleşme: </a:t>
            </a:r>
            <a:r>
              <a:rPr lang="tr-TR" altLang="tr-TR" sz="3200" dirty="0" smtClean="0"/>
              <a:t>Sadece yerel yönetimlere yetki, görev ve kaynak aktarımı olarak değerlendirilmemektedir. </a:t>
            </a:r>
            <a:r>
              <a:rPr lang="tr-TR" altLang="tr-TR" sz="3200" dirty="0" smtClean="0">
                <a:solidFill>
                  <a:srgbClr val="FF0000"/>
                </a:solidFill>
              </a:rPr>
              <a:t>Siyasal-yönetsel deregülasyon </a:t>
            </a:r>
          </a:p>
          <a:p>
            <a:pPr algn="just" eaLnBrk="1" hangingPunct="1">
              <a:lnSpc>
                <a:spcPct val="90000"/>
              </a:lnSpc>
            </a:pPr>
            <a:r>
              <a:rPr lang="tr-TR" altLang="tr-TR" sz="3200" dirty="0" smtClean="0"/>
              <a:t>Devlet yönetiminde otoritenin dağıtılması sonucunda merkezi yönetimlerden taşra yönetimlerine, özerk kamu kurumlarına, yerel yönetimlere ve sivil toplum örgütlerine yetki, görev ve kaynak aktarımıdır.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tr-TR" altLang="tr-TR" smtClean="0"/>
              <a:t>Yedinci beş yıllık kalkınma planı</a:t>
            </a:r>
          </a:p>
        </p:txBody>
      </p:sp>
      <p:sp>
        <p:nvSpPr>
          <p:cNvPr id="33795" name="Rectangle 3"/>
          <p:cNvSpPr>
            <a:spLocks noGrp="1" noChangeArrowheads="1"/>
          </p:cNvSpPr>
          <p:nvPr>
            <p:ph idx="1"/>
          </p:nvPr>
        </p:nvSpPr>
        <p:spPr/>
        <p:txBody>
          <a:bodyPr>
            <a:normAutofit/>
          </a:bodyPr>
          <a:lstStyle/>
          <a:p>
            <a:pPr algn="just" eaLnBrk="1" hangingPunct="1"/>
            <a:r>
              <a:rPr lang="tr-TR" altLang="tr-TR" sz="3200" dirty="0" smtClean="0"/>
              <a:t>Devlet </a:t>
            </a:r>
            <a:r>
              <a:rPr lang="tr-TR" altLang="tr-TR" sz="3200" dirty="0" smtClean="0">
                <a:solidFill>
                  <a:srgbClr val="FF0000"/>
                </a:solidFill>
              </a:rPr>
              <a:t>ekonomik faaliyetlerini en aza indirecek</a:t>
            </a:r>
            <a:r>
              <a:rPr lang="tr-TR" altLang="tr-TR" sz="3200" dirty="0" smtClean="0"/>
              <a:t>, </a:t>
            </a:r>
            <a:r>
              <a:rPr lang="tr-TR" altLang="tr-TR" sz="3200" dirty="0" smtClean="0">
                <a:solidFill>
                  <a:srgbClr val="00B0F0"/>
                </a:solidFill>
              </a:rPr>
              <a:t>sübvansiyon dağıtan bir yapıdan uzaklaşacak</a:t>
            </a:r>
            <a:r>
              <a:rPr lang="tr-TR" altLang="tr-TR" sz="3200" dirty="0" smtClean="0"/>
              <a:t>, </a:t>
            </a:r>
            <a:r>
              <a:rPr lang="tr-TR" altLang="tr-TR" sz="3200" dirty="0" smtClean="0">
                <a:solidFill>
                  <a:srgbClr val="FF0000"/>
                </a:solidFill>
              </a:rPr>
              <a:t>mali piyasalar üzerinde baskı oluşturmayacak</a:t>
            </a:r>
            <a:r>
              <a:rPr lang="tr-TR" altLang="tr-TR" sz="3200" dirty="0" smtClean="0"/>
              <a:t>, etkin kaynak tahsisi için </a:t>
            </a:r>
            <a:r>
              <a:rPr lang="tr-TR" altLang="tr-TR" sz="3200" dirty="0" smtClean="0">
                <a:solidFill>
                  <a:srgbClr val="00B050"/>
                </a:solidFill>
              </a:rPr>
              <a:t>uygun makroekonomik ortamı oluşturarak </a:t>
            </a:r>
            <a:r>
              <a:rPr lang="tr-TR" altLang="tr-TR" sz="3200" dirty="0" smtClean="0">
                <a:solidFill>
                  <a:srgbClr val="FF0000"/>
                </a:solidFill>
              </a:rPr>
              <a:t>kural koyucu </a:t>
            </a:r>
            <a:r>
              <a:rPr lang="tr-TR" altLang="tr-TR" sz="3200" dirty="0" smtClean="0"/>
              <a:t>ve </a:t>
            </a:r>
            <a:r>
              <a:rPr lang="tr-TR" altLang="tr-TR" sz="3200" dirty="0" smtClean="0">
                <a:solidFill>
                  <a:srgbClr val="00B0F0"/>
                </a:solidFill>
              </a:rPr>
              <a:t>orta vadede belirsizlikleri giderici genel bir yönlendirme </a:t>
            </a:r>
            <a:r>
              <a:rPr lang="tr-TR" altLang="tr-TR" sz="3200" dirty="0" smtClean="0"/>
              <a:t>görevi üstlenecektir.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tr-TR" altLang="tr-TR" smtClean="0"/>
              <a:t>Yedinci beş yıllık kalkınma planı</a:t>
            </a:r>
          </a:p>
        </p:txBody>
      </p:sp>
      <p:sp>
        <p:nvSpPr>
          <p:cNvPr id="34819" name="Rectangle 3"/>
          <p:cNvSpPr>
            <a:spLocks noGrp="1" noChangeArrowheads="1"/>
          </p:cNvSpPr>
          <p:nvPr>
            <p:ph idx="1"/>
          </p:nvPr>
        </p:nvSpPr>
        <p:spPr/>
        <p:txBody>
          <a:bodyPr>
            <a:normAutofit lnSpcReduction="10000"/>
          </a:bodyPr>
          <a:lstStyle/>
          <a:p>
            <a:pPr algn="just" eaLnBrk="1" hangingPunct="1"/>
            <a:r>
              <a:rPr lang="tr-TR" altLang="tr-TR" sz="2800" smtClean="0"/>
              <a:t>Devletin rolü </a:t>
            </a:r>
            <a:r>
              <a:rPr lang="tr-TR" altLang="tr-TR" sz="2800" smtClean="0">
                <a:solidFill>
                  <a:srgbClr val="00B0F0"/>
                </a:solidFill>
              </a:rPr>
              <a:t>küreselleşme </a:t>
            </a:r>
            <a:r>
              <a:rPr lang="tr-TR" altLang="tr-TR" sz="2800" smtClean="0"/>
              <a:t>ve </a:t>
            </a:r>
            <a:r>
              <a:rPr lang="tr-TR" altLang="tr-TR" sz="2800" smtClean="0">
                <a:solidFill>
                  <a:srgbClr val="FF0000"/>
                </a:solidFill>
              </a:rPr>
              <a:t>entegrasyon politikaları </a:t>
            </a:r>
            <a:r>
              <a:rPr lang="tr-TR" altLang="tr-TR" sz="2800" smtClean="0"/>
              <a:t>çerçevesinde yeniden tanımlanarak, tüm kamu kurum ve kuruluşları üstlendikleri görevle uyumlu bir teşkilat yapısına kavuşturulacaktır.</a:t>
            </a:r>
          </a:p>
          <a:p>
            <a:pPr algn="just" eaLnBrk="1" hangingPunct="1"/>
            <a:r>
              <a:rPr lang="tr-TR" altLang="tr-TR" sz="2800" smtClean="0"/>
              <a:t>Denetleme kurumları ile kurum ve kuruluşların denetim birimlerinin fonksiyonlarının yeniden değerlendirilmesi yapılarak, </a:t>
            </a:r>
            <a:r>
              <a:rPr lang="tr-TR" altLang="tr-TR" sz="2800" smtClean="0">
                <a:solidFill>
                  <a:srgbClr val="FF0000"/>
                </a:solidFill>
              </a:rPr>
              <a:t>performansın ölçülmesine yönelik denetim </a:t>
            </a:r>
            <a:r>
              <a:rPr lang="tr-TR" altLang="tr-TR" sz="2800" smtClean="0"/>
              <a:t>sistemine geçilecektir.</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tr-TR" altLang="tr-TR" smtClean="0"/>
              <a:t>Yedinci beş yıllık kalkınma planı</a:t>
            </a:r>
          </a:p>
        </p:txBody>
      </p:sp>
      <p:sp>
        <p:nvSpPr>
          <p:cNvPr id="35843" name="Rectangle 3"/>
          <p:cNvSpPr>
            <a:spLocks noGrp="1" noChangeArrowheads="1"/>
          </p:cNvSpPr>
          <p:nvPr>
            <p:ph idx="1"/>
          </p:nvPr>
        </p:nvSpPr>
        <p:spPr/>
        <p:txBody>
          <a:bodyPr/>
          <a:lstStyle/>
          <a:p>
            <a:pPr algn="just" eaLnBrk="1" hangingPunct="1">
              <a:lnSpc>
                <a:spcPct val="80000"/>
              </a:lnSpc>
            </a:pPr>
            <a:r>
              <a:rPr lang="tr-TR" altLang="tr-TR" sz="2800" smtClean="0"/>
              <a:t>Yönetim-birey ilişkilerinde karşılaşılan uyuşmazlıkların etkin ve hızlı bir şekilde çözümü amacıyla; yargının katı işleyiş kurallarına bağlı oluşu ve zaman alıcı işlemesi gerçeği karşısında, yönetimi yargı dışında denetleyen ama yönetime de bağlı olmayan bir denetim sistemi ihtiyacı sonucunda ortaya çıkmış olan ve Avrupa Birliğinin kendi bünyesinde ve üye ülkelerin çoğunda da bulunan, halkın şikayetleriyle ilgilenen bir </a:t>
            </a:r>
            <a:r>
              <a:rPr lang="tr-TR" altLang="tr-TR" sz="2800" smtClean="0">
                <a:solidFill>
                  <a:srgbClr val="FF0000"/>
                </a:solidFill>
              </a:rPr>
              <a:t>Kamu Denetçisi (ombudsman) </a:t>
            </a:r>
            <a:r>
              <a:rPr lang="tr-TR" altLang="tr-TR" sz="2800" smtClean="0"/>
              <a:t>sisteminin Türkiye’de de kurulması sağlanacaktır.</a:t>
            </a:r>
          </a:p>
          <a:p>
            <a:pPr eaLnBrk="1" hangingPunct="1">
              <a:lnSpc>
                <a:spcPct val="80000"/>
              </a:lnSpc>
            </a:pPr>
            <a:endParaRPr lang="tr-TR" altLang="tr-TR" sz="26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tr-TR" altLang="tr-TR" smtClean="0"/>
              <a:t>Yedinci beş yıllık kalkınma planı</a:t>
            </a:r>
          </a:p>
        </p:txBody>
      </p:sp>
      <p:sp>
        <p:nvSpPr>
          <p:cNvPr id="36867" name="Rectangle 3"/>
          <p:cNvSpPr>
            <a:spLocks noGrp="1" noChangeArrowheads="1"/>
          </p:cNvSpPr>
          <p:nvPr>
            <p:ph idx="1"/>
          </p:nvPr>
        </p:nvSpPr>
        <p:spPr/>
        <p:txBody>
          <a:bodyPr/>
          <a:lstStyle/>
          <a:p>
            <a:pPr algn="just" eaLnBrk="1" hangingPunct="1">
              <a:lnSpc>
                <a:spcPct val="80000"/>
              </a:lnSpc>
            </a:pPr>
            <a:r>
              <a:rPr lang="tr-TR" altLang="tr-TR" smtClean="0">
                <a:solidFill>
                  <a:srgbClr val="FF0000"/>
                </a:solidFill>
              </a:rPr>
              <a:t>Devletin standart dışı (atipik) çalışma biçimlerini kullanmasına imkan tanınacak</a:t>
            </a:r>
            <a:r>
              <a:rPr lang="tr-TR" altLang="tr-TR" smtClean="0"/>
              <a:t>, bunun hangi alanlarda ve hangi ölçülerde mümkün olacağı belirlenecektir.</a:t>
            </a:r>
          </a:p>
          <a:p>
            <a:pPr algn="just" eaLnBrk="1" hangingPunct="1">
              <a:lnSpc>
                <a:spcPct val="80000"/>
              </a:lnSpc>
            </a:pPr>
            <a:r>
              <a:rPr lang="tr-TR" altLang="tr-TR" smtClean="0"/>
              <a:t>Çalışma hayatı mevzuatını Avrupa Birliği'ne (AB) uyum ve Uluslararası Çalışma Teşkilatı (ILO) normları doğrultusunda yenilemek, </a:t>
            </a:r>
            <a:r>
              <a:rPr lang="tr-TR" altLang="tr-TR" smtClean="0">
                <a:solidFill>
                  <a:srgbClr val="FF0000"/>
                </a:solidFill>
              </a:rPr>
              <a:t>işgücü piyasasında esnekliği artırmak </a:t>
            </a:r>
            <a:r>
              <a:rPr lang="tr-TR" altLang="tr-TR" smtClean="0"/>
              <a:t>ve </a:t>
            </a:r>
            <a:r>
              <a:rPr lang="tr-TR" altLang="tr-TR" smtClean="0">
                <a:solidFill>
                  <a:srgbClr val="00B0F0"/>
                </a:solidFill>
              </a:rPr>
              <a:t>yeni çalışma biçimlerini düzenlemek </a:t>
            </a:r>
            <a:r>
              <a:rPr lang="tr-TR" altLang="tr-TR" smtClean="0"/>
              <a:t>esastır.</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tr-TR" altLang="tr-TR" smtClean="0"/>
              <a:t>Yedinci beş yıllık kalkınma planı</a:t>
            </a:r>
          </a:p>
        </p:txBody>
      </p:sp>
      <p:sp>
        <p:nvSpPr>
          <p:cNvPr id="37891" name="Rectangle 3"/>
          <p:cNvSpPr>
            <a:spLocks noGrp="1" noChangeArrowheads="1"/>
          </p:cNvSpPr>
          <p:nvPr>
            <p:ph idx="1"/>
          </p:nvPr>
        </p:nvSpPr>
        <p:spPr/>
        <p:txBody>
          <a:bodyPr/>
          <a:lstStyle/>
          <a:p>
            <a:pPr algn="just" eaLnBrk="1" hangingPunct="1">
              <a:lnSpc>
                <a:spcPct val="80000"/>
              </a:lnSpc>
            </a:pPr>
            <a:r>
              <a:rPr lang="tr-TR" altLang="tr-TR" sz="2400" smtClean="0"/>
              <a:t>Yönetici sınıfta yer alacak devlet memurlarının üst düzeyde eğitimden geçirilip yönetici formasyonunu kazandırılması temin edilecek, atanmaları, nitelikleri, ücretleri ve görevden alınmaları hususlarında özel düzenlemeler yapılarak, bu görevlerde gerekli performans hedeflerine ulaşamayanların öğrenim ve niteliklerine uygun diğer kamu görevlerine, eski ücretleriyle ücret eşitliği gözetilmeksizin nakledilebilmeleri sağlanacaktır. Bu çerçevede, </a:t>
            </a:r>
            <a:r>
              <a:rPr lang="tr-TR" altLang="tr-TR" sz="2400" smtClean="0">
                <a:solidFill>
                  <a:srgbClr val="FF0000"/>
                </a:solidFill>
              </a:rPr>
              <a:t>özellikle ekonomi ve maliye yönetiminde, geniş anlamda hizmet üretimine dönük, yaratıcı işlevleri gören kamu kurumları ve birimleri açısından </a:t>
            </a:r>
            <a:r>
              <a:rPr lang="tr-TR" altLang="tr-TR" sz="2400" smtClean="0">
                <a:solidFill>
                  <a:srgbClr val="002060"/>
                </a:solidFill>
              </a:rPr>
              <a:t>hukuki-rasyonel bürokrasi </a:t>
            </a:r>
            <a:r>
              <a:rPr lang="tr-TR" altLang="tr-TR" sz="2400" smtClean="0">
                <a:solidFill>
                  <a:srgbClr val="FF0000"/>
                </a:solidFill>
              </a:rPr>
              <a:t>modeli yerine </a:t>
            </a:r>
            <a:r>
              <a:rPr lang="tr-TR" altLang="tr-TR" sz="2400" smtClean="0">
                <a:solidFill>
                  <a:srgbClr val="002060"/>
                </a:solidFill>
              </a:rPr>
              <a:t>rasyonel-üretken bürokrasi </a:t>
            </a:r>
            <a:r>
              <a:rPr lang="tr-TR" altLang="tr-TR" sz="2400" smtClean="0">
                <a:solidFill>
                  <a:srgbClr val="FF0000"/>
                </a:solidFill>
              </a:rPr>
              <a:t>modeli benimsenecektir.</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tr-TR" altLang="tr-TR" smtClean="0"/>
              <a:t>Yedinci beş yıllık kalkınma planı</a:t>
            </a:r>
          </a:p>
        </p:txBody>
      </p:sp>
      <p:sp>
        <p:nvSpPr>
          <p:cNvPr id="38915" name="Rectangle 3"/>
          <p:cNvSpPr>
            <a:spLocks noGrp="1" noChangeArrowheads="1"/>
          </p:cNvSpPr>
          <p:nvPr>
            <p:ph idx="1"/>
          </p:nvPr>
        </p:nvSpPr>
        <p:spPr/>
        <p:txBody>
          <a:bodyPr/>
          <a:lstStyle/>
          <a:p>
            <a:pPr algn="just" eaLnBrk="1" hangingPunct="1">
              <a:lnSpc>
                <a:spcPct val="80000"/>
              </a:lnSpc>
            </a:pPr>
            <a:r>
              <a:rPr lang="tr-TR" altLang="tr-TR" sz="2400" smtClean="0"/>
              <a:t>Mahalli idareler, kanunlarla kendilerine verilen görevleri yerine getirdikten sonra, </a:t>
            </a:r>
            <a:r>
              <a:rPr lang="tr-TR" altLang="tr-TR" sz="2400" smtClean="0">
                <a:solidFill>
                  <a:srgbClr val="FF0000"/>
                </a:solidFill>
              </a:rPr>
              <a:t>kanunların yasaklamadığı veya başka idarelere vermediği </a:t>
            </a:r>
            <a:r>
              <a:rPr lang="tr-TR" altLang="tr-TR" sz="2400" smtClean="0"/>
              <a:t>yerel nitelikli kamu görevlerinin yerine getirilmesinde yetkili kılınacaktır.</a:t>
            </a:r>
          </a:p>
          <a:p>
            <a:pPr algn="just" eaLnBrk="1" hangingPunct="1">
              <a:lnSpc>
                <a:spcPct val="80000"/>
              </a:lnSpc>
            </a:pPr>
            <a:r>
              <a:rPr lang="tr-TR" altLang="tr-TR" sz="2400" smtClean="0"/>
              <a:t>Mahalli hizmetlerin tarifelendirilmesinde, maliyetler ile fiyatlar arasında denge kurulacak, </a:t>
            </a:r>
            <a:r>
              <a:rPr lang="tr-TR" altLang="tr-TR" sz="2400" smtClean="0">
                <a:solidFill>
                  <a:srgbClr val="FF0000"/>
                </a:solidFill>
              </a:rPr>
              <a:t>hizmetlerden yaralananların hizmetin gerçek bedelini ödemesi sağlanacaktır</a:t>
            </a:r>
            <a:r>
              <a:rPr lang="tr-TR" altLang="tr-TR" sz="2400" smtClean="0"/>
              <a:t>.</a:t>
            </a:r>
          </a:p>
          <a:p>
            <a:pPr algn="just" eaLnBrk="1" hangingPunct="1">
              <a:lnSpc>
                <a:spcPct val="80000"/>
              </a:lnSpc>
            </a:pPr>
            <a:r>
              <a:rPr lang="tr-TR" altLang="tr-TR" sz="2400" smtClean="0"/>
              <a:t>Ülke bütününde yeralan her bölgenin farklı imkanlara, özelliklere ve sorunlara sahip olması, sektörel tercihlerle mekansal analizin birlikte ele alındığı </a:t>
            </a:r>
            <a:r>
              <a:rPr lang="tr-TR" altLang="tr-TR" sz="2400" smtClean="0">
                <a:solidFill>
                  <a:srgbClr val="FF0000"/>
                </a:solidFill>
              </a:rPr>
              <a:t>yeni bir planlama yaklaşımını </a:t>
            </a:r>
            <a:r>
              <a:rPr lang="tr-TR" altLang="tr-TR" sz="2400" smtClean="0"/>
              <a:t>zaruri kılmaktadır.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Başlık 1"/>
          <p:cNvSpPr>
            <a:spLocks noGrp="1"/>
          </p:cNvSpPr>
          <p:nvPr>
            <p:ph type="title"/>
          </p:nvPr>
        </p:nvSpPr>
        <p:spPr/>
        <p:txBody>
          <a:bodyPr/>
          <a:lstStyle/>
          <a:p>
            <a:r>
              <a:rPr lang="tr-TR" altLang="tr-TR" smtClean="0"/>
              <a:t>Temel İlkeler</a:t>
            </a:r>
          </a:p>
        </p:txBody>
      </p:sp>
      <p:sp>
        <p:nvSpPr>
          <p:cNvPr id="6147" name="İçerik Yer Tutucusu 2"/>
          <p:cNvSpPr>
            <a:spLocks noGrp="1"/>
          </p:cNvSpPr>
          <p:nvPr>
            <p:ph idx="1"/>
          </p:nvPr>
        </p:nvSpPr>
        <p:spPr/>
        <p:txBody>
          <a:bodyPr>
            <a:normAutofit/>
          </a:bodyPr>
          <a:lstStyle/>
          <a:p>
            <a:pPr algn="just"/>
            <a:r>
              <a:rPr lang="tr-TR" altLang="tr-TR" sz="3200" dirty="0" smtClean="0">
                <a:solidFill>
                  <a:srgbClr val="FF0000"/>
                </a:solidFill>
              </a:rPr>
              <a:t>Verimlilik</a:t>
            </a:r>
            <a:r>
              <a:rPr lang="tr-TR" altLang="tr-TR" sz="3200" dirty="0" smtClean="0"/>
              <a:t>: Eldeki </a:t>
            </a:r>
            <a:r>
              <a:rPr lang="tr-TR" altLang="tr-TR" sz="3200" dirty="0" smtClean="0"/>
              <a:t>kaynaklarla mümkün olan en çok çıktının üretilmesi ya da belirli bir seviye çıktının en az girdi kullanılmak suretiyle üretilmesidir</a:t>
            </a:r>
            <a:r>
              <a:rPr lang="tr-TR" altLang="tr-TR" sz="3200" dirty="0" smtClean="0"/>
              <a:t>.</a:t>
            </a:r>
          </a:p>
          <a:p>
            <a:pPr algn="just"/>
            <a:r>
              <a:rPr lang="tr-TR" altLang="tr-TR" sz="3200" dirty="0" smtClean="0">
                <a:solidFill>
                  <a:srgbClr val="FF0000"/>
                </a:solidFill>
              </a:rPr>
              <a:t>Etkinlik: </a:t>
            </a:r>
            <a:r>
              <a:rPr lang="tr-TR" altLang="tr-TR" sz="3200" dirty="0" smtClean="0"/>
              <a:t>Doğru işi yapmak</a:t>
            </a:r>
          </a:p>
          <a:p>
            <a:pPr algn="just"/>
            <a:r>
              <a:rPr lang="tr-TR" altLang="tr-TR" sz="3200" dirty="0" smtClean="0">
                <a:solidFill>
                  <a:srgbClr val="FF0000"/>
                </a:solidFill>
              </a:rPr>
              <a:t>Etkililik: </a:t>
            </a:r>
            <a:r>
              <a:rPr lang="tr-TR" altLang="tr-TR" sz="3200" dirty="0" smtClean="0"/>
              <a:t>İşi doğru yapmak</a:t>
            </a:r>
            <a:endParaRPr lang="tr-TR" altLang="tr-TR" sz="32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1"/>
          <p:cNvSpPr>
            <a:spLocks noGrp="1"/>
          </p:cNvSpPr>
          <p:nvPr>
            <p:ph type="title"/>
          </p:nvPr>
        </p:nvSpPr>
        <p:spPr/>
        <p:txBody>
          <a:bodyPr/>
          <a:lstStyle/>
          <a:p>
            <a:r>
              <a:rPr lang="tr-TR" altLang="tr-TR" smtClean="0"/>
              <a:t>Regülasyon</a:t>
            </a:r>
          </a:p>
        </p:txBody>
      </p:sp>
      <p:sp>
        <p:nvSpPr>
          <p:cNvPr id="22531" name="İçerik Yer Tutucusu 2"/>
          <p:cNvSpPr>
            <a:spLocks noGrp="1"/>
          </p:cNvSpPr>
          <p:nvPr>
            <p:ph idx="1"/>
          </p:nvPr>
        </p:nvSpPr>
        <p:spPr/>
        <p:txBody>
          <a:bodyPr>
            <a:normAutofit/>
          </a:bodyPr>
          <a:lstStyle/>
          <a:p>
            <a:pPr algn="just"/>
            <a:r>
              <a:rPr lang="tr-TR" altLang="tr-TR" sz="3200" dirty="0" smtClean="0"/>
              <a:t>Devletin ekonomide etkinliği sağlamak ve piyasa başarısızlıkları nedeniyle ortaya çıkan etkinsizlikleri gidermek amacıyla ekonomide yapmış olduğu her türlü kontrol ve düzenleyici önlemlerdir.</a:t>
            </a:r>
          </a:p>
          <a:p>
            <a:pPr algn="just"/>
            <a:r>
              <a:rPr lang="tr-TR" altLang="tr-TR" sz="3200" dirty="0" smtClean="0"/>
              <a:t>Bir rekabet politikası şeklidir.</a:t>
            </a:r>
          </a:p>
          <a:p>
            <a:pPr algn="just"/>
            <a:r>
              <a:rPr lang="tr-TR" altLang="tr-TR" sz="3200" dirty="0" smtClean="0"/>
              <a:t>Amaç piyasa başarısızlığını aşmak, maliyetleri azaltmak.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Başlık 1"/>
          <p:cNvSpPr>
            <a:spLocks noGrp="1"/>
          </p:cNvSpPr>
          <p:nvPr>
            <p:ph type="title"/>
          </p:nvPr>
        </p:nvSpPr>
        <p:spPr/>
        <p:txBody>
          <a:bodyPr/>
          <a:lstStyle/>
          <a:p>
            <a:r>
              <a:rPr lang="tr-TR" altLang="tr-TR" smtClean="0"/>
              <a:t>Regülasyon</a:t>
            </a:r>
          </a:p>
        </p:txBody>
      </p:sp>
      <p:sp>
        <p:nvSpPr>
          <p:cNvPr id="23555" name="İçerik Yer Tutucusu 2"/>
          <p:cNvSpPr>
            <a:spLocks noGrp="1"/>
          </p:cNvSpPr>
          <p:nvPr>
            <p:ph idx="1"/>
          </p:nvPr>
        </p:nvSpPr>
        <p:spPr/>
        <p:txBody>
          <a:bodyPr/>
          <a:lstStyle/>
          <a:p>
            <a:pPr algn="just"/>
            <a:r>
              <a:rPr lang="tr-TR" altLang="tr-TR" sz="2900" dirty="0" smtClean="0">
                <a:solidFill>
                  <a:srgbClr val="FF0000"/>
                </a:solidFill>
              </a:rPr>
              <a:t>İktisadi Regülasyon: </a:t>
            </a:r>
            <a:r>
              <a:rPr lang="tr-TR" altLang="tr-TR" sz="2900" dirty="0" smtClean="0"/>
              <a:t>Belirli endüstriler için fiyat, miktar, giriş ve çıkış koşullarındaki sınırlamalara karşılık gelmektedir.</a:t>
            </a:r>
          </a:p>
          <a:p>
            <a:pPr algn="just"/>
            <a:r>
              <a:rPr lang="tr-TR" altLang="tr-TR" sz="2900" dirty="0" smtClean="0">
                <a:solidFill>
                  <a:srgbClr val="FF0000"/>
                </a:solidFill>
              </a:rPr>
              <a:t>Sosyal Regülasyon: </a:t>
            </a:r>
            <a:r>
              <a:rPr lang="tr-TR" altLang="tr-TR" sz="2900" dirty="0" smtClean="0"/>
              <a:t>Genellikle çevre, kamu sağlığı ve güvenlikle ilgili regülasyonlar bu kategoride yer almaktadır.</a:t>
            </a:r>
          </a:p>
          <a:p>
            <a:pPr algn="just"/>
            <a:r>
              <a:rPr lang="tr-TR" altLang="tr-TR" sz="2900" dirty="0" smtClean="0">
                <a:solidFill>
                  <a:srgbClr val="FF0000"/>
                </a:solidFill>
              </a:rPr>
              <a:t>İdari Regülasyon: </a:t>
            </a:r>
            <a:r>
              <a:rPr lang="tr-TR" altLang="tr-TR" sz="2900" dirty="0" smtClean="0"/>
              <a:t>Kamu kesiminin ve özel sektörün işlemesine yönelik idari yönetime karşılık gelmektedir.</a:t>
            </a:r>
          </a:p>
          <a:p>
            <a:endParaRPr lang="tr-TR" altLang="tr-TR"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Başlık 1"/>
          <p:cNvSpPr>
            <a:spLocks noGrp="1"/>
          </p:cNvSpPr>
          <p:nvPr>
            <p:ph type="title"/>
          </p:nvPr>
        </p:nvSpPr>
        <p:spPr/>
        <p:txBody>
          <a:bodyPr/>
          <a:lstStyle/>
          <a:p>
            <a:r>
              <a:rPr lang="tr-TR" altLang="tr-TR" smtClean="0"/>
              <a:t>Düzenleyici Devlet</a:t>
            </a:r>
          </a:p>
        </p:txBody>
      </p:sp>
      <p:sp>
        <p:nvSpPr>
          <p:cNvPr id="24579" name="İçerik Yer Tutucusu 2"/>
          <p:cNvSpPr>
            <a:spLocks noGrp="1"/>
          </p:cNvSpPr>
          <p:nvPr>
            <p:ph idx="1"/>
          </p:nvPr>
        </p:nvSpPr>
        <p:spPr/>
        <p:txBody>
          <a:bodyPr>
            <a:normAutofit/>
          </a:bodyPr>
          <a:lstStyle/>
          <a:p>
            <a:pPr algn="just"/>
            <a:r>
              <a:rPr lang="tr-TR" altLang="tr-TR" sz="3200" dirty="0" smtClean="0"/>
              <a:t>OECD, 1997 raporu</a:t>
            </a:r>
          </a:p>
          <a:p>
            <a:pPr algn="just"/>
            <a:r>
              <a:rPr lang="tr-TR" altLang="tr-TR" sz="3200" dirty="0" smtClean="0"/>
              <a:t> “düzenleme” iki anlamda kullanılır: ilki hükümetin yaptığı işlerdir. </a:t>
            </a:r>
          </a:p>
          <a:p>
            <a:pPr algn="just"/>
            <a:r>
              <a:rPr lang="tr-TR" altLang="tr-TR" sz="3200" dirty="0" smtClean="0"/>
              <a:t>İkincisi rekabetçi piyasada kural koyma faaliyetidir.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Başlık 1"/>
          <p:cNvSpPr>
            <a:spLocks noGrp="1"/>
          </p:cNvSpPr>
          <p:nvPr>
            <p:ph type="title"/>
          </p:nvPr>
        </p:nvSpPr>
        <p:spPr/>
        <p:txBody>
          <a:bodyPr/>
          <a:lstStyle/>
          <a:p>
            <a:r>
              <a:rPr lang="tr-TR" altLang="tr-TR" smtClean="0"/>
              <a:t>Yeni Kamu İşletmeciliği Anlayışı</a:t>
            </a:r>
          </a:p>
        </p:txBody>
      </p:sp>
      <p:sp>
        <p:nvSpPr>
          <p:cNvPr id="8195" name="İçerik Yer Tutucusu 2"/>
          <p:cNvSpPr>
            <a:spLocks noGrp="1"/>
          </p:cNvSpPr>
          <p:nvPr>
            <p:ph idx="1"/>
          </p:nvPr>
        </p:nvSpPr>
        <p:spPr/>
        <p:txBody>
          <a:bodyPr/>
          <a:lstStyle/>
          <a:p>
            <a:pPr algn="just"/>
            <a:r>
              <a:rPr lang="tr-TR" altLang="tr-TR" sz="3200" dirty="0" err="1" smtClean="0"/>
              <a:t>Christopher</a:t>
            </a:r>
            <a:r>
              <a:rPr lang="tr-TR" altLang="tr-TR" sz="3200" dirty="0" smtClean="0"/>
              <a:t> </a:t>
            </a:r>
            <a:r>
              <a:rPr lang="tr-TR" altLang="tr-TR" sz="3200" dirty="0" err="1" smtClean="0"/>
              <a:t>Hood</a:t>
            </a:r>
            <a:r>
              <a:rPr lang="tr-TR" altLang="tr-TR" sz="3200" dirty="0" smtClean="0"/>
              <a:t> (1991) </a:t>
            </a:r>
            <a:r>
              <a:rPr lang="en-US" altLang="tr-TR" sz="3200" dirty="0" smtClean="0"/>
              <a:t>“A Public Management for All Seasons</a:t>
            </a:r>
            <a:r>
              <a:rPr lang="tr-TR" altLang="tr-TR" sz="3200" dirty="0" smtClean="0"/>
              <a:t>”</a:t>
            </a:r>
          </a:p>
          <a:p>
            <a:pPr algn="just"/>
            <a:r>
              <a:rPr lang="tr-TR" altLang="tr-TR" sz="3200" dirty="0" smtClean="0"/>
              <a:t>1. Aktif katılımlı yönetim (‘</a:t>
            </a:r>
            <a:r>
              <a:rPr lang="tr-TR" altLang="tr-TR" sz="3200" dirty="0" err="1" smtClean="0"/>
              <a:t>hands</a:t>
            </a:r>
            <a:r>
              <a:rPr lang="tr-TR" altLang="tr-TR" sz="3200" dirty="0" smtClean="0"/>
              <a:t>-on’ </a:t>
            </a:r>
            <a:r>
              <a:rPr lang="tr-TR" altLang="tr-TR" sz="3200" dirty="0" err="1" smtClean="0"/>
              <a:t>management</a:t>
            </a:r>
            <a:r>
              <a:rPr lang="tr-TR" altLang="tr-TR" sz="3200" dirty="0" smtClean="0"/>
              <a:t>),</a:t>
            </a:r>
          </a:p>
          <a:p>
            <a:pPr algn="just"/>
            <a:r>
              <a:rPr lang="en-US" altLang="tr-TR" sz="3200" dirty="0" smtClean="0"/>
              <a:t>2. </a:t>
            </a:r>
            <a:r>
              <a:rPr lang="en-US" altLang="tr-TR" sz="3200" dirty="0" err="1" smtClean="0"/>
              <a:t>Sonuç-odaklı</a:t>
            </a:r>
            <a:r>
              <a:rPr lang="en-US" altLang="tr-TR" sz="3200" dirty="0" smtClean="0"/>
              <a:t> </a:t>
            </a:r>
            <a:r>
              <a:rPr lang="en-US" altLang="tr-TR" sz="3200" dirty="0" err="1" smtClean="0"/>
              <a:t>yönetim</a:t>
            </a:r>
            <a:r>
              <a:rPr lang="en-US" altLang="tr-TR" sz="3200" dirty="0" smtClean="0"/>
              <a:t> (greater emphasis on output</a:t>
            </a:r>
            <a:r>
              <a:rPr lang="tr-TR" altLang="tr-TR" sz="3200" dirty="0" smtClean="0"/>
              <a:t> </a:t>
            </a:r>
            <a:r>
              <a:rPr lang="en-US" altLang="tr-TR" sz="3200" dirty="0" smtClean="0"/>
              <a:t>controls),</a:t>
            </a:r>
          </a:p>
          <a:p>
            <a:pPr algn="just"/>
            <a:r>
              <a:rPr lang="tr-TR" altLang="tr-TR" sz="3200" dirty="0" smtClean="0"/>
              <a:t>3. Kaynak kullanımında disiplin </a:t>
            </a:r>
          </a:p>
          <a:p>
            <a:endParaRPr lang="tr-TR" altLang="tr-T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Başlık 1"/>
          <p:cNvSpPr>
            <a:spLocks noGrp="1"/>
          </p:cNvSpPr>
          <p:nvPr>
            <p:ph type="title"/>
          </p:nvPr>
        </p:nvSpPr>
        <p:spPr/>
        <p:txBody>
          <a:bodyPr/>
          <a:lstStyle/>
          <a:p>
            <a:r>
              <a:rPr lang="tr-TR" altLang="tr-TR" smtClean="0"/>
              <a:t>Yeni Kamu İşletmeciliği Anlayışı</a:t>
            </a:r>
          </a:p>
        </p:txBody>
      </p:sp>
      <p:sp>
        <p:nvSpPr>
          <p:cNvPr id="9219" name="İçerik Yer Tutucusu 2"/>
          <p:cNvSpPr>
            <a:spLocks noGrp="1"/>
          </p:cNvSpPr>
          <p:nvPr>
            <p:ph idx="1"/>
          </p:nvPr>
        </p:nvSpPr>
        <p:spPr/>
        <p:txBody>
          <a:bodyPr>
            <a:normAutofit/>
          </a:bodyPr>
          <a:lstStyle/>
          <a:p>
            <a:pPr algn="just"/>
            <a:r>
              <a:rPr lang="en-US" altLang="tr-TR" sz="3200" dirty="0" smtClean="0"/>
              <a:t>4. </a:t>
            </a:r>
            <a:r>
              <a:rPr lang="en-US" altLang="tr-TR" sz="3200" dirty="0" err="1" smtClean="0"/>
              <a:t>Rekabetin</a:t>
            </a:r>
            <a:r>
              <a:rPr lang="en-US" altLang="tr-TR" sz="3200" dirty="0" smtClean="0"/>
              <a:t> </a:t>
            </a:r>
            <a:r>
              <a:rPr lang="en-US" altLang="tr-TR" sz="3200" dirty="0" err="1" smtClean="0"/>
              <a:t>artırılması</a:t>
            </a:r>
            <a:r>
              <a:rPr lang="en-US" altLang="tr-TR" sz="3200" dirty="0" smtClean="0"/>
              <a:t> (shift to greater competition),</a:t>
            </a:r>
          </a:p>
          <a:p>
            <a:pPr algn="just"/>
            <a:r>
              <a:rPr lang="tr-TR" altLang="tr-TR" sz="3200" dirty="0" smtClean="0"/>
              <a:t>5. Özel sektör yönetim tekniklerinin kullanımı</a:t>
            </a:r>
          </a:p>
          <a:p>
            <a:pPr algn="just"/>
            <a:r>
              <a:rPr lang="tr-TR" altLang="tr-TR" sz="3200" dirty="0" smtClean="0"/>
              <a:t>6. Büyük organizasyonların optimum büyüklükte birimlere bölünmesi</a:t>
            </a:r>
          </a:p>
          <a:p>
            <a:pPr algn="just"/>
            <a:r>
              <a:rPr lang="en-US" altLang="tr-TR" sz="3200" dirty="0" smtClean="0"/>
              <a:t>7. </a:t>
            </a:r>
            <a:r>
              <a:rPr lang="en-US" altLang="tr-TR" sz="3200" dirty="0" err="1" smtClean="0"/>
              <a:t>Performansın</a:t>
            </a:r>
            <a:r>
              <a:rPr lang="en-US" altLang="tr-TR" sz="3200" dirty="0" smtClean="0"/>
              <a:t> </a:t>
            </a:r>
            <a:r>
              <a:rPr lang="en-US" altLang="tr-TR" sz="3200" dirty="0" err="1" smtClean="0"/>
              <a:t>ölçülmesi</a:t>
            </a:r>
            <a:endParaRPr lang="tr-TR" altLang="tr-TR" sz="32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TotalTime>
  <Words>1663</Words>
  <Application>Microsoft Office PowerPoint</Application>
  <PresentationFormat>Ekran Gösterisi (4:3)</PresentationFormat>
  <Paragraphs>107</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Akış</vt:lpstr>
      <vt:lpstr>Devlette Reform</vt:lpstr>
      <vt:lpstr> Post- Washington Konsensüsü</vt:lpstr>
      <vt:lpstr>Temel İlkeler</vt:lpstr>
      <vt:lpstr>Temel İlkeler</vt:lpstr>
      <vt:lpstr>Regülasyon</vt:lpstr>
      <vt:lpstr>Regülasyon</vt:lpstr>
      <vt:lpstr>Düzenleyici Devlet</vt:lpstr>
      <vt:lpstr>Yeni Kamu İşletmeciliği Anlayışı</vt:lpstr>
      <vt:lpstr>Yeni Kamu İşletmeciliği Anlayışı</vt:lpstr>
      <vt:lpstr>Yeni Kamu İşletmeciliği Anlayışı</vt:lpstr>
      <vt:lpstr>Yeni Kamu İşletmeciliği Anlayışı</vt:lpstr>
      <vt:lpstr>Yeni Kamu İşletmeciliği Anlayışı</vt:lpstr>
      <vt:lpstr>Yeni Kamu İşletmeciliği Anlayışı</vt:lpstr>
      <vt:lpstr>Yeni Kamu İşletmeciliği Anlayışı</vt:lpstr>
      <vt:lpstr>Kamu Yönetimi Nasıl Olmalı?</vt:lpstr>
      <vt:lpstr>Kamu Yönetimi Nasıl Olmalı?</vt:lpstr>
      <vt:lpstr>Sonuç</vt:lpstr>
      <vt:lpstr>Yönetişim</vt:lpstr>
      <vt:lpstr>Yönetişim</vt:lpstr>
      <vt:lpstr>Yönetişim</vt:lpstr>
      <vt:lpstr>Yönetişim</vt:lpstr>
      <vt:lpstr>1990’lı yıllar</vt:lpstr>
      <vt:lpstr>Altıncı beş yıllık kalkınma planı (1990-1994)</vt:lpstr>
      <vt:lpstr>Altıncı beş yıllık kalkınma planı</vt:lpstr>
      <vt:lpstr>Altıncı beş yıllık kalkınma planı</vt:lpstr>
      <vt:lpstr>Altıncı beş yıllık kalkınma planı</vt:lpstr>
      <vt:lpstr>Yedinci beş yıllık kalkınma planı (1996-2000)</vt:lpstr>
      <vt:lpstr>Yedinci beş yıllık kalkınma planı (1996-2000)</vt:lpstr>
      <vt:lpstr>Yedinci beş yıllık kalkınma planı</vt:lpstr>
      <vt:lpstr>Yedinci beş yıllık kalkınma planı</vt:lpstr>
      <vt:lpstr>Yedinci beş yıllık kalkınma planı</vt:lpstr>
      <vt:lpstr>Yedinci beş yıllık kalkınma planı</vt:lpstr>
      <vt:lpstr>Yedinci beş yıllık kalkınma planı</vt:lpstr>
      <vt:lpstr>Yedinci beş yıllık kalkınma planı</vt:lpstr>
      <vt:lpstr>Yedinci beş yıllık kalkınma planı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BARIS OVGUN</dc:creator>
  <cp:lastModifiedBy>BARIS OVGUN</cp:lastModifiedBy>
  <cp:revision>15</cp:revision>
  <dcterms:created xsi:type="dcterms:W3CDTF">2014-12-06T12:09:21Z</dcterms:created>
  <dcterms:modified xsi:type="dcterms:W3CDTF">2014-12-06T12:33:12Z</dcterms:modified>
</cp:coreProperties>
</file>