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  <p:sldId id="262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09.10.2014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Yöntem Nedir?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792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8818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484784"/>
            <a:ext cx="7704856" cy="4504941"/>
          </a:xfrm>
        </p:spPr>
        <p:txBody>
          <a:bodyPr>
            <a:normAutofit/>
          </a:bodyPr>
          <a:lstStyle/>
          <a:p>
            <a:pPr marL="329184" lvl="1" indent="0" algn="just">
              <a:buNone/>
            </a:pPr>
            <a:r>
              <a:rPr lang="tr-TR" sz="2600" dirty="0" smtClean="0"/>
              <a:t>		</a:t>
            </a:r>
          </a:p>
          <a:p>
            <a:pPr marL="329184" lvl="1" indent="0" algn="just">
              <a:buNone/>
            </a:pPr>
            <a:r>
              <a:rPr lang="tr-TR" sz="2600" dirty="0" smtClean="0"/>
              <a:t>İlköğretim </a:t>
            </a:r>
            <a:r>
              <a:rPr lang="tr-TR" sz="2600" dirty="0"/>
              <a:t>DKAB derslerinde de yöntem konusu amaçlar, içerik, öğrencilerin </a:t>
            </a:r>
            <a:r>
              <a:rPr lang="tr-TR" sz="2600" dirty="0" smtClean="0"/>
              <a:t>özellikleri</a:t>
            </a:r>
            <a:r>
              <a:rPr lang="tr-TR" sz="2600" dirty="0"/>
              <a:t>, sınıf ortamı, kullanılacak araç-gereçler ve ne kadar öğrenildiğinin kontrol edilmesi işleminden bağımsız olarak düşünülmemelidir. Derste kullanılacak yöntemin belirlenmesi özellikle amaçlar konusuyla yakından ilgilidir.</a:t>
            </a:r>
          </a:p>
        </p:txBody>
      </p:sp>
    </p:spTree>
    <p:extLst>
      <p:ext uri="{BB962C8B-B14F-4D97-AF65-F5344CB8AC3E}">
        <p14:creationId xmlns:p14="http://schemas.microsoft.com/office/powerpoint/2010/main" val="200824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	</a:t>
            </a:r>
            <a:r>
              <a:rPr lang="tr-TR" sz="3600" dirty="0" smtClean="0"/>
              <a:t>Yöntem; </a:t>
            </a:r>
            <a:endParaRPr lang="tr-TR" sz="3600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öğretmenin </a:t>
            </a:r>
            <a:r>
              <a:rPr lang="tr-TR" dirty="0"/>
              <a:t>başarısında rol oynayan unsurlardan biridir ve amaca ulaşmak için düşünülmüş, planlanmış bir hareket biçimi olarak </a:t>
            </a:r>
            <a:r>
              <a:rPr lang="tr-TR" dirty="0" smtClean="0"/>
              <a:t>tanımlanmaktadır.</a:t>
            </a:r>
            <a:endParaRPr lang="tr-TR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7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</a:t>
            </a:r>
            <a:r>
              <a:rPr lang="tr-TR" dirty="0" smtClean="0"/>
              <a:t>aman </a:t>
            </a:r>
            <a:r>
              <a:rPr lang="tr-TR" dirty="0"/>
              <a:t>ve para kayıplarına sebep olan düzensiz ve tesadüfî faaliyetlerin karşıtı düzenli, kısa ve doğru çalışma </a:t>
            </a:r>
            <a:r>
              <a:rPr lang="tr-TR" dirty="0" smtClean="0"/>
              <a:t>şeklidir.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Ö</a:t>
            </a:r>
            <a:r>
              <a:rPr lang="tr-TR" dirty="0" smtClean="0"/>
              <a:t>ğrenciyi </a:t>
            </a:r>
            <a:r>
              <a:rPr lang="tr-TR" dirty="0"/>
              <a:t>bilgiye açık hale getirme </a:t>
            </a:r>
            <a:r>
              <a:rPr lang="tr-TR" dirty="0" smtClean="0"/>
              <a:t>çabasıdır.</a:t>
            </a:r>
          </a:p>
        </p:txBody>
      </p:sp>
    </p:spTree>
    <p:extLst>
      <p:ext uri="{BB962C8B-B14F-4D97-AF65-F5344CB8AC3E}">
        <p14:creationId xmlns:p14="http://schemas.microsoft.com/office/powerpoint/2010/main" val="421646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Yöntemsiz </a:t>
            </a:r>
            <a:r>
              <a:rPr lang="tr-TR" dirty="0"/>
              <a:t>bir eğitim-öğretim faaliyeti, bilgiye kapalı olan birine boşuna bir takım şeyler söyleyip durmaktan öteye </a:t>
            </a:r>
            <a:r>
              <a:rPr lang="tr-TR" dirty="0" smtClean="0"/>
              <a:t>geçemez. Bu </a:t>
            </a:r>
            <a:r>
              <a:rPr lang="tr-TR" dirty="0"/>
              <a:t>nedenle, öğreteceği konuyla ilgili hedef davranışları kazandıracak yaşantıları sağlamak, hedeflere uygun öğretim yöntem ve araçları </a:t>
            </a:r>
            <a:r>
              <a:rPr lang="tr-TR" dirty="0">
                <a:solidFill>
                  <a:srgbClr val="FF0000"/>
                </a:solidFill>
              </a:rPr>
              <a:t>seçmek</a:t>
            </a:r>
            <a:r>
              <a:rPr lang="tr-TR" dirty="0"/>
              <a:t> ve </a:t>
            </a:r>
            <a:r>
              <a:rPr lang="tr-TR" dirty="0">
                <a:solidFill>
                  <a:srgbClr val="FF0000"/>
                </a:solidFill>
              </a:rPr>
              <a:t>kullanmak </a:t>
            </a:r>
            <a:r>
              <a:rPr lang="tr-TR" dirty="0"/>
              <a:t>öğretmenin önemli </a:t>
            </a:r>
            <a:r>
              <a:rPr lang="tr-TR" dirty="0" smtClean="0"/>
              <a:t>görevlerindendir.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760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Yöntem seçimini belirleyen unsurlar: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zaman </a:t>
            </a:r>
          </a:p>
          <a:p>
            <a:r>
              <a:rPr lang="tr-TR" dirty="0" smtClean="0"/>
              <a:t>öğrenci </a:t>
            </a:r>
            <a:r>
              <a:rPr lang="tr-TR" dirty="0"/>
              <a:t>grubunun </a:t>
            </a:r>
            <a:r>
              <a:rPr lang="tr-TR" dirty="0" smtClean="0"/>
              <a:t>büyüklüğü </a:t>
            </a:r>
          </a:p>
          <a:p>
            <a:r>
              <a:rPr lang="tr-TR" dirty="0" smtClean="0"/>
              <a:t>sınıf </a:t>
            </a:r>
            <a:r>
              <a:rPr lang="tr-TR" dirty="0"/>
              <a:t>ortamının </a:t>
            </a:r>
            <a:r>
              <a:rPr lang="tr-TR" dirty="0" smtClean="0"/>
              <a:t>özellikleri </a:t>
            </a:r>
          </a:p>
          <a:p>
            <a:r>
              <a:rPr lang="tr-TR" dirty="0" smtClean="0"/>
              <a:t>kullanılabilecek </a:t>
            </a:r>
            <a:r>
              <a:rPr lang="tr-TR" dirty="0"/>
              <a:t>araç ve gereçler </a:t>
            </a:r>
            <a:r>
              <a:rPr lang="tr-TR" dirty="0" smtClean="0"/>
              <a:t> </a:t>
            </a:r>
          </a:p>
          <a:p>
            <a:r>
              <a:rPr lang="tr-TR" dirty="0" smtClean="0"/>
              <a:t>öğrencilerin </a:t>
            </a:r>
            <a:r>
              <a:rPr lang="tr-TR" dirty="0"/>
              <a:t>özellikleri </a:t>
            </a:r>
            <a:r>
              <a:rPr lang="tr-TR" dirty="0" smtClean="0"/>
              <a:t> </a:t>
            </a:r>
          </a:p>
          <a:p>
            <a:r>
              <a:rPr lang="tr-TR" dirty="0" smtClean="0"/>
              <a:t>dersin </a:t>
            </a:r>
            <a:r>
              <a:rPr lang="tr-TR" dirty="0"/>
              <a:t>özel </a:t>
            </a:r>
            <a:r>
              <a:rPr lang="tr-TR" dirty="0" smtClean="0"/>
              <a:t>hedefleri…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693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436563"/>
            <a:ext cx="7477104" cy="544165"/>
          </a:xfrm>
        </p:spPr>
        <p:txBody>
          <a:bodyPr/>
          <a:lstStyle/>
          <a:p>
            <a:pPr algn="l"/>
            <a:r>
              <a:rPr lang="tr-TR" sz="3600" dirty="0" smtClean="0"/>
              <a:t>	Yöntemler: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340768"/>
            <a:ext cx="6830144" cy="4648957"/>
          </a:xfrm>
        </p:spPr>
        <p:txBody>
          <a:bodyPr/>
          <a:lstStyle/>
          <a:p>
            <a:r>
              <a:rPr lang="tr-TR" b="1" dirty="0" smtClean="0"/>
              <a:t>Öğretmen merkezli</a:t>
            </a:r>
          </a:p>
          <a:p>
            <a:pPr lvl="1">
              <a:buFontTx/>
              <a:buChar char="-"/>
            </a:pPr>
            <a:r>
              <a:rPr lang="tr-TR" dirty="0" smtClean="0"/>
              <a:t>Anlatım</a:t>
            </a:r>
          </a:p>
          <a:p>
            <a:pPr lvl="1">
              <a:buFontTx/>
              <a:buChar char="-"/>
            </a:pPr>
            <a:r>
              <a:rPr lang="tr-TR" dirty="0" smtClean="0"/>
              <a:t>Gösteri  </a:t>
            </a:r>
          </a:p>
          <a:p>
            <a:r>
              <a:rPr lang="tr-TR" b="1" dirty="0" smtClean="0"/>
              <a:t>Öğrenci merkezli </a:t>
            </a:r>
          </a:p>
          <a:p>
            <a:pPr lvl="1">
              <a:buFontTx/>
              <a:buChar char="-"/>
            </a:pPr>
            <a:r>
              <a:rPr lang="tr-TR" dirty="0"/>
              <a:t>G</a:t>
            </a:r>
            <a:r>
              <a:rPr lang="tr-TR" dirty="0" smtClean="0"/>
              <a:t>rup tartışması </a:t>
            </a:r>
          </a:p>
          <a:p>
            <a:pPr lvl="1">
              <a:buFontTx/>
              <a:buChar char="-"/>
            </a:pPr>
            <a:r>
              <a:rPr lang="tr-TR" dirty="0" smtClean="0"/>
              <a:t> Soru-cevap  </a:t>
            </a:r>
          </a:p>
          <a:p>
            <a:pPr lvl="1">
              <a:buFontTx/>
              <a:buChar char="-"/>
            </a:pPr>
            <a:r>
              <a:rPr lang="tr-TR" dirty="0" err="1" smtClean="0"/>
              <a:t>Dramatizasyon</a:t>
            </a:r>
            <a:r>
              <a:rPr lang="tr-TR" dirty="0" smtClean="0"/>
              <a:t> </a:t>
            </a:r>
          </a:p>
          <a:p>
            <a:pPr lvl="1">
              <a:buFontTx/>
              <a:buChar char="-"/>
            </a:pPr>
            <a:r>
              <a:rPr lang="tr-TR" dirty="0"/>
              <a:t>Ö</a:t>
            </a:r>
            <a:r>
              <a:rPr lang="tr-TR" dirty="0" smtClean="0"/>
              <a:t>rnek olay </a:t>
            </a:r>
          </a:p>
          <a:p>
            <a:pPr lvl="1">
              <a:buFontTx/>
              <a:buChar char="-"/>
            </a:pPr>
            <a:r>
              <a:rPr lang="tr-TR" dirty="0"/>
              <a:t>B</a:t>
            </a:r>
            <a:r>
              <a:rPr lang="tr-TR" dirty="0" smtClean="0"/>
              <a:t>eyin fırtınası gibi </a:t>
            </a:r>
          </a:p>
          <a:p>
            <a:pPr marL="329184" lvl="1" indent="0">
              <a:buNone/>
            </a:pPr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277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Her öğrenme bir </a:t>
            </a:r>
            <a:r>
              <a:rPr lang="tr-TR" dirty="0" smtClean="0"/>
              <a:t>davranış </a:t>
            </a:r>
            <a:r>
              <a:rPr lang="tr-TR" dirty="0"/>
              <a:t>kazanmayı ifade </a:t>
            </a:r>
            <a:r>
              <a:rPr lang="tr-TR" dirty="0" smtClean="0"/>
              <a:t>eder.  </a:t>
            </a:r>
            <a:r>
              <a:rPr lang="tr-TR" dirty="0"/>
              <a:t>Birey </a:t>
            </a:r>
            <a:r>
              <a:rPr lang="tr-TR" dirty="0" smtClean="0"/>
              <a:t>davranışları zihninde, duygularında </a:t>
            </a:r>
            <a:r>
              <a:rPr lang="tr-TR" dirty="0"/>
              <a:t>ve hareketlerinde kazanır. Bir öğretim, bunlardan hangisinde </a:t>
            </a:r>
            <a:r>
              <a:rPr lang="tr-TR" dirty="0" smtClean="0"/>
              <a:t>davranış kazandırmayı </a:t>
            </a:r>
            <a:r>
              <a:rPr lang="tr-TR" dirty="0"/>
              <a:t>hedef alıyorsa ona göre düzenlenmelidir.</a:t>
            </a:r>
          </a:p>
        </p:txBody>
      </p:sp>
    </p:spTree>
    <p:extLst>
      <p:ext uri="{BB962C8B-B14F-4D97-AF65-F5344CB8AC3E}">
        <p14:creationId xmlns:p14="http://schemas.microsoft.com/office/powerpoint/2010/main" val="135693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3200" dirty="0" smtClean="0"/>
              <a:t>Bilişsel öğrenmeler</a:t>
            </a:r>
          </a:p>
          <a:p>
            <a:r>
              <a:rPr lang="tr-TR" sz="3200" dirty="0" err="1" smtClean="0"/>
              <a:t>Duyuşsal</a:t>
            </a:r>
            <a:r>
              <a:rPr lang="tr-TR" sz="3200" dirty="0" smtClean="0"/>
              <a:t> öğrenmeler</a:t>
            </a:r>
          </a:p>
          <a:p>
            <a:r>
              <a:rPr lang="tr-TR" sz="3200" dirty="0" err="1" smtClean="0"/>
              <a:t>Psiko</a:t>
            </a:r>
            <a:r>
              <a:rPr lang="tr-TR" sz="3200" dirty="0" smtClean="0"/>
              <a:t>-motor öğrenmeler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45198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Etkili oldukları öğrenme alanlarına göre: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28800"/>
            <a:ext cx="7467600" cy="4360925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err="1"/>
              <a:t>D</a:t>
            </a:r>
            <a:r>
              <a:rPr lang="tr-TR" dirty="0" err="1" smtClean="0"/>
              <a:t>ramatizasyon</a:t>
            </a:r>
            <a:r>
              <a:rPr lang="tr-TR" dirty="0" smtClean="0"/>
              <a:t> </a:t>
            </a:r>
            <a:r>
              <a:rPr lang="tr-TR" dirty="0"/>
              <a:t>ve örnek </a:t>
            </a:r>
            <a:r>
              <a:rPr lang="tr-TR" dirty="0" smtClean="0"/>
              <a:t>olay incelemesi yönteminin </a:t>
            </a:r>
            <a:r>
              <a:rPr lang="tr-TR" i="1" dirty="0" err="1"/>
              <a:t>duyuşsal</a:t>
            </a:r>
            <a:r>
              <a:rPr lang="tr-TR" dirty="0"/>
              <a:t> </a:t>
            </a:r>
            <a:r>
              <a:rPr lang="tr-TR" dirty="0" smtClean="0"/>
              <a:t>öğrenmeler</a:t>
            </a:r>
          </a:p>
          <a:p>
            <a:r>
              <a:rPr lang="tr-TR" dirty="0"/>
              <a:t>A</a:t>
            </a:r>
            <a:r>
              <a:rPr lang="tr-TR" dirty="0" smtClean="0"/>
              <a:t>nlatım </a:t>
            </a:r>
            <a:r>
              <a:rPr lang="tr-TR" dirty="0"/>
              <a:t>ve soru-cevap </a:t>
            </a:r>
            <a:r>
              <a:rPr lang="tr-TR" dirty="0" smtClean="0"/>
              <a:t>yöntemlerinin </a:t>
            </a:r>
            <a:r>
              <a:rPr lang="tr-TR" i="1" dirty="0" smtClean="0"/>
              <a:t>bilişsel </a:t>
            </a:r>
            <a:r>
              <a:rPr lang="tr-TR" dirty="0" smtClean="0"/>
              <a:t>öğrenmeler</a:t>
            </a:r>
          </a:p>
          <a:p>
            <a:r>
              <a:rPr lang="tr-TR" dirty="0"/>
              <a:t>G</a:t>
            </a:r>
            <a:r>
              <a:rPr lang="tr-TR" dirty="0" smtClean="0"/>
              <a:t>österi yönteminin de </a:t>
            </a:r>
            <a:r>
              <a:rPr lang="tr-TR" i="1" dirty="0" err="1"/>
              <a:t>psikomotor</a:t>
            </a:r>
            <a:r>
              <a:rPr lang="tr-TR" i="1" dirty="0"/>
              <a:t> </a:t>
            </a:r>
            <a:r>
              <a:rPr lang="tr-TR" dirty="0"/>
              <a:t>öğrenmeler için daha uygun olduğu söylenebilir.</a:t>
            </a:r>
          </a:p>
        </p:txBody>
      </p:sp>
    </p:spTree>
    <p:extLst>
      <p:ext uri="{BB962C8B-B14F-4D97-AF65-F5344CB8AC3E}">
        <p14:creationId xmlns:p14="http://schemas.microsoft.com/office/powerpoint/2010/main" val="3105969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150</TotalTime>
  <Words>196</Words>
  <Application>Microsoft Office PowerPoint</Application>
  <PresentationFormat>Ekran Gösterisi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Sketchbook</vt:lpstr>
      <vt:lpstr>Yöntem Nedir?</vt:lpstr>
      <vt:lpstr> Yöntem; </vt:lpstr>
      <vt:lpstr>PowerPoint Sunusu</vt:lpstr>
      <vt:lpstr>PowerPoint Sunusu</vt:lpstr>
      <vt:lpstr>Yöntem seçimini belirleyen unsurlar:</vt:lpstr>
      <vt:lpstr> Yöntemler:</vt:lpstr>
      <vt:lpstr>PowerPoint Sunusu</vt:lpstr>
      <vt:lpstr>PowerPoint Sunusu</vt:lpstr>
      <vt:lpstr>Etkili oldukları öğrenme alanlarına göre: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Yöntem Nedir?</dc:title>
  <dc:creator>fatmac</dc:creator>
  <cp:lastModifiedBy>user</cp:lastModifiedBy>
  <cp:revision>8</cp:revision>
  <dcterms:created xsi:type="dcterms:W3CDTF">2014-09-23T12:21:23Z</dcterms:created>
  <dcterms:modified xsi:type="dcterms:W3CDTF">2014-10-09T07:48:19Z</dcterms:modified>
</cp:coreProperties>
</file>