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4" r:id="rId10"/>
    <p:sldId id="265" r:id="rId11"/>
    <p:sldId id="267"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1137091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2461903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5F35D-2833-4BD4-9F72-C27AADE5465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0438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1279178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5F35D-2833-4BD4-9F72-C27AADE5465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15090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1879968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3928125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1454565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3058107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C44AD8B-6305-432A-949E-8B141AD2729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315768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734689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C44AD8B-6305-432A-949E-8B141AD2729B}"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1874771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C44AD8B-6305-432A-949E-8B141AD2729B}"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210337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4AD8B-6305-432A-949E-8B141AD2729B}"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2253705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2436971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C44AD8B-6305-432A-949E-8B141AD2729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5F35D-2833-4BD4-9F72-C27AADE5465C}" type="slidenum">
              <a:rPr lang="tr-TR" smtClean="0"/>
              <a:t>‹#›</a:t>
            </a:fld>
            <a:endParaRPr lang="tr-TR"/>
          </a:p>
        </p:txBody>
      </p:sp>
    </p:spTree>
    <p:extLst>
      <p:ext uri="{BB962C8B-B14F-4D97-AF65-F5344CB8AC3E}">
        <p14:creationId xmlns:p14="http://schemas.microsoft.com/office/powerpoint/2010/main" val="2424852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44AD8B-6305-432A-949E-8B141AD2729B}"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75F35D-2833-4BD4-9F72-C27AADE5465C}" type="slidenum">
              <a:rPr lang="tr-TR" smtClean="0"/>
              <a:t>‹#›</a:t>
            </a:fld>
            <a:endParaRPr lang="tr-TR"/>
          </a:p>
        </p:txBody>
      </p:sp>
    </p:spTree>
    <p:extLst>
      <p:ext uri="{BB962C8B-B14F-4D97-AF65-F5344CB8AC3E}">
        <p14:creationId xmlns:p14="http://schemas.microsoft.com/office/powerpoint/2010/main" val="7604295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Yargı Mercileri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16182" y="1355075"/>
            <a:ext cx="10188430" cy="5376231"/>
          </a:xfrm>
        </p:spPr>
        <p:txBody>
          <a:bodyPr/>
          <a:lstStyle/>
          <a:p>
            <a:pPr algn="just"/>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1982 öncesi</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Danıştay</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Askeri Yüksek İdare Mahkemesi (1971 - 2017)</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İl ve İlçe İdare Kurulları</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Vergi İtiraz ve Temyiz Komisyonları</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Gümrük Hakem Heyeti</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1982 - İdari yargı reformu -  sonrası</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Danıştay</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Bölge İdare Mahkemeleri</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İdare Mahkemeleri</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 Vergi Mahkemeleri</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460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solidFill>
                  <a:schemeClr val="tx1">
                    <a:lumMod val="65000"/>
                    <a:lumOff val="35000"/>
                  </a:schemeClr>
                </a:solidFill>
                <a:latin typeface="Arial" panose="020B0604020202020204" pitchFamily="34" charset="0"/>
                <a:cs typeface="Arial" panose="020B0604020202020204" pitchFamily="34" charset="0"/>
              </a:rPr>
              <a:t>Vergi Mahkemeleri</a:t>
            </a:r>
            <a:endParaRPr lang="tr-TR" sz="3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663546" y="1352689"/>
            <a:ext cx="10223653" cy="4904892"/>
          </a:xfrm>
        </p:spPr>
        <p:txBody>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Vergi Mahkemelerinin Oluşumu</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2576 sayılı Kanun Madde 4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ve vergi mahkemelerinde birer başkan ile yeteri kadar üye </a:t>
            </a:r>
            <a:r>
              <a:rPr lang="tr-TR" i="1" dirty="0" smtClean="0">
                <a:solidFill>
                  <a:schemeClr val="tx1">
                    <a:lumMod val="65000"/>
                    <a:lumOff val="35000"/>
                  </a:schemeClr>
                </a:solidFill>
                <a:latin typeface="Arial" panose="020B0604020202020204" pitchFamily="34" charset="0"/>
                <a:cs typeface="Arial" panose="020B0604020202020204" pitchFamily="34" charset="0"/>
              </a:rPr>
              <a:t>bulunur. Mahkeme </a:t>
            </a:r>
            <a:r>
              <a:rPr lang="tr-TR" i="1" dirty="0">
                <a:solidFill>
                  <a:schemeClr val="tx1">
                    <a:lumMod val="65000"/>
                    <a:lumOff val="35000"/>
                  </a:schemeClr>
                </a:solidFill>
                <a:latin typeface="Arial" panose="020B0604020202020204" pitchFamily="34" charset="0"/>
                <a:cs typeface="Arial" panose="020B0604020202020204" pitchFamily="34" charset="0"/>
              </a:rPr>
              <a:t>kurulları, başkan ile iki üyeden oluşur. Başkanın yokluğunda kıdemli üye </a:t>
            </a:r>
            <a:r>
              <a:rPr lang="tr-TR" i="1" dirty="0" smtClean="0">
                <a:solidFill>
                  <a:schemeClr val="tx1">
                    <a:lumMod val="65000"/>
                    <a:lumOff val="35000"/>
                  </a:schemeClr>
                </a:solidFill>
                <a:latin typeface="Arial" panose="020B0604020202020204" pitchFamily="34" charset="0"/>
                <a:cs typeface="Arial" panose="020B0604020202020204" pitchFamily="34" charset="0"/>
              </a:rPr>
              <a:t>başkana vekillik eder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algn="just"/>
            <a:r>
              <a:rPr lang="tr-TR" b="1" dirty="0">
                <a:solidFill>
                  <a:schemeClr val="tx1">
                    <a:lumMod val="65000"/>
                    <a:lumOff val="35000"/>
                  </a:schemeClr>
                </a:solidFill>
                <a:latin typeface="Arial" panose="020B0604020202020204" pitchFamily="34" charset="0"/>
                <a:cs typeface="Arial" panose="020B0604020202020204" pitchFamily="34" charset="0"/>
              </a:rPr>
              <a:t>Vergi Mahkemelerinin Görevleri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Kanun Madde 6</a:t>
            </a:r>
            <a:r>
              <a:rPr lang="tr-TR" dirty="0">
                <a:solidFill>
                  <a:schemeClr val="tx1">
                    <a:lumMod val="65000"/>
                    <a:lumOff val="35000"/>
                  </a:schemeClr>
                </a:solidFill>
                <a:latin typeface="Arial" panose="020B0604020202020204" pitchFamily="34" charset="0"/>
                <a:cs typeface="Arial" panose="020B0604020202020204" pitchFamily="34" charset="0"/>
              </a:rPr>
              <a:t> – (Değişik: 24/2/1988 - 3410/2 </a:t>
            </a:r>
            <a:r>
              <a:rPr lang="tr-TR" dirty="0" err="1">
                <a:solidFill>
                  <a:schemeClr val="tx1">
                    <a:lumMod val="65000"/>
                    <a:lumOff val="35000"/>
                  </a:schemeClr>
                </a:solidFill>
                <a:latin typeface="Arial" panose="020B0604020202020204" pitchFamily="34" charset="0"/>
                <a:cs typeface="Arial" panose="020B0604020202020204" pitchFamily="34" charset="0"/>
              </a:rPr>
              <a:t>md.</a:t>
            </a:r>
            <a:r>
              <a:rPr lang="tr-TR"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Vergi mahkemeleri:</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Genel bütçeye, il özel idareleri, belediye ve köylere ait vergi, resim ve harçlar ile benzeri mali yükümler ve bunların zam ve cezaları ile tarifelere ilişkin davaları,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(a) bendindeki konularda 6183 sayılı Amme Alacaklarının Tahsil Usulü Hakkında Kanunun uygulanmasına ilişkin davaları,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Diğer kanunlarla verilen işleri,</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Çözümler</a:t>
            </a:r>
            <a:r>
              <a:rPr lang="tr-TR"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978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İdare Mahkemeleri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520328" y="1366093"/>
            <a:ext cx="9743416" cy="4748268"/>
          </a:xfrm>
        </p:spPr>
        <p:txBody>
          <a:bodyPr>
            <a:normAutofit fontScale="92500" lnSpcReduction="20000"/>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İdare Mahkemelerinin Oluşumu</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Kanun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4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ve vergi mahkemelerinde birer başkan ile yeteri kadar üye bulunur. Mahkeme kurulları, başkan ile iki üyeden oluşur. Başkanın yokluğunda kıdemli üye başkana vekillik eder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algn="just"/>
            <a:r>
              <a:rPr lang="tr-TR" b="1" dirty="0">
                <a:solidFill>
                  <a:schemeClr val="tx1">
                    <a:lumMod val="65000"/>
                    <a:lumOff val="35000"/>
                  </a:schemeClr>
                </a:solidFill>
                <a:latin typeface="Arial" panose="020B0604020202020204" pitchFamily="34" charset="0"/>
                <a:cs typeface="Arial" panose="020B0604020202020204" pitchFamily="34" charset="0"/>
              </a:rPr>
              <a:t>İdare Mahkemelerinin Görevleri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Kanun Madde 5</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(Değişik: 24/2/1988 - 3410/1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İdare mahkemeleri, vergi mahkemelerinin görevine giren davalarla ilk derecede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çözümlenecek olanlar dışındaki:</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İptal davalarını,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Tam yargı davalarını,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(Değişik : 8/6/2000 - 4577/2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Tahkim yolu öngörülen imtiyaz şartlaşma ve sözleşmelerinden doğan uyuşmazlıklardan hariç, kamu hizmetlerinden birinin yürütülmesi için yapı lan idarî sözleşmelerden dolayı taraflar arasında çıkan uyuşmazlıklara ilişkin davaları,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Diğer kanunlarla verilen işleri,</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Çözümler.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Özel Kanunlarda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Danıştayın</a:t>
            </a:r>
            <a:r>
              <a:rPr lang="tr-TR" i="1" dirty="0">
                <a:solidFill>
                  <a:schemeClr val="tx1">
                    <a:lumMod val="65000"/>
                    <a:lumOff val="35000"/>
                  </a:schemeClr>
                </a:solidFill>
                <a:latin typeface="Arial" panose="020B0604020202020204" pitchFamily="34" charset="0"/>
                <a:cs typeface="Arial" panose="020B0604020202020204" pitchFamily="34" charset="0"/>
              </a:rPr>
              <a:t> görevli olduğu belirtilen ve İdari Yargılama Usulü Kanunu ile idare mahkemelerinin görevli kılınmış bulunduğu davaları çözümler.</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0003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2592925" y="693383"/>
            <a:ext cx="8911687" cy="1280890"/>
          </a:xfrm>
        </p:spPr>
        <p:txBody>
          <a:bodyPr>
            <a:normAutofit/>
          </a:bodyPr>
          <a:lstStyle/>
          <a:p>
            <a:r>
              <a:rPr lang="tr-TR" sz="3200" dirty="0" smtClean="0">
                <a:solidFill>
                  <a:schemeClr val="tx1">
                    <a:lumMod val="65000"/>
                    <a:lumOff val="35000"/>
                  </a:schemeClr>
                </a:solidFill>
                <a:latin typeface="Arial" panose="020B0604020202020204" pitchFamily="34" charset="0"/>
                <a:cs typeface="Arial" panose="020B0604020202020204" pitchFamily="34" charset="0"/>
              </a:rPr>
              <a:t>Tek Hakimle Çözümlenecek Davalar</a:t>
            </a:r>
            <a:endParaRPr lang="tr-TR" sz="32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433529" y="1526003"/>
            <a:ext cx="10368539" cy="4054713"/>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Kanun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7</a:t>
            </a:r>
            <a:r>
              <a:rPr lang="tr-TR" dirty="0" smtClean="0">
                <a:solidFill>
                  <a:schemeClr val="tx1">
                    <a:lumMod val="65000"/>
                    <a:lumOff val="35000"/>
                  </a:schemeClr>
                </a:solidFill>
                <a:latin typeface="Arial" panose="020B0604020202020204" pitchFamily="34" charset="0"/>
                <a:cs typeface="Arial" panose="020B0604020202020204" pitchFamily="34" charset="0"/>
              </a:rPr>
              <a:t>- 1</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(Değişik birinci fıkra: 8/6/2000 - 4577/3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Uyuşmazlık miktarı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yirmibeşbin</a:t>
            </a:r>
            <a:r>
              <a:rPr lang="tr-TR" i="1" dirty="0" smtClean="0">
                <a:solidFill>
                  <a:schemeClr val="tx1">
                    <a:lumMod val="65000"/>
                    <a:lumOff val="35000"/>
                  </a:schemeClr>
                </a:solidFill>
                <a:latin typeface="Arial" panose="020B0604020202020204" pitchFamily="34" charset="0"/>
                <a:cs typeface="Arial" panose="020B0604020202020204" pitchFamily="34" charset="0"/>
              </a:rPr>
              <a:t> Türk </a:t>
            </a:r>
            <a:r>
              <a:rPr lang="tr-TR" i="1" dirty="0">
                <a:solidFill>
                  <a:schemeClr val="tx1">
                    <a:lumMod val="65000"/>
                    <a:lumOff val="35000"/>
                  </a:schemeClr>
                </a:solidFill>
                <a:latin typeface="Arial" panose="020B0604020202020204" pitchFamily="34" charset="0"/>
                <a:cs typeface="Arial" panose="020B0604020202020204" pitchFamily="34" charset="0"/>
              </a:rPr>
              <a:t>Lirasını aşmayan; (1)</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Konusu belli parayı içeren idarî işlemlere karşı açılan iptal davaları,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Tam yargı davaları,</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İdare mahkemesi hâkimlerinden biri tarafından çözümlenir.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(Değişik: 8/6/2000 - 4577/3.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6 </a:t>
            </a:r>
            <a:r>
              <a:rPr lang="tr-TR" i="1" dirty="0" err="1">
                <a:solidFill>
                  <a:schemeClr val="tx1">
                    <a:lumMod val="65000"/>
                    <a:lumOff val="35000"/>
                  </a:schemeClr>
                </a:solidFill>
                <a:latin typeface="Arial" panose="020B0604020202020204" pitchFamily="34" charset="0"/>
                <a:cs typeface="Arial" panose="020B0604020202020204" pitchFamily="34" charset="0"/>
              </a:rPr>
              <a:t>ncı</a:t>
            </a:r>
            <a:r>
              <a:rPr lang="tr-TR" i="1" dirty="0">
                <a:solidFill>
                  <a:schemeClr val="tx1">
                    <a:lumMod val="65000"/>
                    <a:lumOff val="35000"/>
                  </a:schemeClr>
                </a:solidFill>
                <a:latin typeface="Arial" panose="020B0604020202020204" pitchFamily="34" charset="0"/>
                <a:cs typeface="Arial" panose="020B0604020202020204" pitchFamily="34" charset="0"/>
              </a:rPr>
              <a:t> maddenin (a) ve (b) bentlerinde </a:t>
            </a:r>
            <a:r>
              <a:rPr lang="tr-TR" i="1" dirty="0" smtClean="0">
                <a:solidFill>
                  <a:schemeClr val="tx1">
                    <a:lumMod val="65000"/>
                    <a:lumOff val="35000"/>
                  </a:schemeClr>
                </a:solidFill>
                <a:latin typeface="Arial" panose="020B0604020202020204" pitchFamily="34" charset="0"/>
                <a:cs typeface="Arial" panose="020B0604020202020204" pitchFamily="34" charset="0"/>
              </a:rPr>
              <a:t>belirtilen uyuşmazlıklardan </a:t>
            </a:r>
            <a:r>
              <a:rPr lang="tr-TR" i="1" dirty="0">
                <a:solidFill>
                  <a:schemeClr val="tx1">
                    <a:lumMod val="65000"/>
                    <a:lumOff val="35000"/>
                  </a:schemeClr>
                </a:solidFill>
                <a:latin typeface="Arial" panose="020B0604020202020204" pitchFamily="34" charset="0"/>
                <a:cs typeface="Arial" panose="020B0604020202020204" pitchFamily="34" charset="0"/>
              </a:rPr>
              <a:t>kaynaklanan toplam değeri </a:t>
            </a:r>
            <a:r>
              <a:rPr lang="tr-TR" i="1" dirty="0" err="1">
                <a:solidFill>
                  <a:schemeClr val="tx1">
                    <a:lumMod val="65000"/>
                    <a:lumOff val="35000"/>
                  </a:schemeClr>
                </a:solidFill>
                <a:latin typeface="Arial" panose="020B0604020202020204" pitchFamily="34" charset="0"/>
                <a:cs typeface="Arial" panose="020B0604020202020204" pitchFamily="34" charset="0"/>
              </a:rPr>
              <a:t>yirmibeşbin</a:t>
            </a:r>
            <a:r>
              <a:rPr lang="tr-TR" i="1" dirty="0">
                <a:solidFill>
                  <a:schemeClr val="tx1">
                    <a:lumMod val="65000"/>
                    <a:lumOff val="35000"/>
                  </a:schemeClr>
                </a:solidFill>
                <a:latin typeface="Arial" panose="020B0604020202020204" pitchFamily="34" charset="0"/>
                <a:cs typeface="Arial" panose="020B0604020202020204" pitchFamily="34" charset="0"/>
              </a:rPr>
              <a:t> Türk Lirasını aşmayan davalar, </a:t>
            </a:r>
            <a:r>
              <a:rPr lang="tr-TR" i="1" dirty="0" smtClean="0">
                <a:solidFill>
                  <a:schemeClr val="tx1">
                    <a:lumMod val="65000"/>
                    <a:lumOff val="35000"/>
                  </a:schemeClr>
                </a:solidFill>
                <a:latin typeface="Arial" panose="020B0604020202020204" pitchFamily="34" charset="0"/>
                <a:cs typeface="Arial" panose="020B0604020202020204" pitchFamily="34" charset="0"/>
              </a:rPr>
              <a:t>vergi mahkemesi </a:t>
            </a:r>
            <a:r>
              <a:rPr lang="tr-TR" i="1" dirty="0">
                <a:solidFill>
                  <a:schemeClr val="tx1">
                    <a:lumMod val="65000"/>
                    <a:lumOff val="35000"/>
                  </a:schemeClr>
                </a:solidFill>
                <a:latin typeface="Arial" panose="020B0604020202020204" pitchFamily="34" charset="0"/>
                <a:cs typeface="Arial" panose="020B0604020202020204" pitchFamily="34" charset="0"/>
              </a:rPr>
              <a:t>hâkimlerinden biri tarafından çözümlenir. (1)</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Bu tür davaların hakimler arasında dağılımına ilişkin esaslar, işlerde denge </a:t>
            </a:r>
            <a:r>
              <a:rPr lang="tr-TR" i="1" dirty="0" smtClean="0">
                <a:solidFill>
                  <a:schemeClr val="tx1">
                    <a:lumMod val="65000"/>
                    <a:lumOff val="35000"/>
                  </a:schemeClr>
                </a:solidFill>
                <a:latin typeface="Arial" panose="020B0604020202020204" pitchFamily="34" charset="0"/>
                <a:cs typeface="Arial" panose="020B0604020202020204" pitchFamily="34" charset="0"/>
              </a:rPr>
              <a:t>sağlanacak biçimde </a:t>
            </a:r>
            <a:r>
              <a:rPr lang="tr-TR" i="1" dirty="0">
                <a:solidFill>
                  <a:schemeClr val="tx1">
                    <a:lumMod val="65000"/>
                    <a:lumOff val="35000"/>
                  </a:schemeClr>
                </a:solidFill>
                <a:latin typeface="Arial" panose="020B0604020202020204" pitchFamily="34" charset="0"/>
                <a:cs typeface="Arial" panose="020B0604020202020204" pitchFamily="34" charset="0"/>
              </a:rPr>
              <a:t>mahkeme başkanı tarafından önceden tespit </a:t>
            </a:r>
            <a:r>
              <a:rPr lang="tr-TR" i="1" dirty="0" smtClean="0">
                <a:solidFill>
                  <a:schemeClr val="tx1">
                    <a:lumMod val="65000"/>
                    <a:lumOff val="35000"/>
                  </a:schemeClr>
                </a:solidFill>
                <a:latin typeface="Arial" panose="020B0604020202020204" pitchFamily="34" charset="0"/>
                <a:cs typeface="Arial" panose="020B0604020202020204" pitchFamily="34" charset="0"/>
              </a:rPr>
              <a:t>edilir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0202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İdari Yargı Mercileri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955964" y="1717964"/>
            <a:ext cx="10548648" cy="4193258"/>
          </a:xfrm>
        </p:spPr>
        <p:txBody>
          <a:bodyPr>
            <a:normAutofit fontScale="925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155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Danıştay</a:t>
            </a:r>
            <a:r>
              <a:rPr lang="tr-TR" i="1" dirty="0">
                <a:solidFill>
                  <a:schemeClr val="tx1">
                    <a:lumMod val="65000"/>
                    <a:lumOff val="35000"/>
                  </a:schemeClr>
                </a:solidFill>
                <a:latin typeface="Arial" panose="020B0604020202020204" pitchFamily="34" charset="0"/>
                <a:cs typeface="Arial" panose="020B0604020202020204" pitchFamily="34" charset="0"/>
              </a:rPr>
              <a:t>, idari mahkemelerce verilen ve kanunun başka bir idari yargı merciine bırakmadığı karar ve hükümlerin son inceleme merciidir. Kanunla gösterilen belli davalara da ilk ve son derece mahkemesi olarak bakar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2576 sayılı </a:t>
            </a:r>
            <a:r>
              <a:rPr lang="tr-TR" b="1" dirty="0">
                <a:solidFill>
                  <a:schemeClr val="tx1">
                    <a:lumMod val="65000"/>
                    <a:lumOff val="35000"/>
                  </a:schemeClr>
                </a:solidFill>
                <a:latin typeface="Arial" panose="020B0604020202020204" pitchFamily="34" charset="0"/>
                <a:cs typeface="Arial" panose="020B0604020202020204" pitchFamily="34" charset="0"/>
              </a:rPr>
              <a:t>Kanun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1- </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a:t>
            </a:r>
            <a:r>
              <a:rPr lang="tr-TR" i="1" dirty="0">
                <a:solidFill>
                  <a:schemeClr val="tx1">
                    <a:lumMod val="65000"/>
                    <a:lumOff val="35000"/>
                  </a:schemeClr>
                </a:solidFill>
                <a:latin typeface="Arial" panose="020B0604020202020204" pitchFamily="34" charset="0"/>
                <a:cs typeface="Arial" panose="020B0604020202020204" pitchFamily="34" charset="0"/>
              </a:rPr>
              <a:t>idare mahkemeleri, idare mahkemeleri ve vergi mahkemeleri bu Kanunla verilen görevleri yerine getirmek üzere kurulmuş genel görevli bağımsız mahkemelerdir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(AYM, E. 1988/32, K. 1989/10, T. 28.2.1989):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Bölge </a:t>
            </a:r>
            <a:r>
              <a:rPr lang="tr-TR" i="1" dirty="0">
                <a:solidFill>
                  <a:schemeClr val="tx1">
                    <a:lumMod val="65000"/>
                    <a:lumOff val="35000"/>
                  </a:schemeClr>
                </a:solidFill>
                <a:latin typeface="Arial" panose="020B0604020202020204" pitchFamily="34" charset="0"/>
                <a:cs typeface="Arial" panose="020B0604020202020204" pitchFamily="34" charset="0"/>
              </a:rPr>
              <a:t>İdare Mahkemeleri, İdare Mahkemeleri ve Vergi Mahkemeleri, 20.1.1982 günlü, 17580 sayılı Resmî </a:t>
            </a:r>
            <a:r>
              <a:rPr lang="tr-TR" i="1" dirty="0" err="1">
                <a:solidFill>
                  <a:schemeClr val="tx1">
                    <a:lumMod val="65000"/>
                    <a:lumOff val="35000"/>
                  </a:schemeClr>
                </a:solidFill>
                <a:latin typeface="Arial" panose="020B0604020202020204" pitchFamily="34" charset="0"/>
                <a:cs typeface="Arial" panose="020B0604020202020204" pitchFamily="34" charset="0"/>
              </a:rPr>
              <a:t>Gazete'de</a:t>
            </a:r>
            <a:r>
              <a:rPr lang="tr-TR" i="1" dirty="0">
                <a:solidFill>
                  <a:schemeClr val="tx1">
                    <a:lumMod val="65000"/>
                    <a:lumOff val="35000"/>
                  </a:schemeClr>
                </a:solidFill>
                <a:latin typeface="Arial" panose="020B0604020202020204" pitchFamily="34" charset="0"/>
                <a:cs typeface="Arial" panose="020B0604020202020204" pitchFamily="34" charset="0"/>
              </a:rPr>
              <a:t> yayımlanan 6.1.1982 günlü, 2576 sayılı "Bölge İdare Mahkemeleri, İdare Mahkemeleri ve Vergi Mahkemelerinin Kuruluşu ve Görevleri Hakkında </a:t>
            </a:r>
            <a:r>
              <a:rPr lang="tr-TR" i="1" dirty="0" err="1">
                <a:solidFill>
                  <a:schemeClr val="tx1">
                    <a:lumMod val="65000"/>
                    <a:lumOff val="35000"/>
                  </a:schemeClr>
                </a:solidFill>
                <a:latin typeface="Arial" panose="020B0604020202020204" pitchFamily="34" charset="0"/>
                <a:cs typeface="Arial" panose="020B0604020202020204" pitchFamily="34" charset="0"/>
              </a:rPr>
              <a:t>Kanun"la</a:t>
            </a:r>
            <a:r>
              <a:rPr lang="tr-TR" i="1" dirty="0">
                <a:solidFill>
                  <a:schemeClr val="tx1">
                    <a:lumMod val="65000"/>
                    <a:lumOff val="35000"/>
                  </a:schemeClr>
                </a:solidFill>
                <a:latin typeface="Arial" panose="020B0604020202020204" pitchFamily="34" charset="0"/>
                <a:cs typeface="Arial" panose="020B0604020202020204" pitchFamily="34" charset="0"/>
              </a:rPr>
              <a:t> kurulmuştur. Aynı Resmî </a:t>
            </a:r>
            <a:r>
              <a:rPr lang="tr-TR" i="1" dirty="0" err="1">
                <a:solidFill>
                  <a:schemeClr val="tx1">
                    <a:lumMod val="65000"/>
                    <a:lumOff val="35000"/>
                  </a:schemeClr>
                </a:solidFill>
                <a:latin typeface="Arial" panose="020B0604020202020204" pitchFamily="34" charset="0"/>
                <a:cs typeface="Arial" panose="020B0604020202020204" pitchFamily="34" charset="0"/>
              </a:rPr>
              <a:t>Gazete'de</a:t>
            </a:r>
            <a:r>
              <a:rPr lang="tr-TR" i="1" dirty="0">
                <a:solidFill>
                  <a:schemeClr val="tx1">
                    <a:lumMod val="65000"/>
                    <a:lumOff val="35000"/>
                  </a:schemeClr>
                </a:solidFill>
                <a:latin typeface="Arial" panose="020B0604020202020204" pitchFamily="34" charset="0"/>
                <a:cs typeface="Arial" panose="020B0604020202020204" pitchFamily="34" charset="0"/>
              </a:rPr>
              <a:t> yayımlanan 6.1.1982 günlü, 2575 sayılı "Danıştay </a:t>
            </a:r>
            <a:r>
              <a:rPr lang="tr-TR" i="1" dirty="0" err="1">
                <a:solidFill>
                  <a:schemeClr val="tx1">
                    <a:lumMod val="65000"/>
                    <a:lumOff val="35000"/>
                  </a:schemeClr>
                </a:solidFill>
                <a:latin typeface="Arial" panose="020B0604020202020204" pitchFamily="34" charset="0"/>
                <a:cs typeface="Arial" panose="020B0604020202020204" pitchFamily="34" charset="0"/>
              </a:rPr>
              <a:t>Kanunu"nun</a:t>
            </a:r>
            <a:r>
              <a:rPr lang="tr-TR" i="1" dirty="0">
                <a:solidFill>
                  <a:schemeClr val="tx1">
                    <a:lumMod val="65000"/>
                    <a:lumOff val="35000"/>
                  </a:schemeClr>
                </a:solidFill>
                <a:latin typeface="Arial" panose="020B0604020202020204" pitchFamily="34" charset="0"/>
                <a:cs typeface="Arial" panose="020B0604020202020204" pitchFamily="34" charset="0"/>
              </a:rPr>
              <a:t> 1. maddesinde "Yüksek İdare Mahkemesi" olarak tanımlanan Danıştay'ın üyelikleri için Yasa'nın 8. ve 9. maddelerinde idarî yargı Hakim ve savcıları kaynak gösterilmiş; 23. maddesinde de Danıştay'ın, idare mahkemeleriyle vergi mahkemelerinin kararlara karşı temyiz istemlerim inceleyip karara bağlayacağı öngörülmüştür. 2576 sayılı Yasa'yla kurulan Bölge İdare Mahkemeleri, İdare Mahkemeleri ve Vergi Mahkemeleri'ne "idare mahkemeleri" denilmektedir. Bu yapılaşmayı uygun bulan 7.11.1982 günlü, 2709 sayılı Türkiye Cumhuriyeti Anayasası'nın da yargı ayrılığını benimsediği gerçeği ortaya çıkmaktadır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503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Danıştay </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191491" y="1510146"/>
            <a:ext cx="10313120" cy="5084618"/>
          </a:xfrm>
        </p:spPr>
        <p:txBody>
          <a:bodyPr>
            <a:normAutofit fontScale="92500"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Kuruluşu ve organları</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2575 sayılı Danıştay Kanunu Madde 1- </a:t>
            </a:r>
            <a:r>
              <a:rPr lang="tr-TR" i="1" dirty="0" smtClean="0">
                <a:solidFill>
                  <a:schemeClr val="tx1">
                    <a:lumMod val="65000"/>
                    <a:lumOff val="35000"/>
                  </a:schemeClr>
                </a:solidFill>
                <a:latin typeface="Arial" panose="020B0604020202020204" pitchFamily="34" charset="0"/>
                <a:cs typeface="Arial" panose="020B0604020202020204" pitchFamily="34" charset="0"/>
              </a:rPr>
              <a:t>Danıştay</a:t>
            </a:r>
            <a:r>
              <a:rPr lang="tr-TR" i="1" dirty="0">
                <a:solidFill>
                  <a:schemeClr val="tx1">
                    <a:lumMod val="65000"/>
                    <a:lumOff val="35000"/>
                  </a:schemeClr>
                </a:solidFill>
                <a:latin typeface="Arial" panose="020B0604020202020204" pitchFamily="34" charset="0"/>
                <a:cs typeface="Arial" panose="020B0604020202020204" pitchFamily="34" charset="0"/>
              </a:rPr>
              <a:t>, Türkiye Cumhuriyeti Anayasası ile görevlendirilmiş Yüksek İdare Mahkemesi, danışma ve inceleme </a:t>
            </a:r>
            <a:r>
              <a:rPr lang="tr-TR" i="1" dirty="0" smtClean="0">
                <a:solidFill>
                  <a:schemeClr val="tx1">
                    <a:lumMod val="65000"/>
                    <a:lumOff val="35000"/>
                  </a:schemeClr>
                </a:solidFill>
                <a:latin typeface="Arial" panose="020B0604020202020204" pitchFamily="34" charset="0"/>
                <a:cs typeface="Arial" panose="020B0604020202020204" pitchFamily="34" charset="0"/>
              </a:rPr>
              <a:t>merciidir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2575 sayılı Danıştay Kanunu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5</a:t>
            </a:r>
            <a:r>
              <a:rPr lang="tr-TR" dirty="0" smtClean="0">
                <a:solidFill>
                  <a:schemeClr val="tx1">
                    <a:lumMod val="65000"/>
                    <a:lumOff val="35000"/>
                  </a:schemeClr>
                </a:solidFill>
                <a:latin typeface="Arial" panose="020B0604020202020204" pitchFamily="34" charset="0"/>
                <a:cs typeface="Arial" panose="020B0604020202020204" pitchFamily="34" charset="0"/>
              </a:rPr>
              <a:t> -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Danıştayın</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karar organları şunlardır: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Daireler,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Danıştay Genel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İdari İşler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İdari Dava Daireleri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e) Vergi Dava Daireleri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f) İçtihatları Birleştirme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g) </a:t>
            </a:r>
            <a:r>
              <a:rPr lang="tr-TR" i="1" dirty="0" smtClean="0">
                <a:solidFill>
                  <a:schemeClr val="tx1">
                    <a:lumMod val="65000"/>
                    <a:lumOff val="35000"/>
                  </a:schemeClr>
                </a:solidFill>
                <a:latin typeface="Arial" panose="020B0604020202020204" pitchFamily="34" charset="0"/>
                <a:cs typeface="Arial" panose="020B0604020202020204" pitchFamily="34" charset="0"/>
              </a:rPr>
              <a:t>Başkanlar </a:t>
            </a:r>
            <a:r>
              <a:rPr lang="tr-TR" i="1" dirty="0">
                <a:solidFill>
                  <a:schemeClr val="tx1">
                    <a:lumMod val="65000"/>
                    <a:lumOff val="35000"/>
                  </a:schemeClr>
                </a:solidFill>
                <a:latin typeface="Arial" panose="020B0604020202020204" pitchFamily="34" charset="0"/>
                <a:cs typeface="Arial" panose="020B0604020202020204" pitchFamily="34" charset="0"/>
              </a:rPr>
              <a:t>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h) </a:t>
            </a:r>
            <a:r>
              <a:rPr lang="tr-TR" i="1" dirty="0" smtClean="0">
                <a:solidFill>
                  <a:schemeClr val="tx1">
                    <a:lumMod val="65000"/>
                    <a:lumOff val="35000"/>
                  </a:schemeClr>
                </a:solidFill>
                <a:latin typeface="Arial" panose="020B0604020202020204" pitchFamily="34" charset="0"/>
                <a:cs typeface="Arial" panose="020B0604020202020204" pitchFamily="34" charset="0"/>
              </a:rPr>
              <a:t>Başkanlık </a:t>
            </a:r>
            <a:r>
              <a:rPr lang="tr-TR" i="1" dirty="0">
                <a:solidFill>
                  <a:schemeClr val="tx1">
                    <a:lumMod val="65000"/>
                    <a:lumOff val="35000"/>
                  </a:schemeClr>
                </a:solidFill>
                <a:latin typeface="Arial" panose="020B0604020202020204" pitchFamily="34" charset="0"/>
                <a:cs typeface="Arial" panose="020B0604020202020204" pitchFamily="34" charset="0"/>
              </a:rPr>
              <a:t>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ı) Yüksek Disiplin Kurulu,</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 Disiplin </a:t>
            </a:r>
            <a:r>
              <a:rPr lang="tr-TR" i="1" dirty="0" smtClean="0">
                <a:solidFill>
                  <a:schemeClr val="tx1">
                    <a:lumMod val="65000"/>
                    <a:lumOff val="35000"/>
                  </a:schemeClr>
                </a:solidFill>
                <a:latin typeface="Arial" panose="020B0604020202020204" pitchFamily="34" charset="0"/>
                <a:cs typeface="Arial" panose="020B0604020202020204" pitchFamily="34" charset="0"/>
              </a:rPr>
              <a:t>Kurulu</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8303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4618" y="1399308"/>
            <a:ext cx="10590212" cy="4918365"/>
          </a:xfrm>
        </p:spPr>
        <p:txBody>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Danıştay Üyelerinin Seçimi</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2575 sayılı Danıştay Kanunu Madde 9</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err="1" smtClean="0">
                <a:solidFill>
                  <a:schemeClr val="tx1">
                    <a:lumMod val="65000"/>
                    <a:lumOff val="35000"/>
                  </a:schemeClr>
                </a:solidFill>
                <a:latin typeface="Arial" panose="020B0604020202020204" pitchFamily="34" charset="0"/>
                <a:cs typeface="Arial" panose="020B0604020202020204" pitchFamily="34" charset="0"/>
              </a:rPr>
              <a:t>Danıştayda</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boşalan üyeliklerin dörtte üçü idari yargı hakim ve savcılığından, dörtte biri ise </a:t>
            </a:r>
            <a:r>
              <a:rPr lang="tr-TR" i="1" dirty="0" smtClean="0">
                <a:solidFill>
                  <a:schemeClr val="tx1">
                    <a:lumMod val="65000"/>
                    <a:lumOff val="35000"/>
                  </a:schemeClr>
                </a:solidFill>
                <a:latin typeface="Arial" panose="020B0604020202020204" pitchFamily="34" charset="0"/>
                <a:cs typeface="Arial" panose="020B0604020202020204" pitchFamily="34" charset="0"/>
              </a:rPr>
              <a:t>diğer görevliler </a:t>
            </a:r>
            <a:r>
              <a:rPr lang="tr-TR" i="1" dirty="0">
                <a:solidFill>
                  <a:schemeClr val="tx1">
                    <a:lumMod val="65000"/>
                    <a:lumOff val="35000"/>
                  </a:schemeClr>
                </a:solidFill>
                <a:latin typeface="Arial" panose="020B0604020202020204" pitchFamily="34" charset="0"/>
                <a:cs typeface="Arial" panose="020B0604020202020204" pitchFamily="34" charset="0"/>
              </a:rPr>
              <a:t>arasından seçilir.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İdari yargı hakim ve savcıları, Hakimler ve Savcılar Yüksek Kurulunca; diğer görevlerde bulunanlar </a:t>
            </a:r>
            <a:r>
              <a:rPr lang="tr-TR" i="1" dirty="0" smtClean="0">
                <a:solidFill>
                  <a:schemeClr val="tx1">
                    <a:lumMod val="65000"/>
                    <a:lumOff val="35000"/>
                  </a:schemeClr>
                </a:solidFill>
                <a:latin typeface="Arial" panose="020B0604020202020204" pitchFamily="34" charset="0"/>
                <a:cs typeface="Arial" panose="020B0604020202020204" pitchFamily="34" charset="0"/>
              </a:rPr>
              <a:t>ise, Cumhurbaşkanınca </a:t>
            </a:r>
            <a:r>
              <a:rPr lang="tr-TR" i="1" dirty="0">
                <a:solidFill>
                  <a:schemeClr val="tx1">
                    <a:lumMod val="65000"/>
                    <a:lumOff val="35000"/>
                  </a:schemeClr>
                </a:solidFill>
                <a:latin typeface="Arial" panose="020B0604020202020204" pitchFamily="34" charset="0"/>
                <a:cs typeface="Arial" panose="020B0604020202020204" pitchFamily="34" charset="0"/>
              </a:rPr>
              <a:t>Danıştay üyeliğine seçilirler.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(Ek: 1/7/2016 – 6723/1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üyeleri on iki yıl için seçilir. Bir kimse iki defa Danıştay üyesi seçilemez</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328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8463" y="987512"/>
            <a:ext cx="10138521" cy="5167745"/>
          </a:xfrm>
        </p:spPr>
        <p:txBody>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Danıştay Daireleri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2575 sayılı </a:t>
            </a:r>
            <a:r>
              <a:rPr lang="tr-TR" b="1" dirty="0" smtClean="0">
                <a:solidFill>
                  <a:schemeClr val="tx1">
                    <a:lumMod val="65000"/>
                    <a:lumOff val="35000"/>
                  </a:schemeClr>
                </a:solidFill>
                <a:latin typeface="Arial" panose="020B0604020202020204" pitchFamily="34" charset="0"/>
                <a:cs typeface="Arial" panose="020B0604020202020204" pitchFamily="34" charset="0"/>
              </a:rPr>
              <a:t>Danıştay </a:t>
            </a:r>
            <a:r>
              <a:rPr lang="tr-TR" b="1" dirty="0">
                <a:solidFill>
                  <a:schemeClr val="tx1">
                    <a:lumMod val="65000"/>
                    <a:lumOff val="35000"/>
                  </a:schemeClr>
                </a:solidFill>
                <a:latin typeface="Arial" panose="020B0604020202020204" pitchFamily="34" charset="0"/>
                <a:cs typeface="Arial" panose="020B0604020202020204" pitchFamily="34" charset="0"/>
              </a:rPr>
              <a:t>Kanunu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13</a:t>
            </a:r>
            <a:r>
              <a:rPr lang="tr-TR" dirty="0" smtClean="0">
                <a:solidFill>
                  <a:schemeClr val="tx1">
                    <a:lumMod val="65000"/>
                    <a:lumOff val="35000"/>
                  </a:schemeClr>
                </a:solidFill>
                <a:latin typeface="Arial" panose="020B0604020202020204" pitchFamily="34" charset="0"/>
                <a:cs typeface="Arial" panose="020B0604020202020204" pitchFamily="34" charset="0"/>
              </a:rPr>
              <a:t>- 1. </a:t>
            </a:r>
            <a:r>
              <a:rPr lang="tr-TR" i="1" dirty="0" smtClean="0">
                <a:solidFill>
                  <a:schemeClr val="tx1">
                    <a:lumMod val="65000"/>
                    <a:lumOff val="35000"/>
                  </a:schemeClr>
                </a:solidFill>
                <a:latin typeface="Arial" panose="020B0604020202020204" pitchFamily="34" charset="0"/>
                <a:cs typeface="Arial" panose="020B0604020202020204" pitchFamily="34" charset="0"/>
              </a:rPr>
              <a:t>Danıştay; dokuzu dava, biri idari daire olmak üzere on daireden oluşur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dirty="0">
                <a:solidFill>
                  <a:schemeClr val="tx1">
                    <a:lumMod val="65000"/>
                    <a:lumOff val="35000"/>
                  </a:schemeClr>
                </a:solidFill>
                <a:latin typeface="Arial" panose="020B0604020202020204" pitchFamily="34" charset="0"/>
                <a:cs typeface="Arial" panose="020B0604020202020204" pitchFamily="34" charset="0"/>
              </a:rPr>
              <a:t>2. </a:t>
            </a:r>
            <a:r>
              <a:rPr lang="tr-TR" i="1" dirty="0">
                <a:solidFill>
                  <a:schemeClr val="tx1">
                    <a:lumMod val="65000"/>
                    <a:lumOff val="35000"/>
                  </a:schemeClr>
                </a:solidFill>
                <a:latin typeface="Arial" panose="020B0604020202020204" pitchFamily="34" charset="0"/>
                <a:cs typeface="Arial" panose="020B0604020202020204" pitchFamily="34" charset="0"/>
              </a:rPr>
              <a:t>(Değişik: 9/2/2011-6110/1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Her dairede bir başkan ile yeteri kadar üye bulunur. Heyetler bir başkan ve dört üyenin katılmasıyla toplanır, salt çoğunluk ile karar verir. Üye sayısının yeterli olması halinde birden fazla heyet oluşturulabilir. Bu durumda, oluşturulan diğer heyetlere, heyette yer alan en kıdemli üye başkanlık eder. Müzakereler gizli yapılır.</a:t>
            </a:r>
            <a:r>
              <a:rPr lang="tr-TR" dirty="0">
                <a:solidFill>
                  <a:schemeClr val="tx1">
                    <a:lumMod val="65000"/>
                    <a:lumOff val="35000"/>
                  </a:schemeClr>
                </a:solidFill>
                <a:latin typeface="Arial" panose="020B0604020202020204" pitchFamily="34" charset="0"/>
                <a:cs typeface="Arial" panose="020B0604020202020204" pitchFamily="34" charset="0"/>
              </a:rPr>
              <a:t>»</a:t>
            </a:r>
            <a:endParaRPr lang="tr-TR"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2575 sayılı Danıştay Kanunu m. </a:t>
            </a:r>
            <a:r>
              <a:rPr lang="tr-TR" b="1" dirty="0" smtClean="0">
                <a:solidFill>
                  <a:schemeClr val="tx1">
                    <a:lumMod val="65000"/>
                    <a:lumOff val="35000"/>
                  </a:schemeClr>
                </a:solidFill>
                <a:latin typeface="Arial" panose="020B0604020202020204" pitchFamily="34" charset="0"/>
                <a:cs typeface="Arial" panose="020B0604020202020204" pitchFamily="34" charset="0"/>
              </a:rPr>
              <a:t>26- </a:t>
            </a:r>
            <a:r>
              <a:rPr lang="tr-TR" i="1" dirty="0" smtClean="0">
                <a:solidFill>
                  <a:schemeClr val="tx1">
                    <a:lumMod val="65000"/>
                    <a:lumOff val="35000"/>
                  </a:schemeClr>
                </a:solidFill>
                <a:latin typeface="Arial" panose="020B0604020202020204" pitchFamily="34" charset="0"/>
                <a:cs typeface="Arial" panose="020B0604020202020204" pitchFamily="34" charset="0"/>
              </a:rPr>
              <a:t>«(Değişik </a:t>
            </a:r>
            <a:r>
              <a:rPr lang="tr-TR" i="1" dirty="0">
                <a:solidFill>
                  <a:schemeClr val="tx1">
                    <a:lumMod val="65000"/>
                    <a:lumOff val="35000"/>
                  </a:schemeClr>
                </a:solidFill>
                <a:latin typeface="Arial" panose="020B0604020202020204" pitchFamily="34" charset="0"/>
                <a:cs typeface="Arial" panose="020B0604020202020204" pitchFamily="34" charset="0"/>
              </a:rPr>
              <a:t>birinci fıkra : 9/2/2011-6110/3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İdari uyuşmazlıklar ve davalar; İkinci, Üçüncü, Dördüncü, Beşinci, Altıncı, Yedinci, Sekizinci, Dokuzuncu ve Onuncu daireler ile idari ve vergi dava daireleri kurullarında incelenir ve karara </a:t>
            </a:r>
            <a:r>
              <a:rPr lang="tr-TR" i="1" dirty="0" smtClean="0">
                <a:solidFill>
                  <a:schemeClr val="tx1">
                    <a:lumMod val="65000"/>
                    <a:lumOff val="35000"/>
                  </a:schemeClr>
                </a:solidFill>
                <a:latin typeface="Arial" panose="020B0604020202020204" pitchFamily="34" charset="0"/>
                <a:cs typeface="Arial" panose="020B0604020202020204" pitchFamily="34" charset="0"/>
              </a:rPr>
              <a:t>bağlanır.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2575 sayılı Danıştay Kanunu m. </a:t>
            </a:r>
            <a:r>
              <a:rPr lang="tr-TR" b="1" dirty="0" smtClean="0">
                <a:solidFill>
                  <a:schemeClr val="tx1">
                    <a:lumMod val="65000"/>
                    <a:lumOff val="35000"/>
                  </a:schemeClr>
                </a:solidFill>
                <a:latin typeface="Arial" panose="020B0604020202020204" pitchFamily="34" charset="0"/>
                <a:cs typeface="Arial" panose="020B0604020202020204" pitchFamily="34" charset="0"/>
              </a:rPr>
              <a:t>27- </a:t>
            </a:r>
            <a:r>
              <a:rPr lang="tr-TR"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i="1" dirty="0">
                <a:solidFill>
                  <a:schemeClr val="tx1">
                    <a:lumMod val="65000"/>
                    <a:lumOff val="35000"/>
                  </a:schemeClr>
                </a:solidFill>
                <a:latin typeface="Arial" panose="020B0604020202020204" pitchFamily="34" charset="0"/>
                <a:cs typeface="Arial" panose="020B0604020202020204" pitchFamily="34" charset="0"/>
              </a:rPr>
              <a:t>dairelerinden Üçüncü, Dördüncü, Yedinci ve Dokuzuncu daireler vergi dava dairesi; diğer dava daireleri ise idari dava dairesi olarak görev yapar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4999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2592925" y="707237"/>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Danıştay’ın Görevleri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597446" y="1586429"/>
            <a:ext cx="9325275" cy="4096193"/>
          </a:xfrm>
        </p:spPr>
        <p:txBody>
          <a:bodyPr/>
          <a:lstStyle/>
          <a:p>
            <a:r>
              <a:rPr lang="tr-TR" b="1" dirty="0" smtClean="0">
                <a:solidFill>
                  <a:schemeClr val="tx1">
                    <a:lumMod val="65000"/>
                    <a:lumOff val="35000"/>
                  </a:schemeClr>
                </a:solidFill>
                <a:latin typeface="Arial" panose="020B0604020202020204" pitchFamily="34" charset="0"/>
                <a:cs typeface="Arial" panose="020B0604020202020204" pitchFamily="34" charset="0"/>
              </a:rPr>
              <a:t>Danıştay’ın Yargısal Görevleri</a:t>
            </a:r>
          </a:p>
          <a:p>
            <a:pPr marL="0" indent="0">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2576 sayılı Danıştay Kanunu Madde 23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«a) </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Mahkemeleri ile vergi mahkemelerinden verilen kararlar ve ilk derece mahkemesi olarak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görülen davalarla ilgili kararlara karşı temyiz istemlerini inceler ve karara bağlar. (Ek cümle : 1/7/2016 – 6723/6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Danıştayın</a:t>
            </a:r>
            <a:r>
              <a:rPr lang="tr-TR" i="1" dirty="0">
                <a:solidFill>
                  <a:schemeClr val="tx1">
                    <a:lumMod val="65000"/>
                    <a:lumOff val="35000"/>
                  </a:schemeClr>
                </a:solidFill>
                <a:latin typeface="Arial" panose="020B0604020202020204" pitchFamily="34" charset="0"/>
                <a:cs typeface="Arial" panose="020B0604020202020204" pitchFamily="34" charset="0"/>
              </a:rPr>
              <a:t> temyiz mercii olarak görevi, bir hukuk kuralının uygulanmaması veya yanlış uygulanması şeklinde ortaya çıkan hukuka aykırılıkların denetimini yapmakla sınırlıdır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b) Bu Kanunda yazılı idari davaları ilk ve son derece mahkemesi olarak karara </a:t>
            </a:r>
            <a:r>
              <a:rPr lang="tr-TR" i="1" dirty="0" smtClean="0">
                <a:solidFill>
                  <a:schemeClr val="tx1">
                    <a:lumMod val="65000"/>
                    <a:lumOff val="35000"/>
                  </a:schemeClr>
                </a:solidFill>
                <a:latin typeface="Arial" panose="020B0604020202020204" pitchFamily="34" charset="0"/>
                <a:cs typeface="Arial" panose="020B0604020202020204" pitchFamily="34" charset="0"/>
              </a:rPr>
              <a:t>bağlar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1541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12108" y="956798"/>
            <a:ext cx="9703521" cy="4294909"/>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Danıştay’ın İdari Görevleri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Danıştay Kanunu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a:t>
            </a:r>
            <a:r>
              <a:rPr lang="tr-TR" b="1" dirty="0">
                <a:solidFill>
                  <a:schemeClr val="tx1">
                    <a:lumMod val="65000"/>
                    <a:lumOff val="35000"/>
                  </a:schemeClr>
                </a:solidFill>
                <a:latin typeface="Arial" panose="020B0604020202020204" pitchFamily="34" charset="0"/>
                <a:cs typeface="Arial" panose="020B0604020202020204" pitchFamily="34" charset="0"/>
              </a:rPr>
              <a:t>23- </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c</a:t>
            </a:r>
            <a:r>
              <a:rPr lang="tr-TR" i="1" dirty="0">
                <a:solidFill>
                  <a:schemeClr val="tx1">
                    <a:lumMod val="65000"/>
                    <a:lumOff val="35000"/>
                  </a:schemeClr>
                </a:solidFill>
                <a:latin typeface="Arial" panose="020B0604020202020204" pitchFamily="34" charset="0"/>
                <a:cs typeface="Arial" panose="020B0604020202020204" pitchFamily="34" charset="0"/>
              </a:rPr>
              <a:t>) Başbakanlık veya Bakanlar Kurulunca gönderilen kanun tasarı ve teklifleri hakkında görüşünü bildirir.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(Değişik:18/12/1999-4492/1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)Tüzük tasarılarını inceler; kamu hizmetleri ile ilgili imtiyaz şartlaşma </a:t>
            </a:r>
            <a:r>
              <a:rPr lang="tr-TR" i="1" dirty="0" smtClean="0">
                <a:solidFill>
                  <a:schemeClr val="tx1">
                    <a:lumMod val="65000"/>
                    <a:lumOff val="35000"/>
                  </a:schemeClr>
                </a:solidFill>
                <a:latin typeface="Arial" panose="020B0604020202020204" pitchFamily="34" charset="0"/>
                <a:cs typeface="Arial" panose="020B0604020202020204" pitchFamily="34" charset="0"/>
              </a:rPr>
              <a:t>ve sözleşmeleri </a:t>
            </a:r>
            <a:r>
              <a:rPr lang="tr-TR" i="1" dirty="0">
                <a:solidFill>
                  <a:schemeClr val="tx1">
                    <a:lumMod val="65000"/>
                    <a:lumOff val="35000"/>
                  </a:schemeClr>
                </a:solidFill>
                <a:latin typeface="Arial" panose="020B0604020202020204" pitchFamily="34" charset="0"/>
                <a:cs typeface="Arial" panose="020B0604020202020204" pitchFamily="34" charset="0"/>
              </a:rPr>
              <a:t>hakkında düşüncesini bildirir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e) Cumhurbaşkanlığı ve Başbakanlık tarafından gönderilen işler hakkında görüşünü bildirir.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f) Bu Kanunla ve diğer kanunlarla verilen görevleri </a:t>
            </a:r>
            <a:r>
              <a:rPr lang="tr-TR" i="1" dirty="0" smtClean="0">
                <a:solidFill>
                  <a:schemeClr val="tx1">
                    <a:lumMod val="65000"/>
                    <a:lumOff val="35000"/>
                  </a:schemeClr>
                </a:solidFill>
                <a:latin typeface="Arial" panose="020B0604020202020204" pitchFamily="34" charset="0"/>
                <a:cs typeface="Arial" panose="020B0604020202020204" pitchFamily="34" charset="0"/>
              </a:rPr>
              <a:t>yapar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22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Bölge İdare Mahkemeleri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520328" y="1465243"/>
            <a:ext cx="10136684" cy="4902505"/>
          </a:xfrm>
        </p:spPr>
        <p:txBody>
          <a:bodyPr>
            <a:normAutofit fontScale="92500" lnSpcReduction="2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Bölge İdare Mahkemelerinin Oluşumu</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2576 sayılı Kanun Madde 3 </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Değişik: 18/6/2014-6545/3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1. Bölge idare mahkemeleri, başkanlık, başkanlar kurulu, daireler, bölge idare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mahkemesi adalet </a:t>
            </a:r>
            <a:r>
              <a:rPr lang="tr-TR" i="1" dirty="0">
                <a:solidFill>
                  <a:schemeClr val="tx1">
                    <a:lumMod val="65000"/>
                    <a:lumOff val="35000"/>
                  </a:schemeClr>
                </a:solidFill>
                <a:latin typeface="Arial" panose="020B0604020202020204" pitchFamily="34" charset="0"/>
                <a:cs typeface="Arial" panose="020B0604020202020204" pitchFamily="34" charset="0"/>
              </a:rPr>
              <a:t>komisyonu ve müdürlüklerden oluşur.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 Bölge idare mahkemelerinde biri idare diğeri vergi olmak üzere en az iki daire </a:t>
            </a:r>
            <a:r>
              <a:rPr lang="tr-TR" i="1" dirty="0" smtClean="0">
                <a:solidFill>
                  <a:schemeClr val="tx1">
                    <a:lumMod val="65000"/>
                    <a:lumOff val="35000"/>
                  </a:schemeClr>
                </a:solidFill>
                <a:latin typeface="Arial" panose="020B0604020202020204" pitchFamily="34" charset="0"/>
                <a:cs typeface="Arial" panose="020B0604020202020204" pitchFamily="34" charset="0"/>
              </a:rPr>
              <a:t>bulunur. Gerekli </a:t>
            </a:r>
            <a:r>
              <a:rPr lang="tr-TR" i="1" dirty="0">
                <a:solidFill>
                  <a:schemeClr val="tx1">
                    <a:lumMod val="65000"/>
                    <a:lumOff val="35000"/>
                  </a:schemeClr>
                </a:solidFill>
                <a:latin typeface="Arial" panose="020B0604020202020204" pitchFamily="34" charset="0"/>
                <a:cs typeface="Arial" panose="020B0604020202020204" pitchFamily="34" charset="0"/>
              </a:rPr>
              <a:t>hâllerde dairelerin sayısı, Adalet Bakanlığının teklifi üzerine Hâkimler ve Savcılar </a:t>
            </a:r>
            <a:r>
              <a:rPr lang="tr-TR" i="1" dirty="0" smtClean="0">
                <a:solidFill>
                  <a:schemeClr val="tx1">
                    <a:lumMod val="65000"/>
                    <a:lumOff val="35000"/>
                  </a:schemeClr>
                </a:solidFill>
                <a:latin typeface="Arial" panose="020B0604020202020204" pitchFamily="34" charset="0"/>
                <a:cs typeface="Arial" panose="020B0604020202020204" pitchFamily="34" charset="0"/>
              </a:rPr>
              <a:t>Yüksek Kurulunca </a:t>
            </a:r>
            <a:r>
              <a:rPr lang="tr-TR" i="1" dirty="0">
                <a:solidFill>
                  <a:schemeClr val="tx1">
                    <a:lumMod val="65000"/>
                    <a:lumOff val="35000"/>
                  </a:schemeClr>
                </a:solidFill>
                <a:latin typeface="Arial" panose="020B0604020202020204" pitchFamily="34" charset="0"/>
                <a:cs typeface="Arial" panose="020B0604020202020204" pitchFamily="34" charset="0"/>
              </a:rPr>
              <a:t>artırılıp azaltılabilir.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3. Dairelerde bir başkan ile yeteri kadar üye bulunur.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4. Bölge idare mahkemesi başkan ve üyeliklerine Hâkimler ve Savcılar Yüksek </a:t>
            </a:r>
            <a:r>
              <a:rPr lang="tr-TR" i="1" dirty="0" smtClean="0">
                <a:solidFill>
                  <a:schemeClr val="tx1">
                    <a:lumMod val="65000"/>
                    <a:lumOff val="35000"/>
                  </a:schemeClr>
                </a:solidFill>
                <a:latin typeface="Arial" panose="020B0604020202020204" pitchFamily="34" charset="0"/>
                <a:cs typeface="Arial" panose="020B0604020202020204" pitchFamily="34" charset="0"/>
              </a:rPr>
              <a:t>Kurulunca atama </a:t>
            </a:r>
            <a:r>
              <a:rPr lang="tr-TR" i="1" dirty="0">
                <a:solidFill>
                  <a:schemeClr val="tx1">
                    <a:lumMod val="65000"/>
                    <a:lumOff val="35000"/>
                  </a:schemeClr>
                </a:solidFill>
                <a:latin typeface="Arial" panose="020B0604020202020204" pitchFamily="34" charset="0"/>
                <a:cs typeface="Arial" panose="020B0604020202020204" pitchFamily="34" charset="0"/>
              </a:rPr>
              <a:t>yapılır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algn="just"/>
            <a:r>
              <a:rPr lang="tr-TR" b="1" dirty="0">
                <a:solidFill>
                  <a:schemeClr val="tx1">
                    <a:lumMod val="65000"/>
                    <a:lumOff val="35000"/>
                  </a:schemeClr>
                </a:solidFill>
                <a:latin typeface="Arial" panose="020B0604020202020204" pitchFamily="34" charset="0"/>
                <a:cs typeface="Arial" panose="020B0604020202020204" pitchFamily="34" charset="0"/>
              </a:rPr>
              <a:t>Bölge İdare Mahkemelerinin Görevleri</a:t>
            </a:r>
          </a:p>
          <a:p>
            <a:pPr marL="0" indent="0" algn="just">
              <a:buNone/>
            </a:pPr>
            <a:r>
              <a:rPr lang="tr-TR" sz="1700" b="1" dirty="0">
                <a:solidFill>
                  <a:schemeClr val="tx1">
                    <a:lumMod val="65000"/>
                    <a:lumOff val="35000"/>
                  </a:schemeClr>
                </a:solidFill>
                <a:latin typeface="Arial" panose="020B0604020202020204" pitchFamily="34" charset="0"/>
                <a:cs typeface="Arial" panose="020B0604020202020204" pitchFamily="34" charset="0"/>
              </a:rPr>
              <a:t>2576 sayılı Kanun Madde 3</a:t>
            </a:r>
            <a:r>
              <a:rPr lang="tr-TR" b="1" dirty="0">
                <a:solidFill>
                  <a:schemeClr val="tx1">
                    <a:lumMod val="65000"/>
                    <a:lumOff val="35000"/>
                  </a:schemeClr>
                </a:solidFill>
                <a:latin typeface="Arial" panose="020B0604020202020204" pitchFamily="34" charset="0"/>
                <a:cs typeface="Arial" panose="020B0604020202020204" pitchFamily="34" charset="0"/>
              </a:rPr>
              <a:t>/A- </a:t>
            </a:r>
            <a:r>
              <a:rPr lang="tr-TR" dirty="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Ek: 18/6/2014-6545/4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Bölge idare mahkemelerinin görevleri şunlardır: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 İstinaf başvurularını inceleyip karara bağlamak.</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Yargı çevresindeki idare ve vergi mahkemeleri arasında çıkan görev ve yetki uyuşmazlıklarını kesin karara bağlamak.</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Diğer kanunlarla verilen görevleri yapmak</a:t>
            </a:r>
            <a:r>
              <a:rPr lang="tr-TR"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0344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43751" y="992686"/>
            <a:ext cx="8915400" cy="5209309"/>
          </a:xfrm>
        </p:spPr>
        <p:txBody>
          <a:bodyPr>
            <a:normAutofit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Dairelerin Görevleri</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2576 sayılı Kanun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3/D- </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Ek: 18/6/2014-6545/7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1. Bölge idare mahkemesi dairelerinin görevleri şunlardır: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 İlk </a:t>
            </a:r>
            <a:r>
              <a:rPr lang="tr-TR" i="1" dirty="0">
                <a:solidFill>
                  <a:schemeClr val="tx1">
                    <a:lumMod val="65000"/>
                    <a:lumOff val="35000"/>
                  </a:schemeClr>
                </a:solidFill>
                <a:latin typeface="Arial" panose="020B0604020202020204" pitchFamily="34" charset="0"/>
                <a:cs typeface="Arial" panose="020B0604020202020204" pitchFamily="34" charset="0"/>
              </a:rPr>
              <a:t>derece mahkemelerince verilen ve istinaf yolu açık olan nihai kararlara karşı </a:t>
            </a:r>
            <a:r>
              <a:rPr lang="tr-TR" i="1" dirty="0" smtClean="0">
                <a:solidFill>
                  <a:schemeClr val="tx1">
                    <a:lumMod val="65000"/>
                    <a:lumOff val="35000"/>
                  </a:schemeClr>
                </a:solidFill>
                <a:latin typeface="Arial" panose="020B0604020202020204" pitchFamily="34" charset="0"/>
                <a:cs typeface="Arial" panose="020B0604020202020204" pitchFamily="34" charset="0"/>
              </a:rPr>
              <a:t>yapılan istinaf </a:t>
            </a:r>
            <a:r>
              <a:rPr lang="tr-TR" i="1" dirty="0">
                <a:solidFill>
                  <a:schemeClr val="tx1">
                    <a:lumMod val="65000"/>
                    <a:lumOff val="35000"/>
                  </a:schemeClr>
                </a:solidFill>
                <a:latin typeface="Arial" panose="020B0604020202020204" pitchFamily="34" charset="0"/>
                <a:cs typeface="Arial" panose="020B0604020202020204" pitchFamily="34" charset="0"/>
              </a:rPr>
              <a:t>başvurularını inceleyerek karara bağlamak</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İlk derece mahkemelerince yürütmenin durdurulması istemleri hakkında verilen </a:t>
            </a:r>
            <a:r>
              <a:rPr lang="tr-TR" i="1" dirty="0" smtClean="0">
                <a:solidFill>
                  <a:schemeClr val="tx1">
                    <a:lumMod val="65000"/>
                    <a:lumOff val="35000"/>
                  </a:schemeClr>
                </a:solidFill>
                <a:latin typeface="Arial" panose="020B0604020202020204" pitchFamily="34" charset="0"/>
                <a:cs typeface="Arial" panose="020B0604020202020204" pitchFamily="34" charset="0"/>
              </a:rPr>
              <a:t>kararlara karşı </a:t>
            </a:r>
            <a:r>
              <a:rPr lang="tr-TR" i="1" dirty="0">
                <a:solidFill>
                  <a:schemeClr val="tx1">
                    <a:lumMod val="65000"/>
                    <a:lumOff val="35000"/>
                  </a:schemeClr>
                </a:solidFill>
                <a:latin typeface="Arial" panose="020B0604020202020204" pitchFamily="34" charset="0"/>
                <a:cs typeface="Arial" panose="020B0604020202020204" pitchFamily="34" charset="0"/>
              </a:rPr>
              <a:t>yapılan itirazları inceleyerek karara bağlamak.</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c) Yargı çevresi içinde bulunan ilk derece mahkemeleri arasındaki görev ve yetki </a:t>
            </a:r>
            <a:r>
              <a:rPr lang="tr-TR" i="1" dirty="0" smtClean="0">
                <a:solidFill>
                  <a:schemeClr val="tx1">
                    <a:lumMod val="65000"/>
                    <a:lumOff val="35000"/>
                  </a:schemeClr>
                </a:solidFill>
                <a:latin typeface="Arial" panose="020B0604020202020204" pitchFamily="34" charset="0"/>
                <a:cs typeface="Arial" panose="020B0604020202020204" pitchFamily="34" charset="0"/>
              </a:rPr>
              <a:t>uyuşmazlıklarını </a:t>
            </a:r>
            <a:r>
              <a:rPr lang="tr-TR" i="1" dirty="0">
                <a:solidFill>
                  <a:schemeClr val="tx1">
                    <a:lumMod val="65000"/>
                    <a:lumOff val="35000"/>
                  </a:schemeClr>
                </a:solidFill>
                <a:latin typeface="Arial" panose="020B0604020202020204" pitchFamily="34" charset="0"/>
                <a:cs typeface="Arial" panose="020B0604020202020204" pitchFamily="34" charset="0"/>
              </a:rPr>
              <a:t>çözmek.</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d) Yargı çevresi içinde bulunan yetkili ilk derece mahkemesinin bir davaya bakmasına </a:t>
            </a:r>
            <a:r>
              <a:rPr lang="tr-TR" i="1" dirty="0" smtClean="0">
                <a:solidFill>
                  <a:schemeClr val="tx1">
                    <a:lumMod val="65000"/>
                    <a:lumOff val="35000"/>
                  </a:schemeClr>
                </a:solidFill>
                <a:latin typeface="Arial" panose="020B0604020202020204" pitchFamily="34" charset="0"/>
                <a:cs typeface="Arial" panose="020B0604020202020204" pitchFamily="34" charset="0"/>
              </a:rPr>
              <a:t>fiili veya </a:t>
            </a:r>
            <a:r>
              <a:rPr lang="tr-TR" i="1" dirty="0">
                <a:solidFill>
                  <a:schemeClr val="tx1">
                    <a:lumMod val="65000"/>
                    <a:lumOff val="35000"/>
                  </a:schemeClr>
                </a:solidFill>
                <a:latin typeface="Arial" panose="020B0604020202020204" pitchFamily="34" charset="0"/>
                <a:cs typeface="Arial" panose="020B0604020202020204" pitchFamily="34" charset="0"/>
              </a:rPr>
              <a:t>hukuki bir engel çıktığı veya iki mahkemenin yargı çevresi sınırlarında tereddüt </a:t>
            </a:r>
            <a:r>
              <a:rPr lang="tr-TR" i="1" dirty="0" smtClean="0">
                <a:solidFill>
                  <a:schemeClr val="tx1">
                    <a:lumMod val="65000"/>
                    <a:lumOff val="35000"/>
                  </a:schemeClr>
                </a:solidFill>
                <a:latin typeface="Arial" panose="020B0604020202020204" pitchFamily="34" charset="0"/>
                <a:cs typeface="Arial" panose="020B0604020202020204" pitchFamily="34" charset="0"/>
              </a:rPr>
              <a:t>edildiği veya </a:t>
            </a:r>
            <a:r>
              <a:rPr lang="tr-TR" i="1" dirty="0">
                <a:solidFill>
                  <a:schemeClr val="tx1">
                    <a:lumMod val="65000"/>
                    <a:lumOff val="35000"/>
                  </a:schemeClr>
                </a:solidFill>
                <a:latin typeface="Arial" panose="020B0604020202020204" pitchFamily="34" charset="0"/>
                <a:cs typeface="Arial" panose="020B0604020202020204" pitchFamily="34" charset="0"/>
              </a:rPr>
              <a:t>iki mahkemenin de aynı davaya bakmaya yetkili olduklarına karar verdikleri hâllerde; </a:t>
            </a:r>
            <a:r>
              <a:rPr lang="tr-TR" i="1" dirty="0" smtClean="0">
                <a:solidFill>
                  <a:schemeClr val="tx1">
                    <a:lumMod val="65000"/>
                    <a:lumOff val="35000"/>
                  </a:schemeClr>
                </a:solidFill>
                <a:latin typeface="Arial" panose="020B0604020202020204" pitchFamily="34" charset="0"/>
                <a:cs typeface="Arial" panose="020B0604020202020204" pitchFamily="34" charset="0"/>
              </a:rPr>
              <a:t>o davanın </a:t>
            </a:r>
            <a:r>
              <a:rPr lang="tr-TR" i="1" dirty="0">
                <a:solidFill>
                  <a:schemeClr val="tx1">
                    <a:lumMod val="65000"/>
                    <a:lumOff val="35000"/>
                  </a:schemeClr>
                </a:solidFill>
                <a:latin typeface="Arial" panose="020B0604020202020204" pitchFamily="34" charset="0"/>
                <a:cs typeface="Arial" panose="020B0604020202020204" pitchFamily="34" charset="0"/>
              </a:rPr>
              <a:t>bölge idare mahkemesi yargı çevresi içinde bulunan başka bir mahkemeye nakline </a:t>
            </a:r>
            <a:r>
              <a:rPr lang="tr-TR" i="1" dirty="0" smtClean="0">
                <a:solidFill>
                  <a:schemeClr val="tx1">
                    <a:lumMod val="65000"/>
                    <a:lumOff val="35000"/>
                  </a:schemeClr>
                </a:solidFill>
                <a:latin typeface="Arial" panose="020B0604020202020204" pitchFamily="34" charset="0"/>
                <a:cs typeface="Arial" panose="020B0604020202020204" pitchFamily="34" charset="0"/>
              </a:rPr>
              <a:t>veya yetkili </a:t>
            </a:r>
            <a:r>
              <a:rPr lang="tr-TR" i="1" dirty="0">
                <a:solidFill>
                  <a:schemeClr val="tx1">
                    <a:lumMod val="65000"/>
                    <a:lumOff val="35000"/>
                  </a:schemeClr>
                </a:solidFill>
                <a:latin typeface="Arial" panose="020B0604020202020204" pitchFamily="34" charset="0"/>
                <a:cs typeface="Arial" panose="020B0604020202020204" pitchFamily="34" charset="0"/>
              </a:rPr>
              <a:t>mahkemenin tayinine karar vermek.</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e) Kanunlarla verilen diğer görevleri </a:t>
            </a:r>
            <a:r>
              <a:rPr lang="tr-TR" i="1" dirty="0" smtClean="0">
                <a:solidFill>
                  <a:schemeClr val="tx1">
                    <a:lumMod val="65000"/>
                    <a:lumOff val="35000"/>
                  </a:schemeClr>
                </a:solidFill>
                <a:latin typeface="Arial" panose="020B0604020202020204" pitchFamily="34" charset="0"/>
                <a:cs typeface="Arial" panose="020B0604020202020204" pitchFamily="34" charset="0"/>
              </a:rPr>
              <a:t>yapmak</a:t>
            </a: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008925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95</TotalTime>
  <Words>1469</Words>
  <Application>Microsoft Office PowerPoint</Application>
  <PresentationFormat>Geniş ekran</PresentationFormat>
  <Paragraphs>103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Duman</vt:lpstr>
      <vt:lpstr>İdari Yargı Mercileri</vt:lpstr>
      <vt:lpstr>İdari Yargı Mercileri</vt:lpstr>
      <vt:lpstr>Danıştay </vt:lpstr>
      <vt:lpstr>PowerPoint Sunusu</vt:lpstr>
      <vt:lpstr>PowerPoint Sunusu</vt:lpstr>
      <vt:lpstr>Danıştay’ın Görevleri</vt:lpstr>
      <vt:lpstr>PowerPoint Sunusu</vt:lpstr>
      <vt:lpstr>Bölge İdare Mahkemeleri</vt:lpstr>
      <vt:lpstr>PowerPoint Sunusu</vt:lpstr>
      <vt:lpstr>Vergi Mahkemeleri</vt:lpstr>
      <vt:lpstr>İdare Mahkemeleri</vt:lpstr>
      <vt:lpstr>Tek Hakimle Çözümlenecek Davalar</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İdari Yargı Mercileri</dc:title>
  <dc:creator>betül damar</dc:creator>
  <cp:lastModifiedBy>betül damar</cp:lastModifiedBy>
  <cp:revision>13</cp:revision>
  <dcterms:created xsi:type="dcterms:W3CDTF">2017-11-16T11:31:21Z</dcterms:created>
  <dcterms:modified xsi:type="dcterms:W3CDTF">2017-12-03T08:10:16Z</dcterms:modified>
</cp:coreProperties>
</file>