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95" r:id="rId4"/>
    <p:sldId id="287" r:id="rId5"/>
    <p:sldId id="288" r:id="rId6"/>
    <p:sldId id="289" r:id="rId7"/>
    <p:sldId id="296" r:id="rId8"/>
    <p:sldId id="297" r:id="rId9"/>
    <p:sldId id="298" r:id="rId10"/>
    <p:sldId id="299" r:id="rId11"/>
    <p:sldId id="300" r:id="rId12"/>
    <p:sldId id="301" r:id="rId13"/>
    <p:sldId id="302"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DC7445-E2E2-448D-83D9-A65E6DCBA22E}"/>
              </a:ext>
            </a:extLst>
          </p:cNvPr>
          <p:cNvSpPr>
            <a:spLocks noGrp="1"/>
          </p:cNvSpPr>
          <p:nvPr>
            <p:ph type="ctrTitle"/>
          </p:nvPr>
        </p:nvSpPr>
        <p:spPr/>
        <p:txBody>
          <a:bodyPr/>
          <a:lstStyle/>
          <a:p>
            <a:r>
              <a:rPr lang="tr-TR" dirty="0"/>
              <a:t>KONU 13 </a:t>
            </a:r>
            <a:br>
              <a:rPr lang="tr-TR" dirty="0"/>
            </a:br>
            <a:r>
              <a:rPr lang="tr-TR" dirty="0"/>
              <a:t>KÜRESELLEŞME</a:t>
            </a:r>
          </a:p>
        </p:txBody>
      </p:sp>
    </p:spTree>
    <p:extLst>
      <p:ext uri="{BB962C8B-B14F-4D97-AF65-F5344CB8AC3E}">
        <p14:creationId xmlns:p14="http://schemas.microsoft.com/office/powerpoint/2010/main" val="140396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r>
              <a:rPr lang="tr-TR" b="1" dirty="0"/>
              <a:t>Küreselleşmenin alternatif kullanımları</a:t>
            </a:r>
            <a:endParaRPr lang="en-GB" dirty="0"/>
          </a:p>
          <a:p>
            <a:pPr marL="0" indent="0">
              <a:buNone/>
            </a:pPr>
            <a:r>
              <a:rPr lang="tr-TR" dirty="0"/>
              <a:t>Küreselleşmenin sunduğu </a:t>
            </a:r>
            <a:r>
              <a:rPr lang="tr-TR" b="1" dirty="0"/>
              <a:t>ulaşım ve (başta internet olmak üzere) haberleşme ağını kullanan ve küreselleşmenin getirdiği ekonomik ve toplumsal dayatmalara karşı çıkan birçok hareket </a:t>
            </a:r>
            <a:r>
              <a:rPr lang="tr-TR" dirty="0"/>
              <a:t>oluşmuştur. </a:t>
            </a:r>
            <a:endParaRPr lang="en-GB" dirty="0"/>
          </a:p>
          <a:p>
            <a:pPr marL="0" indent="0">
              <a:buNone/>
            </a:pPr>
            <a:endParaRPr lang="tr-TR" dirty="0"/>
          </a:p>
        </p:txBody>
      </p:sp>
    </p:spTree>
    <p:extLst>
      <p:ext uri="{BB962C8B-B14F-4D97-AF65-F5344CB8AC3E}">
        <p14:creationId xmlns:p14="http://schemas.microsoft.com/office/powerpoint/2010/main" val="3387220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dirty="0"/>
              <a:t>Meksika’daki </a:t>
            </a:r>
            <a:r>
              <a:rPr lang="tr-TR" b="1" dirty="0" err="1"/>
              <a:t>Zapatistalar</a:t>
            </a:r>
            <a:r>
              <a:rPr lang="tr-TR" dirty="0"/>
              <a:t>, 30 Eylül 1999’da Dünya Ticaret Örgütü’nün Seattle’daki toplantısını protesto etmek için dünyanın dört bir yanından gelen eylemcilerin dahil olduğu </a:t>
            </a:r>
            <a:r>
              <a:rPr lang="tr-TR" b="1" dirty="0"/>
              <a:t>Küreselleşme Karşıtı Hareket</a:t>
            </a:r>
            <a:r>
              <a:rPr lang="tr-TR" dirty="0"/>
              <a:t> bu hareketlere örnek verilebilir. Küreselleşme Karşıtı Hareket, klasik örgütlenme yapılarından hiç birine uymayan, çok parçalı, gevşek ve ağ biçimli modeliyle, küreselleşme çağına uygun bir yapılanmadadır.</a:t>
            </a:r>
            <a:endParaRPr lang="en-GB" dirty="0"/>
          </a:p>
          <a:p>
            <a:pPr marL="0" indent="0">
              <a:buNone/>
            </a:pPr>
            <a:endParaRPr lang="tr-TR" dirty="0"/>
          </a:p>
        </p:txBody>
      </p:sp>
    </p:spTree>
    <p:extLst>
      <p:ext uri="{BB962C8B-B14F-4D97-AF65-F5344CB8AC3E}">
        <p14:creationId xmlns:p14="http://schemas.microsoft.com/office/powerpoint/2010/main" val="408677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dirty="0"/>
              <a:t>Küreselleşmenin getirdiklerine karşı çıkan ve </a:t>
            </a:r>
            <a:r>
              <a:rPr lang="tr-TR" b="1" dirty="0"/>
              <a:t>şiddet kullanan hareketler </a:t>
            </a:r>
            <a:r>
              <a:rPr lang="tr-TR" dirty="0"/>
              <a:t>de vardır: </a:t>
            </a:r>
            <a:r>
              <a:rPr lang="tr-TR" b="1" dirty="0"/>
              <a:t>Amerikan Milisleri ve Vatanseverler Hareketi</a:t>
            </a:r>
            <a:r>
              <a:rPr lang="tr-TR" dirty="0"/>
              <a:t>, 1995’de Japonya’daki sarin gazı saldırılarını düzenleyen </a:t>
            </a:r>
            <a:r>
              <a:rPr lang="tr-TR" b="1" dirty="0" err="1"/>
              <a:t>Aum</a:t>
            </a:r>
            <a:r>
              <a:rPr lang="tr-TR" b="1" dirty="0"/>
              <a:t> </a:t>
            </a:r>
            <a:r>
              <a:rPr lang="tr-TR" b="1" dirty="0" err="1"/>
              <a:t>Shinrikyo</a:t>
            </a:r>
            <a:r>
              <a:rPr lang="tr-TR" b="1" dirty="0"/>
              <a:t> ve takipçileri</a:t>
            </a:r>
            <a:r>
              <a:rPr lang="tr-TR" dirty="0"/>
              <a:t>, El Kaide’nin de dahil olduğu </a:t>
            </a:r>
            <a:r>
              <a:rPr lang="tr-TR" b="1" dirty="0"/>
              <a:t>Yahudilere ve Haçlılara Karşı Cihat İçin Dünya İslami Cephesi</a:t>
            </a:r>
            <a:r>
              <a:rPr lang="tr-TR" dirty="0"/>
              <a:t> de bunlara örnektir.</a:t>
            </a:r>
            <a:endParaRPr lang="en-GB" dirty="0"/>
          </a:p>
          <a:p>
            <a:pPr marL="0" indent="0">
              <a:buNone/>
            </a:pPr>
            <a:endParaRPr lang="tr-TR" dirty="0"/>
          </a:p>
        </p:txBody>
      </p:sp>
    </p:spTree>
    <p:extLst>
      <p:ext uri="{BB962C8B-B14F-4D97-AF65-F5344CB8AC3E}">
        <p14:creationId xmlns:p14="http://schemas.microsoft.com/office/powerpoint/2010/main" val="925224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dirty="0"/>
              <a:t>Tıpkı teknolojik ürünler gibi, küreselleşme gibi süreçler de içkin biçimde olumlu ya da olumsuz olarak nitelendirilemezler. Yaşama baktığımız perspektif ne ise, onun içinde bir yandan olumlu kullanımlarını bulabilir, bir yandan da olumsuz kullanımlarına rastlayabiliriz. </a:t>
            </a:r>
            <a:endParaRPr lang="en-GB" dirty="0"/>
          </a:p>
          <a:p>
            <a:pPr marL="0" indent="0">
              <a:buNone/>
            </a:pPr>
            <a:endParaRPr lang="tr-TR" dirty="0"/>
          </a:p>
        </p:txBody>
      </p:sp>
    </p:spTree>
    <p:extLst>
      <p:ext uri="{BB962C8B-B14F-4D97-AF65-F5344CB8AC3E}">
        <p14:creationId xmlns:p14="http://schemas.microsoft.com/office/powerpoint/2010/main" val="207503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a:bodyPr>
          <a:lstStyle/>
          <a:p>
            <a:pPr marL="0" indent="0">
              <a:buNone/>
            </a:pPr>
            <a:r>
              <a:rPr lang="tr-TR" b="1" dirty="0"/>
              <a:t>Dünyanın (kürenin) tek bir piyasa haline gelmesi</a:t>
            </a:r>
            <a:r>
              <a:rPr lang="tr-TR" dirty="0"/>
              <a:t>ne işaret eder. </a:t>
            </a:r>
            <a:r>
              <a:rPr lang="tr-TR" b="1" dirty="0"/>
              <a:t>Kapitalizm, ulus devletin ötesine geçmiş, çok uluslu</a:t>
            </a:r>
            <a:r>
              <a:rPr lang="tr-TR" dirty="0"/>
              <a:t> hale gelmiştir. Sermaye ve ticaret akışkanlığı, daha önce görülmemiş bir düzeye ulaşmıştır. Bir şirket hammaddenin ucuza bulunduğu bir ülkede hammadde sağlayan bir şirkete sahip olup işgücünün ucuz olduğu başka bir ülkede bu hammaddelerin işlenmesi için fabrika açabilmektedir. </a:t>
            </a:r>
            <a:endParaRPr lang="en-GB" dirty="0"/>
          </a:p>
          <a:p>
            <a:pPr marL="0" indent="0">
              <a:buNone/>
            </a:pPr>
            <a:endParaRPr lang="tr-TR" dirty="0"/>
          </a:p>
        </p:txBody>
      </p:sp>
    </p:spTree>
    <p:extLst>
      <p:ext uri="{BB962C8B-B14F-4D97-AF65-F5344CB8AC3E}">
        <p14:creationId xmlns:p14="http://schemas.microsoft.com/office/powerpoint/2010/main" val="390742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b="1" dirty="0"/>
              <a:t>Her iki ülkenin yasal mevzuatının bu şirketin istediği gibi iş yapabilmesine uygun olması gerekir;</a:t>
            </a:r>
            <a:r>
              <a:rPr lang="tr-TR" dirty="0"/>
              <a:t> bu nedenle çok uluslu şirketlere kapı aralamak isteyen devletler, mevzuatlarını bu doğrultuda değiştirmektedirler. Neoliberal düşünce ve politikalarla küreselleşen </a:t>
            </a:r>
            <a:r>
              <a:rPr lang="tr-TR" b="1" dirty="0"/>
              <a:t>kapitalizm</a:t>
            </a:r>
            <a:r>
              <a:rPr lang="tr-TR" dirty="0"/>
              <a:t>, hukuk alanında </a:t>
            </a:r>
            <a:r>
              <a:rPr lang="tr-TR" b="1" dirty="0" err="1"/>
              <a:t>deregülasyon</a:t>
            </a:r>
            <a:r>
              <a:rPr lang="tr-TR" dirty="0"/>
              <a:t> (kuralların kaldırılması) ve </a:t>
            </a:r>
            <a:r>
              <a:rPr lang="tr-TR" b="1" dirty="0" err="1"/>
              <a:t>reregülasyon</a:t>
            </a:r>
            <a:r>
              <a:rPr lang="tr-TR" dirty="0"/>
              <a:t> (kuralların yeniden düzenlenmesi) talebiyle hareket etmektedir.</a:t>
            </a:r>
          </a:p>
        </p:txBody>
      </p:sp>
    </p:spTree>
    <p:extLst>
      <p:ext uri="{BB962C8B-B14F-4D97-AF65-F5344CB8AC3E}">
        <p14:creationId xmlns:p14="http://schemas.microsoft.com/office/powerpoint/2010/main" val="188333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dirty="0"/>
              <a:t>Küreselleşmenin hızlanmasında</a:t>
            </a:r>
            <a:r>
              <a:rPr lang="tr-TR" b="1" dirty="0"/>
              <a:t> ulaşım ağının ve internetin yaygınlaşmasının rolü büyüktür</a:t>
            </a:r>
            <a:r>
              <a:rPr lang="tr-TR" dirty="0"/>
              <a:t>.</a:t>
            </a:r>
            <a:endParaRPr lang="en-GB" dirty="0"/>
          </a:p>
          <a:p>
            <a:pPr marL="0" indent="0">
              <a:buNone/>
            </a:pPr>
            <a:r>
              <a:rPr lang="tr-TR" dirty="0"/>
              <a:t>Dünyanın hemen her yerinde aynı üretim biçiminin ve üretim ilişkilerinin yaygınlaşması, farklı coğrafyalar arasında kültürel ve düşünsel alışverişin daha önce hiç olmadığı kadar yaygınlaşması ekonomik küreselleşmenin yanı sıra kültürel küreselleşmeye de yol açmıştır. Bu durum, </a:t>
            </a:r>
            <a:r>
              <a:rPr lang="tr-TR" b="1" dirty="0"/>
              <a:t>dünya tek bir uygarlığa doğru mu gidiyor? sorusu</a:t>
            </a:r>
            <a:r>
              <a:rPr lang="tr-TR" dirty="0"/>
              <a:t>nu doğurur.</a:t>
            </a:r>
            <a:endParaRPr lang="en-GB" dirty="0"/>
          </a:p>
          <a:p>
            <a:pPr marL="0" indent="0">
              <a:buNone/>
            </a:pPr>
            <a:endParaRPr lang="tr-TR" dirty="0"/>
          </a:p>
        </p:txBody>
      </p:sp>
    </p:spTree>
    <p:extLst>
      <p:ext uri="{BB962C8B-B14F-4D97-AF65-F5344CB8AC3E}">
        <p14:creationId xmlns:p14="http://schemas.microsoft.com/office/powerpoint/2010/main" val="223381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dirty="0"/>
              <a:t>Uygarlık tarihi, bir yandan insanlığın ortak mirasının oluşumunu anlamamızı sağlarken, diğer yandan da dünyanın farklı coğrafyalarında yaşayan insanların ürettikleri değerler, anlamlar, yaşam biçimleri ve ürünleri </a:t>
            </a:r>
            <a:r>
              <a:rPr lang="tr-TR" dirty="0" err="1"/>
              <a:t>ayırdetmemize</a:t>
            </a:r>
            <a:r>
              <a:rPr lang="tr-TR" dirty="0"/>
              <a:t> yol açar. Yani hem evrensel bir boyutu vardır, aynı zamanda “</a:t>
            </a:r>
            <a:r>
              <a:rPr lang="tr-TR" dirty="0" err="1"/>
              <a:t>yerel”dir</a:t>
            </a:r>
            <a:r>
              <a:rPr lang="tr-TR" dirty="0"/>
              <a:t>… </a:t>
            </a:r>
            <a:endParaRPr lang="en-GB" dirty="0"/>
          </a:p>
          <a:p>
            <a:pPr marL="0" indent="0">
              <a:buNone/>
            </a:pPr>
            <a:endParaRPr lang="tr-TR" dirty="0"/>
          </a:p>
        </p:txBody>
      </p:sp>
    </p:spTree>
    <p:extLst>
      <p:ext uri="{BB962C8B-B14F-4D97-AF65-F5344CB8AC3E}">
        <p14:creationId xmlns:p14="http://schemas.microsoft.com/office/powerpoint/2010/main" val="38454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a:bodyPr>
          <a:lstStyle/>
          <a:p>
            <a:pPr marL="0" indent="0">
              <a:buNone/>
            </a:pPr>
            <a:r>
              <a:rPr lang="tr-TR" dirty="0"/>
              <a:t>Küreselleşme de </a:t>
            </a:r>
            <a:r>
              <a:rPr lang="tr-TR" b="1" dirty="0"/>
              <a:t>bir yandan evrensel üretim biçimi ve ilişkilerini dayatırken bir yandan da yerel olanın farklı coğrafyalara ulaşmasını sağlar</a:t>
            </a:r>
            <a:r>
              <a:rPr lang="tr-TR" dirty="0"/>
              <a:t>. Ancak yerel olan, başka coğrafyalara ulaşırken popüler kültürün tezgahından geçer ve yerel birçok özelliğini yitirerek tüketim için bir meta haline dönüşebilir. </a:t>
            </a:r>
            <a:endParaRPr lang="en-GB" dirty="0"/>
          </a:p>
          <a:p>
            <a:pPr marL="0" indent="0">
              <a:buNone/>
            </a:pPr>
            <a:endParaRPr lang="tr-TR" dirty="0"/>
          </a:p>
        </p:txBody>
      </p:sp>
    </p:spTree>
    <p:extLst>
      <p:ext uri="{BB962C8B-B14F-4D97-AF65-F5344CB8AC3E}">
        <p14:creationId xmlns:p14="http://schemas.microsoft.com/office/powerpoint/2010/main" val="755658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dirty="0"/>
              <a:t>Bir Afrika maskı alıp evimize astığımızda, onun ortaya çıkarıldığı kabilede taşıdığı anlamdan farklı bir anlama kavuşmasına yol açarız; o artık bizim belirli bir yaşam biçimine ve kültürel düzeye sahip olduğumuzun göstergesidir.</a:t>
            </a:r>
          </a:p>
          <a:p>
            <a:pPr marL="0" indent="0">
              <a:buNone/>
            </a:pPr>
            <a:r>
              <a:rPr lang="tr-TR" dirty="0"/>
              <a:t>Küreselleşme bir yandan da bu Afrika maskının kabilesi için ne anlama geldiğini öğrenmemize, o kabilenin yaşam ve düşünce biçimi içinden kendimize bakma olanağı da ortaya çıkarmaktadır.</a:t>
            </a:r>
            <a:endParaRPr lang="en-GB" dirty="0"/>
          </a:p>
          <a:p>
            <a:pPr marL="0" indent="0">
              <a:buNone/>
            </a:pPr>
            <a:endParaRPr lang="tr-TR" dirty="0"/>
          </a:p>
        </p:txBody>
      </p:sp>
    </p:spTree>
    <p:extLst>
      <p:ext uri="{BB962C8B-B14F-4D97-AF65-F5344CB8AC3E}">
        <p14:creationId xmlns:p14="http://schemas.microsoft.com/office/powerpoint/2010/main" val="4177038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r>
              <a:rPr lang="tr-TR" b="1" dirty="0"/>
              <a:t>Küreselleşmenin ekonomik boyutu</a:t>
            </a:r>
            <a:endParaRPr lang="en-GB" dirty="0"/>
          </a:p>
          <a:p>
            <a:pPr marL="0" indent="0">
              <a:buNone/>
            </a:pPr>
            <a:r>
              <a:rPr lang="tr-TR" dirty="0"/>
              <a:t>Küreselleşme, her şeyden önce, ekonomik boyutu ile kavranabilir. Dünya ekonomisini oluşturan sosyal ve ekonomik parçaların birbirleriyle ve giderek dünya piyasalarıyla eklemlenmesi anlamına gelir. Bu çerçevede, ticaret ve sermaye akışının serbestleştirilmesidir.</a:t>
            </a:r>
            <a:endParaRPr lang="en-GB" dirty="0"/>
          </a:p>
          <a:p>
            <a:pPr marL="0" indent="0">
              <a:buNone/>
            </a:pPr>
            <a:endParaRPr lang="tr-TR" dirty="0"/>
          </a:p>
        </p:txBody>
      </p:sp>
    </p:spTree>
    <p:extLst>
      <p:ext uri="{BB962C8B-B14F-4D97-AF65-F5344CB8AC3E}">
        <p14:creationId xmlns:p14="http://schemas.microsoft.com/office/powerpoint/2010/main" val="68866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A0B33C-1EA9-411D-B720-9086FC1ED08C}"/>
              </a:ext>
            </a:extLst>
          </p:cNvPr>
          <p:cNvSpPr>
            <a:spLocks noGrp="1"/>
          </p:cNvSpPr>
          <p:nvPr>
            <p:ph idx="1"/>
          </p:nvPr>
        </p:nvSpPr>
        <p:spPr>
          <a:xfrm>
            <a:off x="179512" y="260648"/>
            <a:ext cx="8784976" cy="6336704"/>
          </a:xfrm>
        </p:spPr>
        <p:txBody>
          <a:bodyPr/>
          <a:lstStyle/>
          <a:p>
            <a:pPr marL="0" indent="0">
              <a:buNone/>
            </a:pPr>
            <a:r>
              <a:rPr lang="tr-TR" dirty="0"/>
              <a:t>Bourdieu: </a:t>
            </a:r>
            <a:r>
              <a:rPr lang="tr-TR" b="1" dirty="0"/>
              <a:t>“Küreselleşme, piyasa mantığını engelleyen her türlü kolektif yapının yok edilmesini gerektirir.”</a:t>
            </a:r>
            <a:r>
              <a:rPr lang="tr-TR" dirty="0"/>
              <a:t> demiştir. Yani, herhangi bir toplumsal, idari ya da yasal kısıtlama olmaksızın, sermayenin dünyanın her yerine akabilmesini hedefler. Bu nedenle de küreselleşmeyi destekleyen politikalara </a:t>
            </a:r>
            <a:r>
              <a:rPr lang="tr-TR" dirty="0" err="1"/>
              <a:t>neo</a:t>
            </a:r>
            <a:r>
              <a:rPr lang="tr-TR" dirty="0"/>
              <a:t>-liberal politikalar denir.</a:t>
            </a:r>
            <a:endParaRPr lang="en-GB" dirty="0"/>
          </a:p>
          <a:p>
            <a:pPr marL="0" indent="0">
              <a:buNone/>
            </a:pPr>
            <a:r>
              <a:rPr lang="tr-TR" dirty="0"/>
              <a:t>Bu politikaların </a:t>
            </a:r>
            <a:r>
              <a:rPr lang="tr-TR" b="1" dirty="0"/>
              <a:t>rasyonellik ölçütü, sermayenin kârlılığı</a:t>
            </a:r>
            <a:r>
              <a:rPr lang="tr-TR" dirty="0"/>
              <a:t>dır.</a:t>
            </a:r>
            <a:endParaRPr lang="en-GB" dirty="0"/>
          </a:p>
          <a:p>
            <a:pPr marL="0" indent="0">
              <a:buNone/>
            </a:pPr>
            <a:endParaRPr lang="tr-TR" dirty="0"/>
          </a:p>
        </p:txBody>
      </p:sp>
    </p:spTree>
    <p:extLst>
      <p:ext uri="{BB962C8B-B14F-4D97-AF65-F5344CB8AC3E}">
        <p14:creationId xmlns:p14="http://schemas.microsoft.com/office/powerpoint/2010/main" val="24451666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595</Words>
  <Application>Microsoft Office PowerPoint</Application>
  <PresentationFormat>Ekran Gösterisi (4:3)</PresentationFormat>
  <Paragraphs>18</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Calibri</vt:lpstr>
      <vt:lpstr>Ofis Teması</vt:lpstr>
      <vt:lpstr>KONU 13  KÜRESELLEŞME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13  KÜRESELLEŞME</dc:title>
  <dc:creator>Nilüfer Pınar KILIÇ</dc:creator>
  <cp:lastModifiedBy>Author</cp:lastModifiedBy>
  <cp:revision>3</cp:revision>
  <dcterms:created xsi:type="dcterms:W3CDTF">2019-09-16T12:58:41Z</dcterms:created>
  <dcterms:modified xsi:type="dcterms:W3CDTF">2019-09-25T20:18:12Z</dcterms:modified>
</cp:coreProperties>
</file>