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00" r:id="rId3"/>
    <p:sldId id="331" r:id="rId4"/>
    <p:sldId id="332" r:id="rId5"/>
    <p:sldId id="333" r:id="rId6"/>
    <p:sldId id="334" r:id="rId7"/>
    <p:sldId id="305" r:id="rId8"/>
    <p:sldId id="322" r:id="rId9"/>
    <p:sldId id="306" r:id="rId10"/>
    <p:sldId id="30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err="1"/>
              <a:t>Karnaugh</a:t>
            </a:r>
            <a:r>
              <a:rPr lang="tr-TR" sz="3200" dirty="0"/>
              <a:t> Haritası – K Haritası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2563" y="1845734"/>
            <a:ext cx="10748978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/>
              <a:t>Ahmet Cevahir Çınar, Lojik Denklem Sadeleştirme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/>
              <a:t>Derin, Sayısal Elektronik, Mersin Üniversitesi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b="1" dirty="0" err="1"/>
              <a:t>Yrd.Doç.Dr</a:t>
            </a:r>
            <a:r>
              <a:rPr lang="tr-TR" b="1" dirty="0"/>
              <a:t>. Mustafa Engin, </a:t>
            </a:r>
            <a:r>
              <a:rPr lang="tr-TR" b="1" dirty="0" err="1"/>
              <a:t>Yrd.Doç.Dr</a:t>
            </a:r>
            <a:r>
              <a:rPr lang="tr-TR" b="1" dirty="0"/>
              <a:t>. </a:t>
            </a:r>
            <a:r>
              <a:rPr lang="tr-TR" b="1" dirty="0" err="1"/>
              <a:t>Dilşad</a:t>
            </a:r>
            <a:r>
              <a:rPr lang="tr-TR" b="1" dirty="0"/>
              <a:t> Engin, Sayısal </a:t>
            </a:r>
            <a:r>
              <a:rPr lang="tr-TR" b="1"/>
              <a:t>Elektronik, Ege </a:t>
            </a:r>
            <a:r>
              <a:rPr lang="tr-TR" b="1" dirty="0"/>
              <a:t>Üniversitesi, Ege </a:t>
            </a:r>
            <a:r>
              <a:rPr lang="tr-TR" b="1"/>
              <a:t>Meslek Yüksekokulu</a:t>
            </a:r>
            <a:r>
              <a:rPr lang="tr-TR" b="1" dirty="0"/>
              <a:t>, İzmir 2015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İçeriği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1097280" y="2446515"/>
            <a:ext cx="7719174" cy="265290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sz="2400" b="1" dirty="0" err="1">
                <a:solidFill>
                  <a:srgbClr val="FF0000"/>
                </a:solidFill>
              </a:rPr>
              <a:t>Karnaugh</a:t>
            </a:r>
            <a:r>
              <a:rPr lang="tr-TR" sz="2400" b="1" dirty="0">
                <a:solidFill>
                  <a:srgbClr val="FF0000"/>
                </a:solidFill>
              </a:rPr>
              <a:t> Haritası (K-Haritası)</a:t>
            </a:r>
          </a:p>
          <a:p>
            <a:pPr marL="0" indent="0">
              <a:buNone/>
            </a:pPr>
            <a:r>
              <a:rPr lang="tr-TR" sz="2400" dirty="0"/>
              <a:t>Doğruluk Tablosunun </a:t>
            </a:r>
            <a:r>
              <a:rPr lang="tr-TR" sz="2400" dirty="0" err="1"/>
              <a:t>Karnaugh</a:t>
            </a:r>
            <a:r>
              <a:rPr lang="tr-TR" sz="2400" dirty="0"/>
              <a:t> Haritasına Uygulanması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0591F7-4EBA-49B0-A46F-F357B24CA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Doğruluk Tablosunun </a:t>
            </a:r>
            <a:br>
              <a:rPr lang="tr-TR" dirty="0"/>
            </a:br>
            <a:r>
              <a:rPr lang="tr-TR" dirty="0" err="1"/>
              <a:t>Karnaugh</a:t>
            </a:r>
            <a:r>
              <a:rPr lang="tr-TR" dirty="0"/>
              <a:t> Haritasına Uygulanması</a:t>
            </a: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60497CDE-78CB-4642-878B-D3B4C7D380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914963"/>
              </p:ext>
            </p:extLst>
          </p:nvPr>
        </p:nvGraphicFramePr>
        <p:xfrm>
          <a:off x="1651072" y="2446986"/>
          <a:ext cx="3886844" cy="2788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546">
                  <a:extLst>
                    <a:ext uri="{9D8B030D-6E8A-4147-A177-3AD203B41FA5}">
                      <a16:colId xmlns:a16="http://schemas.microsoft.com/office/drawing/2014/main" val="251941956"/>
                    </a:ext>
                  </a:extLst>
                </a:gridCol>
                <a:gridCol w="848443">
                  <a:extLst>
                    <a:ext uri="{9D8B030D-6E8A-4147-A177-3AD203B41FA5}">
                      <a16:colId xmlns:a16="http://schemas.microsoft.com/office/drawing/2014/main" val="1501929773"/>
                    </a:ext>
                  </a:extLst>
                </a:gridCol>
                <a:gridCol w="606029">
                  <a:extLst>
                    <a:ext uri="{9D8B030D-6E8A-4147-A177-3AD203B41FA5}">
                      <a16:colId xmlns:a16="http://schemas.microsoft.com/office/drawing/2014/main" val="245023627"/>
                    </a:ext>
                  </a:extLst>
                </a:gridCol>
                <a:gridCol w="752826">
                  <a:extLst>
                    <a:ext uri="{9D8B030D-6E8A-4147-A177-3AD203B41FA5}">
                      <a16:colId xmlns:a16="http://schemas.microsoft.com/office/drawing/2014/main" val="2167673382"/>
                    </a:ext>
                  </a:extLst>
                </a:gridCol>
              </a:tblGrid>
              <a:tr h="708391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Kutu Numarası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/>
                        <a:t>Girişler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Çıkış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817300"/>
                  </a:ext>
                </a:extLst>
              </a:tr>
              <a:tr h="438527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580521"/>
                  </a:ext>
                </a:extLst>
              </a:tr>
              <a:tr h="410417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426009"/>
                  </a:ext>
                </a:extLst>
              </a:tr>
              <a:tr h="410417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022495"/>
                  </a:ext>
                </a:extLst>
              </a:tr>
              <a:tr h="410417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07009"/>
                  </a:ext>
                </a:extLst>
              </a:tr>
              <a:tr h="410417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03657"/>
                  </a:ext>
                </a:extLst>
              </a:tr>
            </a:tbl>
          </a:graphicData>
        </a:graphic>
      </p:graphicFrame>
      <p:pic>
        <p:nvPicPr>
          <p:cNvPr id="6" name="Resim 5">
            <a:extLst>
              <a:ext uri="{FF2B5EF4-FFF2-40B4-BE49-F238E27FC236}">
                <a16:creationId xmlns:a16="http://schemas.microsoft.com/office/drawing/2014/main" id="{C0896665-D1B6-47A4-A634-CADC2F3B4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8226" y="1982912"/>
            <a:ext cx="3374266" cy="3356413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9CA0C952-7376-4AEB-B12E-8773D001229A}"/>
              </a:ext>
            </a:extLst>
          </p:cNvPr>
          <p:cNvSpPr/>
          <p:nvPr/>
        </p:nvSpPr>
        <p:spPr>
          <a:xfrm>
            <a:off x="2935053" y="5584877"/>
            <a:ext cx="67265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İki değişkenli doğruluk tablosu ve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Karnaugh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Haritası</a:t>
            </a:r>
          </a:p>
        </p:txBody>
      </p:sp>
    </p:spTree>
    <p:extLst>
      <p:ext uri="{BB962C8B-B14F-4D97-AF65-F5344CB8AC3E}">
        <p14:creationId xmlns:p14="http://schemas.microsoft.com/office/powerpoint/2010/main" val="192507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B2F1F7-43D7-4DC3-A6E7-4BD3D2E7E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Doğruluk Tablosunun </a:t>
            </a:r>
            <a:br>
              <a:rPr lang="tr-TR" dirty="0"/>
            </a:br>
            <a:r>
              <a:rPr lang="tr-TR" dirty="0" err="1"/>
              <a:t>Karnaugh</a:t>
            </a:r>
            <a:r>
              <a:rPr lang="tr-TR" dirty="0"/>
              <a:t> Haritasına Geçirilmesi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B1E84D92-B269-416F-B832-B8F4F5699A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311979"/>
              </p:ext>
            </p:extLst>
          </p:nvPr>
        </p:nvGraphicFramePr>
        <p:xfrm>
          <a:off x="1651072" y="2446986"/>
          <a:ext cx="3886844" cy="2788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546">
                  <a:extLst>
                    <a:ext uri="{9D8B030D-6E8A-4147-A177-3AD203B41FA5}">
                      <a16:colId xmlns:a16="http://schemas.microsoft.com/office/drawing/2014/main" val="251941956"/>
                    </a:ext>
                  </a:extLst>
                </a:gridCol>
                <a:gridCol w="848443">
                  <a:extLst>
                    <a:ext uri="{9D8B030D-6E8A-4147-A177-3AD203B41FA5}">
                      <a16:colId xmlns:a16="http://schemas.microsoft.com/office/drawing/2014/main" val="1501929773"/>
                    </a:ext>
                  </a:extLst>
                </a:gridCol>
                <a:gridCol w="606029">
                  <a:extLst>
                    <a:ext uri="{9D8B030D-6E8A-4147-A177-3AD203B41FA5}">
                      <a16:colId xmlns:a16="http://schemas.microsoft.com/office/drawing/2014/main" val="245023627"/>
                    </a:ext>
                  </a:extLst>
                </a:gridCol>
                <a:gridCol w="752826">
                  <a:extLst>
                    <a:ext uri="{9D8B030D-6E8A-4147-A177-3AD203B41FA5}">
                      <a16:colId xmlns:a16="http://schemas.microsoft.com/office/drawing/2014/main" val="2167673382"/>
                    </a:ext>
                  </a:extLst>
                </a:gridCol>
              </a:tblGrid>
              <a:tr h="708391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Kutu Numarası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/>
                        <a:t>Girişler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Çıkış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817300"/>
                  </a:ext>
                </a:extLst>
              </a:tr>
              <a:tr h="438527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580521"/>
                  </a:ext>
                </a:extLst>
              </a:tr>
              <a:tr h="410417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426009"/>
                  </a:ext>
                </a:extLst>
              </a:tr>
              <a:tr h="410417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022495"/>
                  </a:ext>
                </a:extLst>
              </a:tr>
              <a:tr h="410417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07009"/>
                  </a:ext>
                </a:extLst>
              </a:tr>
              <a:tr h="410417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03657"/>
                  </a:ext>
                </a:extLst>
              </a:tr>
            </a:tbl>
          </a:graphicData>
        </a:graphic>
      </p:graphicFrame>
      <p:cxnSp>
        <p:nvCxnSpPr>
          <p:cNvPr id="6" name="Düz Ok Bağlayıcısı 5">
            <a:extLst>
              <a:ext uri="{FF2B5EF4-FFF2-40B4-BE49-F238E27FC236}">
                <a16:creationId xmlns:a16="http://schemas.microsoft.com/office/drawing/2014/main" id="{147CAC19-3C95-44BD-8529-71A5C7D631DB}"/>
              </a:ext>
            </a:extLst>
          </p:cNvPr>
          <p:cNvCxnSpPr>
            <a:cxnSpLocks/>
          </p:cNvCxnSpPr>
          <p:nvPr/>
        </p:nvCxnSpPr>
        <p:spPr>
          <a:xfrm>
            <a:off x="5537916" y="3837904"/>
            <a:ext cx="592428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>
            <a:extLst>
              <a:ext uri="{FF2B5EF4-FFF2-40B4-BE49-F238E27FC236}">
                <a16:creationId xmlns:a16="http://schemas.microsoft.com/office/drawing/2014/main" id="{3142FE5D-55A1-40EA-9D07-F0C46C63A898}"/>
              </a:ext>
            </a:extLst>
          </p:cNvPr>
          <p:cNvCxnSpPr>
            <a:cxnSpLocks/>
          </p:cNvCxnSpPr>
          <p:nvPr/>
        </p:nvCxnSpPr>
        <p:spPr>
          <a:xfrm>
            <a:off x="5537916" y="4634247"/>
            <a:ext cx="592428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id="{742AE3AE-D8EA-4B0C-A9FD-C79601102DD9}"/>
              </a:ext>
            </a:extLst>
          </p:cNvPr>
          <p:cNvCxnSpPr>
            <a:cxnSpLocks/>
          </p:cNvCxnSpPr>
          <p:nvPr/>
        </p:nvCxnSpPr>
        <p:spPr>
          <a:xfrm>
            <a:off x="5537916" y="5033493"/>
            <a:ext cx="592428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ikdörtgen 10">
            <a:extLst>
              <a:ext uri="{FF2B5EF4-FFF2-40B4-BE49-F238E27FC236}">
                <a16:creationId xmlns:a16="http://schemas.microsoft.com/office/drawing/2014/main" id="{F96076E5-3F7A-414E-A8E9-0248A7F5C045}"/>
              </a:ext>
            </a:extLst>
          </p:cNvPr>
          <p:cNvSpPr/>
          <p:nvPr/>
        </p:nvSpPr>
        <p:spPr>
          <a:xfrm>
            <a:off x="6126480" y="3587375"/>
            <a:ext cx="34940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s-E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.B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A.B’</a:t>
            </a: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A.B</a:t>
            </a: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36F9B242-43DD-4436-9790-8949BEABD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4509" y="2331076"/>
            <a:ext cx="2966784" cy="270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91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>
            <a:extLst>
              <a:ext uri="{FF2B5EF4-FFF2-40B4-BE49-F238E27FC236}">
                <a16:creationId xmlns:a16="http://schemas.microsoft.com/office/drawing/2014/main" id="{AA9E6C02-6A79-465A-9E9A-C41D45F6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Lojik İfadelerin</a:t>
            </a:r>
            <a:br>
              <a:rPr lang="tr-TR" dirty="0"/>
            </a:br>
            <a:r>
              <a:rPr lang="tr-TR" dirty="0" err="1"/>
              <a:t>Karnaugh</a:t>
            </a:r>
            <a:r>
              <a:rPr lang="tr-TR" dirty="0"/>
              <a:t> Haritasıyla Sadeleştirilmesi</a:t>
            </a: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03C8C009-98CC-4AA9-8C66-D442FD9CF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932633"/>
              </p:ext>
            </p:extLst>
          </p:nvPr>
        </p:nvGraphicFramePr>
        <p:xfrm>
          <a:off x="566669" y="2459864"/>
          <a:ext cx="3116689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233">
                  <a:extLst>
                    <a:ext uri="{9D8B030D-6E8A-4147-A177-3AD203B41FA5}">
                      <a16:colId xmlns:a16="http://schemas.microsoft.com/office/drawing/2014/main" val="251941956"/>
                    </a:ext>
                  </a:extLst>
                </a:gridCol>
                <a:gridCol w="657839">
                  <a:extLst>
                    <a:ext uri="{9D8B030D-6E8A-4147-A177-3AD203B41FA5}">
                      <a16:colId xmlns:a16="http://schemas.microsoft.com/office/drawing/2014/main" val="1501929773"/>
                    </a:ext>
                  </a:extLst>
                </a:gridCol>
                <a:gridCol w="469883">
                  <a:extLst>
                    <a:ext uri="{9D8B030D-6E8A-4147-A177-3AD203B41FA5}">
                      <a16:colId xmlns:a16="http://schemas.microsoft.com/office/drawing/2014/main" val="245023627"/>
                    </a:ext>
                  </a:extLst>
                </a:gridCol>
                <a:gridCol w="686734">
                  <a:extLst>
                    <a:ext uri="{9D8B030D-6E8A-4147-A177-3AD203B41FA5}">
                      <a16:colId xmlns:a16="http://schemas.microsoft.com/office/drawing/2014/main" val="2167673382"/>
                    </a:ext>
                  </a:extLst>
                </a:gridCol>
              </a:tblGrid>
              <a:tr h="610242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Kutu Numarası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/>
                        <a:t>Girişler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Çıkış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817300"/>
                  </a:ext>
                </a:extLst>
              </a:tr>
              <a:tr h="377768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580521"/>
                  </a:ext>
                </a:extLst>
              </a:tr>
              <a:tr h="353553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426009"/>
                  </a:ext>
                </a:extLst>
              </a:tr>
              <a:tr h="353553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022495"/>
                  </a:ext>
                </a:extLst>
              </a:tr>
              <a:tr h="353553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207009"/>
                  </a:ext>
                </a:extLst>
              </a:tr>
              <a:tr h="353553"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03657"/>
                  </a:ext>
                </a:extLst>
              </a:tr>
            </a:tbl>
          </a:graphicData>
        </a:graphic>
      </p:graphicFrame>
      <p:cxnSp>
        <p:nvCxnSpPr>
          <p:cNvPr id="6" name="Düz Ok Bağlayıcısı 5">
            <a:extLst>
              <a:ext uri="{FF2B5EF4-FFF2-40B4-BE49-F238E27FC236}">
                <a16:creationId xmlns:a16="http://schemas.microsoft.com/office/drawing/2014/main" id="{9D8C2676-1445-4B50-8231-A5F83DE0C44B}"/>
              </a:ext>
            </a:extLst>
          </p:cNvPr>
          <p:cNvCxnSpPr>
            <a:cxnSpLocks/>
          </p:cNvCxnSpPr>
          <p:nvPr/>
        </p:nvCxnSpPr>
        <p:spPr>
          <a:xfrm>
            <a:off x="3713417" y="3464416"/>
            <a:ext cx="459338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id="{5C5B652B-6F48-48E7-BF59-BE3349714F0C}"/>
              </a:ext>
            </a:extLst>
          </p:cNvPr>
          <p:cNvCxnSpPr>
            <a:cxnSpLocks/>
          </p:cNvCxnSpPr>
          <p:nvPr/>
        </p:nvCxnSpPr>
        <p:spPr>
          <a:xfrm>
            <a:off x="3713417" y="4260759"/>
            <a:ext cx="459338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id="{FA6AEE75-5E0E-455A-8FED-8EBB6C95D4CA}"/>
              </a:ext>
            </a:extLst>
          </p:cNvPr>
          <p:cNvCxnSpPr>
            <a:cxnSpLocks/>
          </p:cNvCxnSpPr>
          <p:nvPr/>
        </p:nvCxnSpPr>
        <p:spPr>
          <a:xfrm>
            <a:off x="3713417" y="4660005"/>
            <a:ext cx="459338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Resim 9">
            <a:extLst>
              <a:ext uri="{FF2B5EF4-FFF2-40B4-BE49-F238E27FC236}">
                <a16:creationId xmlns:a16="http://schemas.microsoft.com/office/drawing/2014/main" id="{908A5B72-536E-4B2F-BDF6-AD9DB18B7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8616" y="2545549"/>
            <a:ext cx="2555728" cy="2327990"/>
          </a:xfrm>
          <a:prstGeom prst="rect">
            <a:avLst/>
          </a:prstGeom>
        </p:spPr>
      </p:pic>
      <p:sp>
        <p:nvSpPr>
          <p:cNvPr id="9" name="Dikdörtgen 8">
            <a:extLst>
              <a:ext uri="{FF2B5EF4-FFF2-40B4-BE49-F238E27FC236}">
                <a16:creationId xmlns:a16="http://schemas.microsoft.com/office/drawing/2014/main" id="{18153D35-222F-40FF-860D-6088FF7057E0}"/>
              </a:ext>
            </a:extLst>
          </p:cNvPr>
          <p:cNvSpPr/>
          <p:nvPr/>
        </p:nvSpPr>
        <p:spPr>
          <a:xfrm>
            <a:off x="4172755" y="3263942"/>
            <a:ext cx="27090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s-ES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.B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endParaRPr lang="tr-TR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A.B’</a:t>
            </a:r>
          </a:p>
          <a:p>
            <a:r>
              <a:rPr lang="tr-TR" sz="24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A.B</a:t>
            </a:r>
          </a:p>
        </p:txBody>
      </p:sp>
      <p:pic>
        <p:nvPicPr>
          <p:cNvPr id="14" name="Resim 13">
            <a:extLst>
              <a:ext uri="{FF2B5EF4-FFF2-40B4-BE49-F238E27FC236}">
                <a16:creationId xmlns:a16="http://schemas.microsoft.com/office/drawing/2014/main" id="{72C33777-9CB4-4F26-AE1F-ECFAA6B02F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3190" y="2545549"/>
            <a:ext cx="2371725" cy="2343150"/>
          </a:xfrm>
          <a:prstGeom prst="rect">
            <a:avLst/>
          </a:prstGeom>
        </p:spPr>
      </p:pic>
      <p:cxnSp>
        <p:nvCxnSpPr>
          <p:cNvPr id="16" name="Düz Ok Bağlayıcısı 15">
            <a:extLst>
              <a:ext uri="{FF2B5EF4-FFF2-40B4-BE49-F238E27FC236}">
                <a16:creationId xmlns:a16="http://schemas.microsoft.com/office/drawing/2014/main" id="{B91D78CC-1876-4A3C-AE5F-15C2DBABB923}"/>
              </a:ext>
            </a:extLst>
          </p:cNvPr>
          <p:cNvCxnSpPr/>
          <p:nvPr/>
        </p:nvCxnSpPr>
        <p:spPr>
          <a:xfrm>
            <a:off x="7674174" y="3863663"/>
            <a:ext cx="739016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kdörtgen 16">
            <a:extLst>
              <a:ext uri="{FF2B5EF4-FFF2-40B4-BE49-F238E27FC236}">
                <a16:creationId xmlns:a16="http://schemas.microsoft.com/office/drawing/2014/main" id="{E478B14F-5603-4736-BACB-DD25C51E5A51}"/>
              </a:ext>
            </a:extLst>
          </p:cNvPr>
          <p:cNvSpPr/>
          <p:nvPr/>
        </p:nvSpPr>
        <p:spPr>
          <a:xfrm>
            <a:off x="5405264" y="5330322"/>
            <a:ext cx="70061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F= A+ B’</a:t>
            </a:r>
          </a:p>
        </p:txBody>
      </p:sp>
    </p:spTree>
    <p:extLst>
      <p:ext uri="{BB962C8B-B14F-4D97-AF65-F5344CB8AC3E}">
        <p14:creationId xmlns:p14="http://schemas.microsoft.com/office/powerpoint/2010/main" val="192254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7FCFDC-AEF1-4CDD-A3CE-DBE4B2C17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FE8445-7EB7-45DE-808C-2E6CBE1D0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Y= A’.B’.C’ +A.B’ .C’ + A’.B.C+A.B.C   </a:t>
            </a:r>
          </a:p>
          <a:p>
            <a:r>
              <a:rPr lang="tr-TR" dirty="0"/>
              <a:t>şeklindeki lojik ifadeyi </a:t>
            </a:r>
            <a:r>
              <a:rPr lang="tr-TR" dirty="0" err="1"/>
              <a:t>karnaugh</a:t>
            </a:r>
            <a:r>
              <a:rPr lang="tr-TR" dirty="0"/>
              <a:t> haritası kullanarak sadeleştiriniz.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6DFF3B2-AFC1-4A40-B318-CF9B6533F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572" y="3384231"/>
            <a:ext cx="4313886" cy="2775091"/>
          </a:xfrm>
          <a:prstGeom prst="rect">
            <a:avLst/>
          </a:prstGeom>
        </p:spPr>
      </p:pic>
      <p:sp>
        <p:nvSpPr>
          <p:cNvPr id="5" name="Dikdörtgen 4">
            <a:extLst>
              <a:ext uri="{FF2B5EF4-FFF2-40B4-BE49-F238E27FC236}">
                <a16:creationId xmlns:a16="http://schemas.microsoft.com/office/drawing/2014/main" id="{37AA99D1-5475-4BD8-B6FB-B96945EA61A6}"/>
              </a:ext>
            </a:extLst>
          </p:cNvPr>
          <p:cNvSpPr/>
          <p:nvPr/>
        </p:nvSpPr>
        <p:spPr>
          <a:xfrm>
            <a:off x="5628067" y="361761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b="1" dirty="0">
                <a:solidFill>
                  <a:srgbClr val="FF0000"/>
                </a:solidFill>
              </a:rPr>
              <a:t>NOT:</a:t>
            </a:r>
          </a:p>
          <a:p>
            <a:pPr algn="just"/>
            <a:endParaRPr lang="tr-TR" b="1" dirty="0">
              <a:solidFill>
                <a:srgbClr val="FF0000"/>
              </a:solidFill>
            </a:endParaRP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I.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Bitişik dört kutucuktaki 1'ler tek bileşke olarak gruplanır.</a:t>
            </a:r>
            <a:r>
              <a:rPr lang="tr-TR" dirty="0"/>
              <a:t> </a:t>
            </a: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II.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Bitişik iki kutucuktaki 1'ler iki bileşke olarak gruplanır. </a:t>
            </a: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III.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Her kutucuk üç değişkenli bileşke olarak ifade içerir. </a:t>
            </a:r>
          </a:p>
          <a:p>
            <a:pPr algn="just"/>
            <a:r>
              <a:rPr lang="tr-TR" b="1" dirty="0">
                <a:solidFill>
                  <a:srgbClr val="FF0000"/>
                </a:solidFill>
              </a:rPr>
              <a:t>IV. </a:t>
            </a:r>
            <a:r>
              <a:rPr lang="tr-TR" dirty="0">
                <a:solidFill>
                  <a:schemeClr val="accent1">
                    <a:lumMod val="75000"/>
                  </a:schemeClr>
                </a:solidFill>
              </a:rPr>
              <a:t>Kenarlarda bulunan 1'ler, harita silindir gibi kabul edilerek diğer köşede bulunan 1'lerle ikili ya da dörtlü bileşe oluşturabilir.</a:t>
            </a:r>
          </a:p>
        </p:txBody>
      </p:sp>
    </p:spTree>
    <p:extLst>
      <p:ext uri="{BB962C8B-B14F-4D97-AF65-F5344CB8AC3E}">
        <p14:creationId xmlns:p14="http://schemas.microsoft.com/office/powerpoint/2010/main" val="2678741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427" y="3507557"/>
            <a:ext cx="3303197" cy="2826327"/>
          </a:xfrm>
          <a:prstGeom prst="rect">
            <a:avLst/>
          </a:prstGeom>
        </p:spPr>
      </p:pic>
      <p:grpSp>
        <p:nvGrpSpPr>
          <p:cNvPr id="12" name="Grup 11"/>
          <p:cNvGrpSpPr/>
          <p:nvPr/>
        </p:nvGrpSpPr>
        <p:grpSpPr>
          <a:xfrm>
            <a:off x="867982" y="2273273"/>
            <a:ext cx="9794822" cy="2636932"/>
            <a:chOff x="867982" y="2273273"/>
            <a:chExt cx="9794822" cy="2636932"/>
          </a:xfrm>
        </p:grpSpPr>
        <p:pic>
          <p:nvPicPr>
            <p:cNvPr id="4" name="Resim 3"/>
            <p:cNvPicPr>
              <a:picLocks noChangeAspect="1"/>
            </p:cNvPicPr>
            <p:nvPr/>
          </p:nvPicPr>
          <p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206536" y="2317173"/>
              <a:ext cx="2628745" cy="373866"/>
            </a:xfrm>
            <a:prstGeom prst="rect">
              <a:avLst/>
            </a:prstGeom>
          </p:spPr>
        </p:pic>
        <p:pic>
          <p:nvPicPr>
            <p:cNvPr id="5" name="Resim 4"/>
            <p:cNvPicPr>
              <a:picLocks noChangeAspect="1"/>
            </p:cNvPicPr>
            <p:nvPr/>
          </p:nvPicPr>
          <p:blipFill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206536" y="3047447"/>
              <a:ext cx="2893088" cy="446809"/>
            </a:xfrm>
            <a:prstGeom prst="rect">
              <a:avLst/>
            </a:prstGeom>
          </p:spPr>
        </p:pic>
        <p:pic>
          <p:nvPicPr>
            <p:cNvPr id="9" name="Resim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290704" y="2548005"/>
              <a:ext cx="5372100" cy="2362200"/>
            </a:xfrm>
            <a:prstGeom prst="rect">
              <a:avLst/>
            </a:prstGeom>
          </p:spPr>
        </p:pic>
        <p:sp>
          <p:nvSpPr>
            <p:cNvPr id="10" name="Metin kutusu 9"/>
            <p:cNvSpPr txBox="1"/>
            <p:nvPr/>
          </p:nvSpPr>
          <p:spPr>
            <a:xfrm>
              <a:off x="867982" y="2317173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dirty="0">
                  <a:solidFill>
                    <a:schemeClr val="accent1">
                      <a:lumMod val="50000"/>
                    </a:schemeClr>
                  </a:solidFill>
                </a:rPr>
                <a:t>*</a:t>
              </a:r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4817068" y="2273273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2400" dirty="0">
                  <a:solidFill>
                    <a:schemeClr val="accent1">
                      <a:lumMod val="50000"/>
                    </a:schemeClr>
                  </a:solidFill>
                </a:rPr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993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867982" y="231717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*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4563682" y="23140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*</a:t>
            </a:r>
          </a:p>
        </p:txBody>
      </p:sp>
      <p:grpSp>
        <p:nvGrpSpPr>
          <p:cNvPr id="13" name="Grup 12"/>
          <p:cNvGrpSpPr/>
          <p:nvPr/>
        </p:nvGrpSpPr>
        <p:grpSpPr>
          <a:xfrm>
            <a:off x="1315490" y="2236730"/>
            <a:ext cx="9840190" cy="3678580"/>
            <a:chOff x="1315490" y="2236730"/>
            <a:chExt cx="9840190" cy="3678580"/>
          </a:xfrm>
        </p:grpSpPr>
        <p:pic>
          <p:nvPicPr>
            <p:cNvPr id="4" name="Resim 3"/>
            <p:cNvPicPr>
              <a:picLocks noChangeAspect="1"/>
            </p:cNvPicPr>
            <p:nvPr/>
          </p:nvPicPr>
          <p:blipFill rotWithShape="1">
            <a:blip r:embed="rId2"/>
            <a:srcRect r="57332"/>
            <a:stretch/>
          </p:blipFill>
          <p:spPr>
            <a:xfrm>
              <a:off x="1315490" y="3657716"/>
              <a:ext cx="2071947" cy="2257594"/>
            </a:xfrm>
            <a:prstGeom prst="rect">
              <a:avLst/>
            </a:prstGeom>
          </p:spPr>
        </p:pic>
        <p:pic>
          <p:nvPicPr>
            <p:cNvPr id="5" name="Resim 4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47236" t="32080" b="46464"/>
            <a:stretch/>
          </p:blipFill>
          <p:spPr>
            <a:xfrm>
              <a:off x="1315490" y="2236730"/>
              <a:ext cx="2434557" cy="460283"/>
            </a:xfrm>
            <a:prstGeom prst="rect">
              <a:avLst/>
            </a:prstGeom>
          </p:spPr>
        </p:pic>
        <p:pic>
          <p:nvPicPr>
            <p:cNvPr id="7" name="Resim 6"/>
            <p:cNvPicPr>
              <a:picLocks noChangeAspect="1"/>
            </p:cNvPicPr>
            <p:nvPr/>
          </p:nvPicPr>
          <p:blipFill>
            <a:blip r:embed="rId4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5012055" y="2314090"/>
              <a:ext cx="6143625" cy="504825"/>
            </a:xfrm>
            <a:prstGeom prst="rect">
              <a:avLst/>
            </a:prstGeom>
          </p:spPr>
        </p:pic>
        <p:pic>
          <p:nvPicPr>
            <p:cNvPr id="8" name="Resim 7"/>
            <p:cNvPicPr>
              <a:picLocks noChangeAspect="1"/>
            </p:cNvPicPr>
            <p:nvPr/>
          </p:nvPicPr>
          <p:blipFill>
            <a:blip r:embed="rId5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5060459" y="3038673"/>
              <a:ext cx="2047875" cy="409575"/>
            </a:xfrm>
            <a:prstGeom prst="rect">
              <a:avLst/>
            </a:prstGeom>
          </p:spPr>
        </p:pic>
        <p:pic>
          <p:nvPicPr>
            <p:cNvPr id="9" name="Resim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70691" y="3668006"/>
              <a:ext cx="2813554" cy="1966883"/>
            </a:xfrm>
            <a:prstGeom prst="rect">
              <a:avLst/>
            </a:prstGeom>
          </p:spPr>
        </p:pic>
        <p:pic>
          <p:nvPicPr>
            <p:cNvPr id="12" name="Resim 11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54307" t="73518" r="19344" b="10980"/>
            <a:stretch/>
          </p:blipFill>
          <p:spPr>
            <a:xfrm>
              <a:off x="1347095" y="3030128"/>
              <a:ext cx="1215736" cy="3325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27316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403295"/>
            <a:ext cx="10058400" cy="3005046"/>
          </a:xfrm>
        </p:spPr>
        <p:txBody>
          <a:bodyPr>
            <a:normAutofit/>
          </a:bodyPr>
          <a:lstStyle/>
          <a:p>
            <a:pPr algn="just" fontAlgn="base"/>
            <a:endParaRPr lang="tr-TR" sz="2400" b="1" dirty="0"/>
          </a:p>
          <a:p>
            <a:pPr algn="just"/>
            <a:endParaRPr lang="tr-TR" sz="2400" dirty="0"/>
          </a:p>
        </p:txBody>
      </p:sp>
      <p:grpSp>
        <p:nvGrpSpPr>
          <p:cNvPr id="8" name="Grup 7"/>
          <p:cNvGrpSpPr/>
          <p:nvPr/>
        </p:nvGrpSpPr>
        <p:grpSpPr>
          <a:xfrm>
            <a:off x="1214650" y="2566555"/>
            <a:ext cx="9602286" cy="2469093"/>
            <a:chOff x="1214650" y="2732347"/>
            <a:chExt cx="9279683" cy="2303301"/>
          </a:xfrm>
        </p:grpSpPr>
        <p:pic>
          <p:nvPicPr>
            <p:cNvPr id="4" name="Resim 3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20000" contrast="-40000"/>
                      </a14:imgEffect>
                    </a14:imgLayer>
                  </a14:imgProps>
                </a:ext>
              </a:extLst>
            </a:blip>
            <a:srcRect l="3311" r="59159" b="21657"/>
            <a:stretch/>
          </p:blipFill>
          <p:spPr>
            <a:xfrm>
              <a:off x="1214650" y="2732347"/>
              <a:ext cx="4201328" cy="2038850"/>
            </a:xfrm>
            <a:prstGeom prst="rect">
              <a:avLst/>
            </a:prstGeom>
          </p:spPr>
        </p:pic>
        <p:pic>
          <p:nvPicPr>
            <p:cNvPr id="5" name="Resim 4"/>
            <p:cNvPicPr>
              <a:picLocks noChangeAspect="1"/>
            </p:cNvPicPr>
            <p:nvPr/>
          </p:nvPicPr>
          <p:blipFill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l="57425" r="1783"/>
            <a:stretch/>
          </p:blipFill>
          <p:spPr>
            <a:xfrm>
              <a:off x="6452755" y="2732347"/>
              <a:ext cx="4041578" cy="2303301"/>
            </a:xfrm>
            <a:prstGeom prst="rect">
              <a:avLst/>
            </a:prstGeom>
          </p:spPr>
        </p:pic>
      </p:grpSp>
      <p:sp>
        <p:nvSpPr>
          <p:cNvPr id="6" name="Metin kutusu 5"/>
          <p:cNvSpPr txBox="1"/>
          <p:nvPr/>
        </p:nvSpPr>
        <p:spPr>
          <a:xfrm>
            <a:off x="867982" y="231717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/>
              <a:t>*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5530627" y="240329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/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2160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4595</TotalTime>
  <Words>290</Words>
  <Application>Microsoft Office PowerPoint</Application>
  <PresentationFormat>Geniş ekran</PresentationFormat>
  <Paragraphs>106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Karnaugh Haritası – K Haritası</vt:lpstr>
      <vt:lpstr>Ders İçeriği</vt:lpstr>
      <vt:lpstr>Doğruluk Tablosunun  Karnaugh Haritasına Uygulanması</vt:lpstr>
      <vt:lpstr>Doğruluk Tablosunun  Karnaugh Haritasına Geçirilmesi</vt:lpstr>
      <vt:lpstr>Lojik İfadelerin Karnaugh Haritasıyla Sadeleştirilmesi</vt:lpstr>
      <vt:lpstr>Örnek</vt:lpstr>
      <vt:lpstr>Örnek</vt:lpstr>
      <vt:lpstr>Örnek</vt:lpstr>
      <vt:lpstr>Örnek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192</cp:revision>
  <dcterms:created xsi:type="dcterms:W3CDTF">2017-11-13T19:25:20Z</dcterms:created>
  <dcterms:modified xsi:type="dcterms:W3CDTF">2018-01-30T20:56:16Z</dcterms:modified>
</cp:coreProperties>
</file>