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5" r:id="rId5"/>
    <p:sldId id="259" r:id="rId6"/>
    <p:sldId id="261" r:id="rId7"/>
    <p:sldId id="270" r:id="rId8"/>
    <p:sldId id="263" r:id="rId9"/>
    <p:sldId id="267" r:id="rId10"/>
    <p:sldId id="268" r:id="rId11"/>
    <p:sldId id="269" r:id="rId12"/>
    <p:sldId id="271" r:id="rId13"/>
    <p:sldId id="272" r:id="rId14"/>
    <p:sldId id="273" r:id="rId15"/>
    <p:sldId id="274" r:id="rId16"/>
    <p:sldId id="275" r:id="rId17"/>
    <p:sldId id="300"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70" d="100"/>
          <a:sy n="70" d="100"/>
        </p:scale>
        <p:origin x="53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9067FA6-F24F-4229-A7B0-BC8F25346AE4}" type="slidenum">
              <a:rPr lang="tr-TR" smtClean="0"/>
              <a:t>8</a:t>
            </a:fld>
            <a:endParaRPr lang="tr-TR"/>
          </a:p>
        </p:txBody>
      </p:sp>
    </p:spTree>
    <p:extLst>
      <p:ext uri="{BB962C8B-B14F-4D97-AF65-F5344CB8AC3E}">
        <p14:creationId xmlns:p14="http://schemas.microsoft.com/office/powerpoint/2010/main" val="26175784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30.01.2018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a:t>Sayı Sistemleri</a:t>
            </a:r>
          </a:p>
        </p:txBody>
      </p:sp>
      <p:sp>
        <p:nvSpPr>
          <p:cNvPr id="3" name="Alt Başlık 2"/>
          <p:cNvSpPr>
            <a:spLocks noGrp="1"/>
          </p:cNvSpPr>
          <p:nvPr>
            <p:ph type="subTitle" idx="1"/>
          </p:nvPr>
        </p:nvSpPr>
        <p:spPr>
          <a:xfrm>
            <a:off x="1748852" y="4347147"/>
            <a:ext cx="9144000" cy="771763"/>
          </a:xfrm>
        </p:spPr>
        <p:txBody>
          <a:bodyPr/>
          <a:lstStyle/>
          <a:p>
            <a:r>
              <a:rPr lang="tr-TR" dirty="0"/>
              <a:t>Net 107 Sayısal elektronik</a:t>
            </a:r>
          </a:p>
          <a:p>
            <a:r>
              <a:rPr lang="tr-TR" dirty="0" err="1"/>
              <a:t>Ö</a:t>
            </a:r>
            <a:r>
              <a:rPr lang="tr-TR" cap="none" dirty="0" err="1"/>
              <a:t>ğr</a:t>
            </a:r>
            <a:r>
              <a:rPr lang="tr-TR" dirty="0"/>
              <a:t>. G</a:t>
            </a:r>
            <a:r>
              <a:rPr lang="tr-TR" cap="none" dirty="0"/>
              <a:t>ör</a:t>
            </a:r>
            <a:r>
              <a:rPr lang="tr-TR" dirty="0"/>
              <a:t>. B</a:t>
            </a:r>
            <a:r>
              <a:rPr lang="tr-TR" cap="none" dirty="0"/>
              <a:t>urcu</a:t>
            </a:r>
            <a:r>
              <a:rPr lang="tr-TR" dirty="0"/>
              <a:t> y</a:t>
            </a:r>
            <a:r>
              <a:rPr lang="tr-TR" cap="none" dirty="0"/>
              <a:t>akışır</a:t>
            </a:r>
            <a:r>
              <a:rPr lang="tr-TR" dirty="0"/>
              <a:t> g</a:t>
            </a:r>
            <a:r>
              <a:rPr lang="tr-TR" cap="none" dirty="0"/>
              <a:t>irgin</a:t>
            </a:r>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Örnek</a:t>
            </a:r>
          </a:p>
        </p:txBody>
      </p:sp>
      <p:sp>
        <p:nvSpPr>
          <p:cNvPr id="3" name="İçerik Yer Tutucusu 2"/>
          <p:cNvSpPr>
            <a:spLocks noGrp="1"/>
          </p:cNvSpPr>
          <p:nvPr>
            <p:ph idx="1"/>
          </p:nvPr>
        </p:nvSpPr>
        <p:spPr/>
        <p:txBody>
          <a:bodyPr>
            <a:normAutofit/>
          </a:bodyPr>
          <a:lstStyle/>
          <a:p>
            <a:r>
              <a:rPr lang="tr-TR" dirty="0"/>
              <a:t>(101.00101)</a:t>
            </a:r>
            <a:r>
              <a:rPr lang="tr-TR" baseline="-25000" dirty="0"/>
              <a:t>2</a:t>
            </a:r>
            <a:r>
              <a:rPr lang="tr-TR" dirty="0"/>
              <a:t> = (x)</a:t>
            </a:r>
            <a:r>
              <a:rPr lang="tr-TR" baseline="-25000" dirty="0"/>
              <a:t>10</a:t>
            </a:r>
          </a:p>
          <a:p>
            <a:endParaRPr lang="tr-TR" dirty="0"/>
          </a:p>
          <a:p>
            <a:r>
              <a:rPr lang="tr-TR" b="1" dirty="0"/>
              <a:t>Ağırlığı </a:t>
            </a:r>
            <a:r>
              <a:rPr lang="tr-TR" dirty="0"/>
              <a:t>	: 2</a:t>
            </a:r>
            <a:r>
              <a:rPr lang="tr-TR" baseline="30000" dirty="0"/>
              <a:t>2 </a:t>
            </a:r>
            <a:r>
              <a:rPr lang="tr-TR" dirty="0"/>
              <a:t>2</a:t>
            </a:r>
            <a:r>
              <a:rPr lang="tr-TR" baseline="30000" dirty="0"/>
              <a:t>1 </a:t>
            </a:r>
            <a:r>
              <a:rPr lang="tr-TR" dirty="0"/>
              <a:t>2</a:t>
            </a:r>
            <a:r>
              <a:rPr lang="tr-TR" baseline="30000" dirty="0"/>
              <a:t>0</a:t>
            </a:r>
            <a:r>
              <a:rPr lang="tr-TR" dirty="0"/>
              <a:t> 2</a:t>
            </a:r>
            <a:r>
              <a:rPr lang="tr-TR" baseline="30000" dirty="0"/>
              <a:t>-1 </a:t>
            </a:r>
            <a:r>
              <a:rPr lang="tr-TR" dirty="0"/>
              <a:t>2</a:t>
            </a:r>
            <a:r>
              <a:rPr lang="tr-TR" baseline="30000" dirty="0"/>
              <a:t>-2</a:t>
            </a:r>
            <a:r>
              <a:rPr lang="tr-TR" dirty="0"/>
              <a:t> 2</a:t>
            </a:r>
            <a:r>
              <a:rPr lang="tr-TR" baseline="30000" dirty="0"/>
              <a:t>-3 </a:t>
            </a:r>
            <a:r>
              <a:rPr lang="tr-TR" dirty="0"/>
              <a:t>2</a:t>
            </a:r>
            <a:r>
              <a:rPr lang="tr-TR" baseline="30000" dirty="0"/>
              <a:t>-4 </a:t>
            </a:r>
            <a:r>
              <a:rPr lang="tr-TR" dirty="0"/>
              <a:t>2</a:t>
            </a:r>
            <a:r>
              <a:rPr lang="tr-TR" baseline="30000" dirty="0"/>
              <a:t>-5 </a:t>
            </a:r>
            <a:r>
              <a:rPr lang="tr-TR" dirty="0"/>
              <a:t>2</a:t>
            </a:r>
            <a:r>
              <a:rPr lang="tr-TR" baseline="30000" dirty="0"/>
              <a:t>-6 </a:t>
            </a:r>
          </a:p>
          <a:p>
            <a:r>
              <a:rPr lang="tr-TR" b="1" dirty="0"/>
              <a:t>İkilik Sayı</a:t>
            </a:r>
            <a:r>
              <a:rPr lang="tr-TR" dirty="0"/>
              <a:t>	: 1  0  1  0   0    1   1    0   1</a:t>
            </a:r>
          </a:p>
          <a:p>
            <a:endParaRPr lang="tr-TR" dirty="0"/>
          </a:p>
          <a:p>
            <a:r>
              <a:rPr lang="tr-TR" dirty="0"/>
              <a:t>=  1x4 + 0x2 + 1x1+ 0x0,5 + 0x0,25 + 1x0,125 + 1x0,0675 + 0x0,03125 + 1x 0,015625</a:t>
            </a:r>
          </a:p>
          <a:p>
            <a:r>
              <a:rPr lang="tr-TR" dirty="0"/>
              <a:t>= 5,208125</a:t>
            </a:r>
          </a:p>
        </p:txBody>
      </p:sp>
    </p:spTree>
    <p:extLst>
      <p:ext uri="{BB962C8B-B14F-4D97-AF65-F5344CB8AC3E}">
        <p14:creationId xmlns:p14="http://schemas.microsoft.com/office/powerpoint/2010/main" val="2694449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Onluk 	İkilik</a:t>
            </a:r>
          </a:p>
        </p:txBody>
      </p:sp>
      <p:sp>
        <p:nvSpPr>
          <p:cNvPr id="3" name="İçerik Yer Tutucusu 2"/>
          <p:cNvSpPr>
            <a:spLocks noGrp="1"/>
          </p:cNvSpPr>
          <p:nvPr>
            <p:ph idx="1"/>
          </p:nvPr>
        </p:nvSpPr>
        <p:spPr/>
        <p:txBody>
          <a:bodyPr>
            <a:normAutofit/>
          </a:bodyPr>
          <a:lstStyle/>
          <a:p>
            <a:r>
              <a:rPr lang="tr-TR" dirty="0"/>
              <a:t>Onluk tam sayıları ikilik sisteme çevirirken verilen sayı ikiye bölünür ve onluk sayı bölümün tam sayı kısmı 0 çıkana dek ikiye bölünür. Bölmelerden sonra kalan sayı ikilik sayıyı oluşturur. </a:t>
            </a:r>
          </a:p>
          <a:p>
            <a:r>
              <a:rPr lang="tr-TR" dirty="0"/>
              <a:t>                  	           </a:t>
            </a:r>
          </a:p>
        </p:txBody>
      </p:sp>
      <p:cxnSp>
        <p:nvCxnSpPr>
          <p:cNvPr id="5" name="Düz Ok Bağlayıcısı 4"/>
          <p:cNvCxnSpPr/>
          <p:nvPr/>
        </p:nvCxnSpPr>
        <p:spPr>
          <a:xfrm>
            <a:off x="2422876" y="1454228"/>
            <a:ext cx="49575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9" name="Metin kutusu 8"/>
          <p:cNvSpPr txBox="1"/>
          <p:nvPr/>
        </p:nvSpPr>
        <p:spPr>
          <a:xfrm>
            <a:off x="2544061" y="3393196"/>
            <a:ext cx="301686" cy="369332"/>
          </a:xfrm>
          <a:prstGeom prst="rect">
            <a:avLst/>
          </a:prstGeom>
          <a:noFill/>
        </p:spPr>
        <p:txBody>
          <a:bodyPr wrap="none" rtlCol="0">
            <a:spAutoFit/>
          </a:bodyPr>
          <a:lstStyle/>
          <a:p>
            <a:r>
              <a:rPr lang="tr-TR" dirty="0"/>
              <a:t>9</a:t>
            </a:r>
          </a:p>
        </p:txBody>
      </p:sp>
      <p:grpSp>
        <p:nvGrpSpPr>
          <p:cNvPr id="12" name="Grup 11"/>
          <p:cNvGrpSpPr/>
          <p:nvPr/>
        </p:nvGrpSpPr>
        <p:grpSpPr>
          <a:xfrm>
            <a:off x="1938968" y="3139809"/>
            <a:ext cx="1057621" cy="528810"/>
            <a:chOff x="991517" y="2666082"/>
            <a:chExt cx="1057621" cy="528810"/>
          </a:xfrm>
        </p:grpSpPr>
        <p:cxnSp>
          <p:nvCxnSpPr>
            <p:cNvPr id="7" name="Düz Bağlayıcı 6"/>
            <p:cNvCxnSpPr/>
            <p:nvPr/>
          </p:nvCxnSpPr>
          <p:spPr>
            <a:xfrm flipH="1">
              <a:off x="1509311" y="2666082"/>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Düz Bağlayıcı 7"/>
            <p:cNvCxnSpPr/>
            <p:nvPr/>
          </p:nvCxnSpPr>
          <p:spPr>
            <a:xfrm rot="5400000" flipH="1">
              <a:off x="1779224" y="2660573"/>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Düz Bağlayıcı 9"/>
            <p:cNvCxnSpPr/>
            <p:nvPr/>
          </p:nvCxnSpPr>
          <p:spPr>
            <a:xfrm rot="5400000" flipH="1">
              <a:off x="1250413" y="2922355"/>
              <a:ext cx="11017" cy="52881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Metin kutusu 10"/>
          <p:cNvSpPr txBox="1"/>
          <p:nvPr/>
        </p:nvSpPr>
        <p:spPr>
          <a:xfrm>
            <a:off x="2166093" y="3668619"/>
            <a:ext cx="301686" cy="369332"/>
          </a:xfrm>
          <a:prstGeom prst="rect">
            <a:avLst/>
          </a:prstGeom>
          <a:noFill/>
        </p:spPr>
        <p:txBody>
          <a:bodyPr wrap="none" rtlCol="0">
            <a:spAutoFit/>
          </a:bodyPr>
          <a:lstStyle/>
          <a:p>
            <a:r>
              <a:rPr lang="tr-TR" dirty="0">
                <a:solidFill>
                  <a:srgbClr val="FF0000"/>
                </a:solidFill>
              </a:rPr>
              <a:t>0</a:t>
            </a:r>
          </a:p>
        </p:txBody>
      </p:sp>
      <p:grpSp>
        <p:nvGrpSpPr>
          <p:cNvPr id="13" name="Grup 12"/>
          <p:cNvGrpSpPr/>
          <p:nvPr/>
        </p:nvGrpSpPr>
        <p:grpSpPr>
          <a:xfrm>
            <a:off x="3652091" y="3139809"/>
            <a:ext cx="1057621" cy="528810"/>
            <a:chOff x="991517" y="2666082"/>
            <a:chExt cx="1057621" cy="528810"/>
          </a:xfrm>
        </p:grpSpPr>
        <p:cxnSp>
          <p:nvCxnSpPr>
            <p:cNvPr id="14" name="Düz Bağlayıcı 13"/>
            <p:cNvCxnSpPr/>
            <p:nvPr/>
          </p:nvCxnSpPr>
          <p:spPr>
            <a:xfrm flipH="1">
              <a:off x="1509311" y="2666082"/>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Düz Bağlayıcı 14"/>
            <p:cNvCxnSpPr/>
            <p:nvPr/>
          </p:nvCxnSpPr>
          <p:spPr>
            <a:xfrm rot="5400000" flipH="1">
              <a:off x="1779224" y="2660573"/>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Düz Bağlayıcı 15"/>
            <p:cNvCxnSpPr/>
            <p:nvPr/>
          </p:nvCxnSpPr>
          <p:spPr>
            <a:xfrm rot="5400000" flipH="1">
              <a:off x="1250413" y="2922355"/>
              <a:ext cx="11017" cy="52881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7" name="Metin kutusu 16"/>
          <p:cNvSpPr txBox="1"/>
          <p:nvPr/>
        </p:nvSpPr>
        <p:spPr>
          <a:xfrm>
            <a:off x="3868199" y="3070326"/>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9</a:t>
            </a:r>
          </a:p>
        </p:txBody>
      </p:sp>
      <p:sp>
        <p:nvSpPr>
          <p:cNvPr id="18" name="Metin kutusu 17"/>
          <p:cNvSpPr txBox="1"/>
          <p:nvPr/>
        </p:nvSpPr>
        <p:spPr>
          <a:xfrm>
            <a:off x="4294463" y="3074306"/>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
        <p:nvSpPr>
          <p:cNvPr id="19" name="Metin kutusu 18"/>
          <p:cNvSpPr txBox="1"/>
          <p:nvPr/>
        </p:nvSpPr>
        <p:spPr>
          <a:xfrm>
            <a:off x="4331744" y="3393196"/>
            <a:ext cx="301686" cy="369332"/>
          </a:xfrm>
          <a:prstGeom prst="rect">
            <a:avLst/>
          </a:prstGeom>
          <a:noFill/>
        </p:spPr>
        <p:txBody>
          <a:bodyPr wrap="none" rtlCol="0">
            <a:spAutoFit/>
          </a:bodyPr>
          <a:lstStyle/>
          <a:p>
            <a:r>
              <a:rPr lang="tr-TR" dirty="0"/>
              <a:t>4</a:t>
            </a:r>
          </a:p>
        </p:txBody>
      </p:sp>
      <p:sp>
        <p:nvSpPr>
          <p:cNvPr id="20" name="Metin kutusu 19"/>
          <p:cNvSpPr txBox="1"/>
          <p:nvPr/>
        </p:nvSpPr>
        <p:spPr>
          <a:xfrm>
            <a:off x="3899971" y="3654981"/>
            <a:ext cx="301686" cy="369332"/>
          </a:xfrm>
          <a:prstGeom prst="rect">
            <a:avLst/>
          </a:prstGeom>
          <a:noFill/>
        </p:spPr>
        <p:txBody>
          <a:bodyPr wrap="none" rtlCol="0">
            <a:spAutoFit/>
          </a:bodyPr>
          <a:lstStyle/>
          <a:p>
            <a:r>
              <a:rPr lang="tr-TR" dirty="0">
                <a:solidFill>
                  <a:srgbClr val="FF0000"/>
                </a:solidFill>
              </a:rPr>
              <a:t>1</a:t>
            </a:r>
          </a:p>
        </p:txBody>
      </p:sp>
      <p:grpSp>
        <p:nvGrpSpPr>
          <p:cNvPr id="21" name="Grup 20"/>
          <p:cNvGrpSpPr/>
          <p:nvPr/>
        </p:nvGrpSpPr>
        <p:grpSpPr>
          <a:xfrm>
            <a:off x="5505040" y="3070326"/>
            <a:ext cx="1057621" cy="528810"/>
            <a:chOff x="991517" y="2666082"/>
            <a:chExt cx="1057621" cy="528810"/>
          </a:xfrm>
        </p:grpSpPr>
        <p:cxnSp>
          <p:nvCxnSpPr>
            <p:cNvPr id="22" name="Düz Bağlayıcı 21"/>
            <p:cNvCxnSpPr/>
            <p:nvPr/>
          </p:nvCxnSpPr>
          <p:spPr>
            <a:xfrm flipH="1">
              <a:off x="1509311" y="2666082"/>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Düz Bağlayıcı 22"/>
            <p:cNvCxnSpPr/>
            <p:nvPr/>
          </p:nvCxnSpPr>
          <p:spPr>
            <a:xfrm rot="5400000" flipH="1">
              <a:off x="1779224" y="2660573"/>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Düz Bağlayıcı 23"/>
            <p:cNvCxnSpPr/>
            <p:nvPr/>
          </p:nvCxnSpPr>
          <p:spPr>
            <a:xfrm rot="5400000" flipH="1">
              <a:off x="1250413" y="2922355"/>
              <a:ext cx="11017" cy="528810"/>
            </a:xfrm>
            <a:prstGeom prst="line">
              <a:avLst/>
            </a:prstGeom>
          </p:spPr>
          <p:style>
            <a:lnRef idx="1">
              <a:schemeClr val="accent1"/>
            </a:lnRef>
            <a:fillRef idx="0">
              <a:schemeClr val="accent1"/>
            </a:fillRef>
            <a:effectRef idx="0">
              <a:schemeClr val="accent1"/>
            </a:effectRef>
            <a:fontRef idx="minor">
              <a:schemeClr val="tx1"/>
            </a:fontRef>
          </p:style>
        </p:cxnSp>
      </p:grpSp>
      <p:sp>
        <p:nvSpPr>
          <p:cNvPr id="25" name="Metin kutusu 24"/>
          <p:cNvSpPr txBox="1"/>
          <p:nvPr/>
        </p:nvSpPr>
        <p:spPr>
          <a:xfrm>
            <a:off x="5683867" y="2939754"/>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4</a:t>
            </a:r>
          </a:p>
        </p:txBody>
      </p:sp>
      <p:sp>
        <p:nvSpPr>
          <p:cNvPr id="27" name="Metin kutusu 26"/>
          <p:cNvSpPr txBox="1"/>
          <p:nvPr/>
        </p:nvSpPr>
        <p:spPr>
          <a:xfrm>
            <a:off x="6138338" y="2960158"/>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
        <p:nvSpPr>
          <p:cNvPr id="28" name="Metin kutusu 27"/>
          <p:cNvSpPr txBox="1"/>
          <p:nvPr/>
        </p:nvSpPr>
        <p:spPr>
          <a:xfrm>
            <a:off x="6116829" y="3345800"/>
            <a:ext cx="301686" cy="369332"/>
          </a:xfrm>
          <a:prstGeom prst="rect">
            <a:avLst/>
          </a:prstGeom>
          <a:noFill/>
        </p:spPr>
        <p:txBody>
          <a:bodyPr wrap="none" rtlCol="0">
            <a:spAutoFit/>
          </a:bodyPr>
          <a:lstStyle/>
          <a:p>
            <a:r>
              <a:rPr lang="tr-TR" dirty="0"/>
              <a:t>2</a:t>
            </a:r>
          </a:p>
        </p:txBody>
      </p:sp>
      <p:sp>
        <p:nvSpPr>
          <p:cNvPr id="29" name="Metin kutusu 28"/>
          <p:cNvSpPr txBox="1"/>
          <p:nvPr/>
        </p:nvSpPr>
        <p:spPr>
          <a:xfrm>
            <a:off x="5692971" y="3607943"/>
            <a:ext cx="301686" cy="369332"/>
          </a:xfrm>
          <a:prstGeom prst="rect">
            <a:avLst/>
          </a:prstGeom>
          <a:noFill/>
        </p:spPr>
        <p:txBody>
          <a:bodyPr wrap="none" rtlCol="0">
            <a:spAutoFit/>
          </a:bodyPr>
          <a:lstStyle/>
          <a:p>
            <a:r>
              <a:rPr lang="tr-TR" dirty="0">
                <a:solidFill>
                  <a:srgbClr val="FF0000"/>
                </a:solidFill>
              </a:rPr>
              <a:t>0</a:t>
            </a:r>
          </a:p>
        </p:txBody>
      </p:sp>
      <p:grpSp>
        <p:nvGrpSpPr>
          <p:cNvPr id="30" name="Grup 29"/>
          <p:cNvGrpSpPr/>
          <p:nvPr/>
        </p:nvGrpSpPr>
        <p:grpSpPr>
          <a:xfrm>
            <a:off x="8029407" y="3067703"/>
            <a:ext cx="1057621" cy="528810"/>
            <a:chOff x="991517" y="2666082"/>
            <a:chExt cx="1057621" cy="528810"/>
          </a:xfrm>
        </p:grpSpPr>
        <p:cxnSp>
          <p:nvCxnSpPr>
            <p:cNvPr id="31" name="Düz Bağlayıcı 30"/>
            <p:cNvCxnSpPr/>
            <p:nvPr/>
          </p:nvCxnSpPr>
          <p:spPr>
            <a:xfrm flipH="1">
              <a:off x="1509311" y="2666082"/>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Düz Bağlayıcı 31"/>
            <p:cNvCxnSpPr/>
            <p:nvPr/>
          </p:nvCxnSpPr>
          <p:spPr>
            <a:xfrm rot="5400000" flipH="1">
              <a:off x="1779224" y="2660573"/>
              <a:ext cx="11017" cy="5288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Düz Bağlayıcı 32"/>
            <p:cNvCxnSpPr/>
            <p:nvPr/>
          </p:nvCxnSpPr>
          <p:spPr>
            <a:xfrm rot="5400000" flipH="1">
              <a:off x="1250413" y="2922355"/>
              <a:ext cx="11017" cy="528810"/>
            </a:xfrm>
            <a:prstGeom prst="line">
              <a:avLst/>
            </a:prstGeom>
          </p:spPr>
          <p:style>
            <a:lnRef idx="1">
              <a:schemeClr val="accent1"/>
            </a:lnRef>
            <a:fillRef idx="0">
              <a:schemeClr val="accent1"/>
            </a:fillRef>
            <a:effectRef idx="0">
              <a:schemeClr val="accent1"/>
            </a:effectRef>
            <a:fontRef idx="minor">
              <a:schemeClr val="tx1"/>
            </a:fontRef>
          </p:style>
        </p:cxnSp>
      </p:grpSp>
      <p:sp>
        <p:nvSpPr>
          <p:cNvPr id="34" name="Metin kutusu 33"/>
          <p:cNvSpPr txBox="1"/>
          <p:nvPr/>
        </p:nvSpPr>
        <p:spPr>
          <a:xfrm>
            <a:off x="8176579" y="2960158"/>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
        <p:nvSpPr>
          <p:cNvPr id="35" name="Metin kutusu 34"/>
          <p:cNvSpPr txBox="1"/>
          <p:nvPr/>
        </p:nvSpPr>
        <p:spPr>
          <a:xfrm>
            <a:off x="8658618" y="2982566"/>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
        <p:nvSpPr>
          <p:cNvPr id="36" name="Metin kutusu 35"/>
          <p:cNvSpPr txBox="1"/>
          <p:nvPr/>
        </p:nvSpPr>
        <p:spPr>
          <a:xfrm>
            <a:off x="8658617" y="3306384"/>
            <a:ext cx="301686" cy="369332"/>
          </a:xfrm>
          <a:prstGeom prst="rect">
            <a:avLst/>
          </a:prstGeom>
          <a:noFill/>
        </p:spPr>
        <p:txBody>
          <a:bodyPr wrap="none" rtlCol="0">
            <a:spAutoFit/>
          </a:bodyPr>
          <a:lstStyle/>
          <a:p>
            <a:r>
              <a:rPr lang="tr-TR" dirty="0"/>
              <a:t>1</a:t>
            </a:r>
          </a:p>
        </p:txBody>
      </p:sp>
      <p:sp>
        <p:nvSpPr>
          <p:cNvPr id="37" name="Metin kutusu 36"/>
          <p:cNvSpPr txBox="1"/>
          <p:nvPr/>
        </p:nvSpPr>
        <p:spPr>
          <a:xfrm>
            <a:off x="8192633" y="3577862"/>
            <a:ext cx="301686" cy="369332"/>
          </a:xfrm>
          <a:prstGeom prst="rect">
            <a:avLst/>
          </a:prstGeom>
          <a:noFill/>
        </p:spPr>
        <p:txBody>
          <a:bodyPr wrap="none" rtlCol="0">
            <a:spAutoFit/>
          </a:bodyPr>
          <a:lstStyle/>
          <a:p>
            <a:r>
              <a:rPr lang="tr-TR" dirty="0">
                <a:solidFill>
                  <a:srgbClr val="FF0000"/>
                </a:solidFill>
              </a:rPr>
              <a:t>0</a:t>
            </a:r>
          </a:p>
        </p:txBody>
      </p:sp>
      <p:cxnSp>
        <p:nvCxnSpPr>
          <p:cNvPr id="39" name="Dirsek Bağlayıcısı 38"/>
          <p:cNvCxnSpPr>
            <a:stCxn id="36" idx="2"/>
          </p:cNvCxnSpPr>
          <p:nvPr/>
        </p:nvCxnSpPr>
        <p:spPr>
          <a:xfrm rot="5400000">
            <a:off x="8433288" y="3625938"/>
            <a:ext cx="326394" cy="42595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Düz Ok Bağlayıcısı 43"/>
          <p:cNvCxnSpPr>
            <a:endCxn id="29" idx="2"/>
          </p:cNvCxnSpPr>
          <p:nvPr/>
        </p:nvCxnSpPr>
        <p:spPr>
          <a:xfrm flipH="1">
            <a:off x="5843814" y="3977275"/>
            <a:ext cx="6074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Düz Ok Bağlayıcısı 44"/>
          <p:cNvCxnSpPr/>
          <p:nvPr/>
        </p:nvCxnSpPr>
        <p:spPr>
          <a:xfrm flipH="1">
            <a:off x="4028029" y="4002110"/>
            <a:ext cx="6074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Düz Ok Bağlayıcısı 45"/>
          <p:cNvCxnSpPr/>
          <p:nvPr/>
        </p:nvCxnSpPr>
        <p:spPr>
          <a:xfrm flipH="1">
            <a:off x="2507262" y="4036299"/>
            <a:ext cx="6074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Metin kutusu 46"/>
          <p:cNvSpPr txBox="1"/>
          <p:nvPr/>
        </p:nvSpPr>
        <p:spPr>
          <a:xfrm>
            <a:off x="9110462" y="3678521"/>
            <a:ext cx="2540824"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Tersten giderek yazılır.</a:t>
            </a:r>
          </a:p>
        </p:txBody>
      </p:sp>
      <p:sp>
        <p:nvSpPr>
          <p:cNvPr id="48" name="Metin kutusu 47"/>
          <p:cNvSpPr txBox="1"/>
          <p:nvPr/>
        </p:nvSpPr>
        <p:spPr>
          <a:xfrm>
            <a:off x="2005877" y="3054720"/>
            <a:ext cx="44114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18</a:t>
            </a:r>
          </a:p>
        </p:txBody>
      </p:sp>
      <p:sp>
        <p:nvSpPr>
          <p:cNvPr id="49" name="Metin kutusu 48"/>
          <p:cNvSpPr txBox="1"/>
          <p:nvPr/>
        </p:nvSpPr>
        <p:spPr>
          <a:xfrm>
            <a:off x="2585049" y="3072823"/>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
        <p:nvSpPr>
          <p:cNvPr id="50" name="Dikdörtgen 49"/>
          <p:cNvSpPr/>
          <p:nvPr/>
        </p:nvSpPr>
        <p:spPr>
          <a:xfrm>
            <a:off x="4762116" y="4454288"/>
            <a:ext cx="1592103" cy="523220"/>
          </a:xfrm>
          <a:prstGeom prst="rect">
            <a:avLst/>
          </a:prstGeom>
        </p:spPr>
        <p:txBody>
          <a:bodyPr wrap="none">
            <a:spAutoFit/>
          </a:bodyPr>
          <a:lstStyle/>
          <a:p>
            <a:r>
              <a:rPr lang="tr-TR" sz="2800" dirty="0">
                <a:solidFill>
                  <a:srgbClr val="FF0000"/>
                </a:solidFill>
                <a:latin typeface="Times New Roman" panose="02020603050405020304" pitchFamily="18" charset="0"/>
                <a:cs typeface="Times New Roman" panose="02020603050405020304" pitchFamily="18" charset="0"/>
              </a:rPr>
              <a:t>(10010)</a:t>
            </a:r>
            <a:r>
              <a:rPr lang="tr-TR" sz="2800" baseline="-25000" dirty="0">
                <a:solidFill>
                  <a:srgbClr val="FF0000"/>
                </a:solidFill>
                <a:latin typeface="Times New Roman" panose="02020603050405020304" pitchFamily="18" charset="0"/>
                <a:cs typeface="Times New Roman" panose="02020603050405020304" pitchFamily="18" charset="0"/>
              </a:rPr>
              <a:t>2</a:t>
            </a:r>
            <a:r>
              <a:rPr lang="tr-TR" sz="2800"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27378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r>
              <a:rPr lang="tr-TR" dirty="0"/>
              <a:t>Onluk 	İkilik	 	</a:t>
            </a:r>
          </a:p>
        </p:txBody>
      </p:sp>
      <p:sp>
        <p:nvSpPr>
          <p:cNvPr id="7" name="İçerik Yer Tutucusu 2"/>
          <p:cNvSpPr>
            <a:spLocks noGrp="1"/>
          </p:cNvSpPr>
          <p:nvPr>
            <p:ph idx="1"/>
          </p:nvPr>
        </p:nvSpPr>
        <p:spPr>
          <a:xfrm>
            <a:off x="1097280" y="2144821"/>
            <a:ext cx="10058400" cy="1059251"/>
          </a:xfrm>
        </p:spPr>
        <p:txBody>
          <a:bodyPr>
            <a:normAutofit/>
          </a:bodyPr>
          <a:lstStyle/>
          <a:p>
            <a:pPr marL="0" indent="0">
              <a:buNone/>
            </a:pPr>
            <a:r>
              <a:rPr lang="tr-TR" dirty="0"/>
              <a:t>Verilen kesirli sayı ikiyle çarpılarak sonuç bulunur ve </a:t>
            </a:r>
            <a:r>
              <a:rPr lang="tr-TR" dirty="0" err="1"/>
              <a:t>ondalıklı</a:t>
            </a:r>
            <a:r>
              <a:rPr lang="tr-TR" dirty="0"/>
              <a:t> bölümü yeniden ikiyle çarpılır. Bu işleme kesirli kısım sıfırlanana dek devam edilir. Sıfır bulunduğunda sonuçların tamsayılarına bakılır. Eldeki sayıların oluşturduğu ikilik bit dizisi aranan sonucu verir.                 	           </a:t>
            </a:r>
          </a:p>
        </p:txBody>
      </p:sp>
      <p:cxnSp>
        <p:nvCxnSpPr>
          <p:cNvPr id="5" name="Düz Ok Bağlayıcısı 4"/>
          <p:cNvCxnSpPr/>
          <p:nvPr/>
        </p:nvCxnSpPr>
        <p:spPr>
          <a:xfrm>
            <a:off x="2422876" y="1454228"/>
            <a:ext cx="49575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6" name="Metin kutusu 5"/>
          <p:cNvSpPr txBox="1"/>
          <p:nvPr/>
        </p:nvSpPr>
        <p:spPr>
          <a:xfrm>
            <a:off x="1255923" y="2203373"/>
            <a:ext cx="184731" cy="369332"/>
          </a:xfrm>
          <a:prstGeom prst="rect">
            <a:avLst/>
          </a:prstGeom>
          <a:noFill/>
        </p:spPr>
        <p:txBody>
          <a:bodyPr wrap="none" rtlCol="0">
            <a:spAutoFit/>
          </a:bodyPr>
          <a:lstStyle/>
          <a:p>
            <a:endParaRPr lang="tr-TR" dirty="0"/>
          </a:p>
        </p:txBody>
      </p:sp>
      <p:sp>
        <p:nvSpPr>
          <p:cNvPr id="9" name="Dikdörtgen 8"/>
          <p:cNvSpPr/>
          <p:nvPr/>
        </p:nvSpPr>
        <p:spPr>
          <a:xfrm>
            <a:off x="1116269" y="3100233"/>
            <a:ext cx="2185747" cy="2862322"/>
          </a:xfrm>
          <a:prstGeom prst="rect">
            <a:avLst/>
          </a:prstGeom>
        </p:spPr>
        <p:txBody>
          <a:bodyPr wrap="squar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0,6125=(x)</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dirty="0">
                <a:solidFill>
                  <a:schemeClr val="bg2">
                    <a:lumMod val="25000"/>
                  </a:schemeClr>
                </a:solidFill>
                <a:latin typeface="Times New Roman" panose="02020603050405020304" pitchFamily="18" charset="0"/>
                <a:cs typeface="Times New Roman" panose="02020603050405020304" pitchFamily="18" charset="0"/>
              </a:rPr>
              <a:t>0,6125x2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,225 </a:t>
            </a:r>
          </a:p>
          <a:p>
            <a:r>
              <a:rPr lang="tr-TR" sz="2000" dirty="0">
                <a:solidFill>
                  <a:schemeClr val="bg2">
                    <a:lumMod val="25000"/>
                  </a:schemeClr>
                </a:solidFill>
                <a:latin typeface="Times New Roman" panose="02020603050405020304" pitchFamily="18" charset="0"/>
                <a:cs typeface="Times New Roman" panose="02020603050405020304" pitchFamily="18" charset="0"/>
              </a:rPr>
              <a:t>0,225x2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,45 </a:t>
            </a:r>
          </a:p>
          <a:p>
            <a:r>
              <a:rPr lang="tr-TR" sz="2000" dirty="0">
                <a:solidFill>
                  <a:schemeClr val="bg2">
                    <a:lumMod val="25000"/>
                  </a:schemeClr>
                </a:solidFill>
                <a:latin typeface="Times New Roman" panose="02020603050405020304" pitchFamily="18" charset="0"/>
                <a:cs typeface="Times New Roman" panose="02020603050405020304" pitchFamily="18" charset="0"/>
              </a:rPr>
              <a:t>0,45x2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,9 </a:t>
            </a:r>
          </a:p>
          <a:p>
            <a:r>
              <a:rPr lang="tr-TR" sz="2000" dirty="0">
                <a:solidFill>
                  <a:schemeClr val="bg2">
                    <a:lumMod val="25000"/>
                  </a:schemeClr>
                </a:solidFill>
                <a:latin typeface="Times New Roman" panose="02020603050405020304" pitchFamily="18" charset="0"/>
                <a:cs typeface="Times New Roman" panose="02020603050405020304" pitchFamily="18" charset="0"/>
              </a:rPr>
              <a:t>0,9x2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,8 </a:t>
            </a:r>
          </a:p>
          <a:p>
            <a:r>
              <a:rPr lang="tr-TR" sz="2000" dirty="0">
                <a:solidFill>
                  <a:schemeClr val="bg2">
                    <a:lumMod val="25000"/>
                  </a:schemeClr>
                </a:solidFill>
                <a:latin typeface="Times New Roman" panose="02020603050405020304" pitchFamily="18" charset="0"/>
                <a:cs typeface="Times New Roman" panose="02020603050405020304" pitchFamily="18" charset="0"/>
              </a:rPr>
              <a:t>0,8x2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,6 </a:t>
            </a:r>
          </a:p>
          <a:p>
            <a:r>
              <a:rPr lang="tr-TR" sz="2000" dirty="0">
                <a:solidFill>
                  <a:schemeClr val="bg2">
                    <a:lumMod val="25000"/>
                  </a:schemeClr>
                </a:solidFill>
                <a:latin typeface="Times New Roman" panose="02020603050405020304" pitchFamily="18" charset="0"/>
                <a:cs typeface="Times New Roman" panose="02020603050405020304" pitchFamily="18" charset="0"/>
              </a:rPr>
              <a:t>0,6x2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,2</a:t>
            </a:r>
          </a:p>
          <a:p>
            <a:r>
              <a:rPr lang="tr-TR" sz="2000" dirty="0">
                <a:solidFill>
                  <a:schemeClr val="bg2">
                    <a:lumMod val="25000"/>
                  </a:schemeClr>
                </a:solidFill>
                <a:latin typeface="Times New Roman" panose="02020603050405020304" pitchFamily="18" charset="0"/>
                <a:cs typeface="Times New Roman" panose="02020603050405020304" pitchFamily="18" charset="0"/>
              </a:rPr>
              <a:t>0,2 x 2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,4</a:t>
            </a:r>
          </a:p>
        </p:txBody>
      </p:sp>
      <p:sp>
        <p:nvSpPr>
          <p:cNvPr id="10" name="Metin kutusu 9"/>
          <p:cNvSpPr txBox="1"/>
          <p:nvPr/>
        </p:nvSpPr>
        <p:spPr>
          <a:xfrm>
            <a:off x="3863641" y="3494523"/>
            <a:ext cx="885179" cy="2554545"/>
          </a:xfrm>
          <a:prstGeom prst="rect">
            <a:avLst/>
          </a:prstGeom>
          <a:noFill/>
        </p:spPr>
        <p:txBody>
          <a:bodyPr wrap="none" rtlCol="0">
            <a:spAutoFit/>
          </a:bodyPr>
          <a:lstStyle/>
          <a:p>
            <a:r>
              <a:rPr lang="tr-TR" sz="2000" b="1" dirty="0">
                <a:solidFill>
                  <a:schemeClr val="bg2">
                    <a:lumMod val="25000"/>
                  </a:schemeClr>
                </a:solidFill>
                <a:latin typeface="Times New Roman" panose="02020603050405020304" pitchFamily="18" charset="0"/>
                <a:cs typeface="Times New Roman" panose="02020603050405020304" pitchFamily="18" charset="0"/>
              </a:rPr>
              <a:t>ELDE</a:t>
            </a:r>
          </a:p>
          <a:p>
            <a:pPr algn="ctr"/>
            <a:r>
              <a:rPr lang="tr-TR" sz="2000" dirty="0">
                <a:solidFill>
                  <a:srgbClr val="FF0000"/>
                </a:solidFill>
                <a:latin typeface="Times New Roman" panose="02020603050405020304" pitchFamily="18" charset="0"/>
                <a:cs typeface="Times New Roman" panose="02020603050405020304" pitchFamily="18" charset="0"/>
              </a:rPr>
              <a:t>1</a:t>
            </a:r>
          </a:p>
          <a:p>
            <a:pPr algn="ctr"/>
            <a:r>
              <a:rPr lang="tr-TR" sz="2000" dirty="0">
                <a:solidFill>
                  <a:srgbClr val="FF0000"/>
                </a:solidFill>
                <a:latin typeface="Times New Roman" panose="02020603050405020304" pitchFamily="18" charset="0"/>
                <a:cs typeface="Times New Roman" panose="02020603050405020304" pitchFamily="18" charset="0"/>
              </a:rPr>
              <a:t>0</a:t>
            </a:r>
          </a:p>
          <a:p>
            <a:pPr algn="ctr"/>
            <a:r>
              <a:rPr lang="tr-TR" sz="2000" dirty="0">
                <a:solidFill>
                  <a:srgbClr val="FF0000"/>
                </a:solidFill>
                <a:latin typeface="Times New Roman" panose="02020603050405020304" pitchFamily="18" charset="0"/>
                <a:cs typeface="Times New Roman" panose="02020603050405020304" pitchFamily="18" charset="0"/>
              </a:rPr>
              <a:t>0</a:t>
            </a:r>
          </a:p>
          <a:p>
            <a:pPr algn="ctr"/>
            <a:r>
              <a:rPr lang="tr-TR" sz="2000" dirty="0">
                <a:solidFill>
                  <a:srgbClr val="FF0000"/>
                </a:solidFill>
                <a:latin typeface="Times New Roman" panose="02020603050405020304" pitchFamily="18" charset="0"/>
                <a:cs typeface="Times New Roman" panose="02020603050405020304" pitchFamily="18" charset="0"/>
              </a:rPr>
              <a:t>1</a:t>
            </a:r>
          </a:p>
          <a:p>
            <a:pPr algn="ctr"/>
            <a:r>
              <a:rPr lang="tr-TR" sz="2000" dirty="0">
                <a:solidFill>
                  <a:srgbClr val="FF0000"/>
                </a:solidFill>
                <a:latin typeface="Times New Roman" panose="02020603050405020304" pitchFamily="18" charset="0"/>
                <a:cs typeface="Times New Roman" panose="02020603050405020304" pitchFamily="18" charset="0"/>
              </a:rPr>
              <a:t>1</a:t>
            </a:r>
          </a:p>
          <a:p>
            <a:pPr algn="ctr"/>
            <a:r>
              <a:rPr lang="tr-TR" sz="2000" dirty="0">
                <a:solidFill>
                  <a:srgbClr val="FF0000"/>
                </a:solidFill>
                <a:latin typeface="Times New Roman" panose="02020603050405020304" pitchFamily="18" charset="0"/>
                <a:cs typeface="Times New Roman" panose="02020603050405020304" pitchFamily="18" charset="0"/>
              </a:rPr>
              <a:t>1</a:t>
            </a:r>
          </a:p>
          <a:p>
            <a:pPr algn="ctr"/>
            <a:r>
              <a:rPr lang="tr-TR" sz="2000" dirty="0">
                <a:solidFill>
                  <a:srgbClr val="FF0000"/>
                </a:solidFill>
                <a:latin typeface="Times New Roman" panose="02020603050405020304" pitchFamily="18" charset="0"/>
                <a:cs typeface="Times New Roman" panose="02020603050405020304" pitchFamily="18" charset="0"/>
              </a:rPr>
              <a:t>0</a:t>
            </a:r>
          </a:p>
        </p:txBody>
      </p:sp>
      <p:cxnSp>
        <p:nvCxnSpPr>
          <p:cNvPr id="12" name="Düz Ok Bağlayıcısı 11"/>
          <p:cNvCxnSpPr/>
          <p:nvPr/>
        </p:nvCxnSpPr>
        <p:spPr>
          <a:xfrm>
            <a:off x="3194891" y="3993155"/>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3194889" y="4219814"/>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a:off x="3194890" y="4518900"/>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3194889" y="4786371"/>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Düz Ok Bağlayıcısı 15"/>
          <p:cNvCxnSpPr/>
          <p:nvPr/>
        </p:nvCxnSpPr>
        <p:spPr>
          <a:xfrm>
            <a:off x="3194888" y="5123075"/>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3194888" y="5459779"/>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Metin kutusu 17"/>
          <p:cNvSpPr txBox="1"/>
          <p:nvPr/>
        </p:nvSpPr>
        <p:spPr>
          <a:xfrm>
            <a:off x="5927075" y="4098275"/>
            <a:ext cx="184731" cy="369332"/>
          </a:xfrm>
          <a:prstGeom prst="rect">
            <a:avLst/>
          </a:prstGeom>
          <a:noFill/>
        </p:spPr>
        <p:txBody>
          <a:bodyPr wrap="none" rtlCol="0">
            <a:spAutoFit/>
          </a:bodyPr>
          <a:lstStyle/>
          <a:p>
            <a:endParaRPr lang="tr-TR" dirty="0"/>
          </a:p>
        </p:txBody>
      </p:sp>
      <p:sp>
        <p:nvSpPr>
          <p:cNvPr id="19" name="İçerik Yer Tutucusu 2"/>
          <p:cNvSpPr txBox="1">
            <a:spLocks/>
          </p:cNvSpPr>
          <p:nvPr/>
        </p:nvSpPr>
        <p:spPr>
          <a:xfrm>
            <a:off x="5236838" y="3650443"/>
            <a:ext cx="6496125" cy="529625"/>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buNone/>
            </a:pPr>
            <a:r>
              <a:rPr lang="tr-TR" sz="1600" dirty="0"/>
              <a:t>Çarpım işlemi 0 olduğunda bitirilir, 0 olmuyorsa istenilen sayıya kadar çarpılır. </a:t>
            </a:r>
          </a:p>
        </p:txBody>
      </p:sp>
      <p:cxnSp>
        <p:nvCxnSpPr>
          <p:cNvPr id="21" name="Düz Bağlayıcı 20"/>
          <p:cNvCxnSpPr/>
          <p:nvPr/>
        </p:nvCxnSpPr>
        <p:spPr>
          <a:xfrm>
            <a:off x="5236837" y="4080842"/>
            <a:ext cx="6496125" cy="21116"/>
          </a:xfrm>
          <a:prstGeom prst="line">
            <a:avLst/>
          </a:prstGeom>
          <a:ln>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24" name="Düz Ok Bağlayıcısı 23"/>
          <p:cNvCxnSpPr/>
          <p:nvPr/>
        </p:nvCxnSpPr>
        <p:spPr>
          <a:xfrm>
            <a:off x="3194887" y="5778930"/>
            <a:ext cx="782197" cy="11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Metin kutusu 24"/>
          <p:cNvSpPr txBox="1"/>
          <p:nvPr/>
        </p:nvSpPr>
        <p:spPr>
          <a:xfrm>
            <a:off x="7326217" y="4610467"/>
            <a:ext cx="2343911" cy="584775"/>
          </a:xfrm>
          <a:prstGeom prst="rect">
            <a:avLst/>
          </a:prstGeom>
          <a:noFill/>
        </p:spPr>
        <p:txBody>
          <a:bodyPr wrap="none" rtlCol="0">
            <a:spAutoFit/>
          </a:bodyPr>
          <a:lstStyle/>
          <a:p>
            <a:r>
              <a:rPr lang="tr-TR" sz="3200" dirty="0">
                <a:solidFill>
                  <a:srgbClr val="FF0000"/>
                </a:solidFill>
              </a:rPr>
              <a:t>(0,1001110)</a:t>
            </a:r>
            <a:r>
              <a:rPr lang="tr-TR" sz="3200" baseline="-25000" dirty="0">
                <a:solidFill>
                  <a:srgbClr val="FF0000"/>
                </a:solidFill>
              </a:rPr>
              <a:t>2</a:t>
            </a:r>
          </a:p>
        </p:txBody>
      </p:sp>
    </p:spTree>
    <p:extLst>
      <p:ext uri="{BB962C8B-B14F-4D97-AF65-F5344CB8AC3E}">
        <p14:creationId xmlns:p14="http://schemas.microsoft.com/office/powerpoint/2010/main" val="1169157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r>
              <a:rPr lang="tr-TR" dirty="0"/>
              <a:t>Örnek</a:t>
            </a:r>
          </a:p>
        </p:txBody>
      </p:sp>
      <p:sp>
        <p:nvSpPr>
          <p:cNvPr id="3" name="İçerik Yer Tutucusu 2"/>
          <p:cNvSpPr>
            <a:spLocks noGrp="1"/>
          </p:cNvSpPr>
          <p:nvPr>
            <p:ph idx="1"/>
          </p:nvPr>
        </p:nvSpPr>
        <p:spPr>
          <a:xfrm>
            <a:off x="1097280" y="1845734"/>
            <a:ext cx="2086595" cy="1363625"/>
          </a:xfrm>
        </p:spPr>
        <p:txBody>
          <a:bodyPr/>
          <a:lstStyle/>
          <a:p>
            <a:r>
              <a:rPr lang="tr-TR" dirty="0"/>
              <a:t>11,6250= (x)</a:t>
            </a:r>
            <a:r>
              <a:rPr lang="tr-TR" baseline="-25000" dirty="0"/>
              <a:t>2</a:t>
            </a:r>
          </a:p>
          <a:p>
            <a:r>
              <a:rPr lang="tr-TR" dirty="0"/>
              <a:t>11=(1011)</a:t>
            </a:r>
            <a:r>
              <a:rPr lang="tr-TR" baseline="-25000" dirty="0"/>
              <a:t>2</a:t>
            </a:r>
          </a:p>
          <a:p>
            <a:r>
              <a:rPr lang="tr-TR" dirty="0"/>
              <a:t>0,6250= (0,101)</a:t>
            </a:r>
            <a:r>
              <a:rPr lang="tr-TR" baseline="-25000" dirty="0"/>
              <a:t>2</a:t>
            </a:r>
          </a:p>
          <a:p>
            <a:pPr marL="0" indent="0">
              <a:buNone/>
            </a:pPr>
            <a:endParaRPr lang="tr-TR" dirty="0"/>
          </a:p>
        </p:txBody>
      </p:sp>
      <p:cxnSp>
        <p:nvCxnSpPr>
          <p:cNvPr id="7" name="Düz Bağlayıcı 6"/>
          <p:cNvCxnSpPr/>
          <p:nvPr/>
        </p:nvCxnSpPr>
        <p:spPr>
          <a:xfrm>
            <a:off x="3701667" y="2765233"/>
            <a:ext cx="1490473" cy="33051"/>
          </a:xfrm>
          <a:prstGeom prst="line">
            <a:avLst/>
          </a:prstGeom>
        </p:spPr>
        <p:style>
          <a:lnRef idx="1">
            <a:schemeClr val="accent1"/>
          </a:lnRef>
          <a:fillRef idx="0">
            <a:schemeClr val="accent1"/>
          </a:fillRef>
          <a:effectRef idx="0">
            <a:schemeClr val="accent1"/>
          </a:effectRef>
          <a:fontRef idx="minor">
            <a:schemeClr val="tx1"/>
          </a:fontRef>
        </p:style>
      </p:cxnSp>
      <p:sp>
        <p:nvSpPr>
          <p:cNvPr id="8" name="Sağ Ok 7"/>
          <p:cNvSpPr/>
          <p:nvPr/>
        </p:nvSpPr>
        <p:spPr>
          <a:xfrm>
            <a:off x="5784957" y="2255252"/>
            <a:ext cx="683045" cy="418641"/>
          </a:xfrm>
          <a:prstGeom prst="right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tr-TR"/>
          </a:p>
        </p:txBody>
      </p:sp>
      <p:sp>
        <p:nvSpPr>
          <p:cNvPr id="9" name="Metin kutusu 8"/>
          <p:cNvSpPr txBox="1"/>
          <p:nvPr/>
        </p:nvSpPr>
        <p:spPr>
          <a:xfrm>
            <a:off x="3640699" y="2001154"/>
            <a:ext cx="1520096" cy="1436291"/>
          </a:xfrm>
          <a:prstGeom prst="rect">
            <a:avLst/>
          </a:prstGeom>
          <a:noFill/>
        </p:spPr>
        <p:txBody>
          <a:bodyPr wrap="none" rtlCol="0">
            <a:sp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(1011)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baseline="-25000" dirty="0"/>
              <a:t> </a:t>
            </a:r>
            <a:r>
              <a:rPr lang="tr-TR" dirty="0"/>
              <a:t>      </a:t>
            </a:r>
            <a:r>
              <a:rPr lang="tr-TR" sz="2000" dirty="0">
                <a:solidFill>
                  <a:schemeClr val="bg2">
                    <a:lumMod val="25000"/>
                  </a:schemeClr>
                </a:solidFill>
                <a:latin typeface="Times New Roman" panose="02020603050405020304" pitchFamily="18" charset="0"/>
                <a:cs typeface="Times New Roman" panose="02020603050405020304" pitchFamily="18" charset="0"/>
              </a:rPr>
              <a:t>(0,101)</a:t>
            </a:r>
            <a:r>
              <a:rPr lang="tr-TR" baseline="-25000" dirty="0"/>
              <a:t>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r>
              <a:rPr lang="tr-TR" sz="2000" dirty="0">
                <a:solidFill>
                  <a:schemeClr val="bg2">
                    <a:lumMod val="25000"/>
                  </a:schemeClr>
                </a:solidFill>
                <a:latin typeface="Times New Roman" panose="02020603050405020304" pitchFamily="18" charset="0"/>
                <a:cs typeface="Times New Roman" panose="02020603050405020304" pitchFamily="18" charset="0"/>
              </a:rPr>
              <a:t> (1011,101)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endParaRPr lang="tr-TR" dirty="0"/>
          </a:p>
        </p:txBody>
      </p:sp>
      <p:sp>
        <p:nvSpPr>
          <p:cNvPr id="11" name="Metin kutusu 10"/>
          <p:cNvSpPr txBox="1"/>
          <p:nvPr/>
        </p:nvSpPr>
        <p:spPr>
          <a:xfrm>
            <a:off x="7031196" y="2255252"/>
            <a:ext cx="1968296" cy="954107"/>
          </a:xfrm>
          <a:prstGeom prst="rect">
            <a:avLst/>
          </a:prstGeom>
          <a:noFill/>
        </p:spPr>
        <p:txBody>
          <a:bodyPr wrap="none" rtlCol="0">
            <a:spAutoFit/>
          </a:bodyPr>
          <a:lstStyle/>
          <a:p>
            <a:r>
              <a:rPr lang="tr-TR" sz="2800" dirty="0">
                <a:solidFill>
                  <a:srgbClr val="FF0000"/>
                </a:solidFill>
                <a:latin typeface="Times New Roman" panose="02020603050405020304" pitchFamily="18" charset="0"/>
                <a:cs typeface="Times New Roman" panose="02020603050405020304" pitchFamily="18" charset="0"/>
              </a:rPr>
              <a:t>(1011,101) </a:t>
            </a:r>
            <a:r>
              <a:rPr lang="tr-TR" sz="2800" baseline="-25000" dirty="0">
                <a:solidFill>
                  <a:srgbClr val="FF0000"/>
                </a:solidFill>
                <a:latin typeface="Times New Roman" panose="02020603050405020304" pitchFamily="18" charset="0"/>
                <a:cs typeface="Times New Roman" panose="02020603050405020304" pitchFamily="18" charset="0"/>
              </a:rPr>
              <a:t>2</a:t>
            </a:r>
          </a:p>
          <a:p>
            <a:endParaRPr lang="tr-TR" sz="2800" dirty="0">
              <a:solidFill>
                <a:srgbClr val="FF0000"/>
              </a:solidFill>
            </a:endParaRPr>
          </a:p>
        </p:txBody>
      </p:sp>
      <p:sp>
        <p:nvSpPr>
          <p:cNvPr id="12" name="İçerik Yer Tutucusu 2"/>
          <p:cNvSpPr txBox="1">
            <a:spLocks/>
          </p:cNvSpPr>
          <p:nvPr/>
        </p:nvSpPr>
        <p:spPr>
          <a:xfrm>
            <a:off x="1097279" y="3826934"/>
            <a:ext cx="8046721" cy="1363625"/>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54,015625= (x)</a:t>
            </a:r>
            <a:r>
              <a:rPr lang="tr-TR" baseline="-25000" dirty="0"/>
              <a:t>2</a:t>
            </a:r>
          </a:p>
          <a:p>
            <a:r>
              <a:rPr lang="tr-TR" dirty="0"/>
              <a:t>54=(110110)</a:t>
            </a:r>
            <a:r>
              <a:rPr lang="tr-TR" baseline="-25000" dirty="0"/>
              <a:t>2</a:t>
            </a:r>
          </a:p>
          <a:p>
            <a:r>
              <a:rPr lang="tr-TR" dirty="0"/>
              <a:t>0,015625= (0,000001)</a:t>
            </a:r>
            <a:r>
              <a:rPr lang="tr-TR" baseline="-25000" dirty="0"/>
              <a:t>2</a:t>
            </a:r>
          </a:p>
          <a:p>
            <a:pPr marL="0" indent="0">
              <a:buFont typeface="Calibri" panose="020F0502020204030204" pitchFamily="34" charset="0"/>
              <a:buNone/>
            </a:pPr>
            <a:endParaRPr lang="tr-TR" dirty="0"/>
          </a:p>
        </p:txBody>
      </p:sp>
      <p:sp>
        <p:nvSpPr>
          <p:cNvPr id="13" name="Metin kutusu 12"/>
          <p:cNvSpPr txBox="1"/>
          <p:nvPr/>
        </p:nvSpPr>
        <p:spPr>
          <a:xfrm>
            <a:off x="4360591" y="3826934"/>
            <a:ext cx="2199000" cy="1436291"/>
          </a:xfrm>
          <a:prstGeom prst="rect">
            <a:avLst/>
          </a:prstGeom>
          <a:noFill/>
        </p:spPr>
        <p:txBody>
          <a:bodyPr wrap="none" rtlCol="0">
            <a:spAutoFit/>
          </a:bodyPr>
          <a:lstStyle/>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(110110)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pPr marL="91440" indent="-91440">
              <a:lnSpc>
                <a:spcPct val="90000"/>
              </a:lnSpc>
              <a:spcBef>
                <a:spcPts val="1200"/>
              </a:spcBef>
              <a:spcAft>
                <a:spcPts val="200"/>
              </a:spcAft>
              <a:buClr>
                <a:schemeClr val="accent1"/>
              </a:buClr>
              <a:buSzPct val="100000"/>
              <a:buFont typeface="Calibri" panose="020F0502020204030204" pitchFamily="34" charset="0"/>
              <a:buChar char=" "/>
            </a:pPr>
            <a:r>
              <a:rPr lang="tr-TR" baseline="-25000" dirty="0"/>
              <a:t> </a:t>
            </a:r>
            <a:r>
              <a:rPr lang="tr-TR" dirty="0"/>
              <a:t>            </a:t>
            </a:r>
            <a:r>
              <a:rPr lang="tr-TR" sz="2000" dirty="0">
                <a:solidFill>
                  <a:schemeClr val="bg2">
                    <a:lumMod val="25000"/>
                  </a:schemeClr>
                </a:solidFill>
                <a:latin typeface="Times New Roman" panose="02020603050405020304" pitchFamily="18" charset="0"/>
                <a:cs typeface="Times New Roman" panose="02020603050405020304" pitchFamily="18" charset="0"/>
              </a:rPr>
              <a:t>(0,000001)</a:t>
            </a:r>
            <a:r>
              <a:rPr lang="tr-TR" baseline="-25000" dirty="0"/>
              <a:t>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r>
              <a:rPr lang="tr-TR" sz="2000" dirty="0">
                <a:solidFill>
                  <a:schemeClr val="bg2">
                    <a:lumMod val="25000"/>
                  </a:schemeClr>
                </a:solidFill>
                <a:latin typeface="Times New Roman" panose="02020603050405020304" pitchFamily="18" charset="0"/>
                <a:cs typeface="Times New Roman" panose="02020603050405020304" pitchFamily="18" charset="0"/>
              </a:rPr>
              <a:t>  (110110,000001) </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endParaRPr lang="tr-TR" dirty="0"/>
          </a:p>
        </p:txBody>
      </p:sp>
      <p:cxnSp>
        <p:nvCxnSpPr>
          <p:cNvPr id="15" name="Düz Bağlayıcı 14"/>
          <p:cNvCxnSpPr/>
          <p:nvPr/>
        </p:nvCxnSpPr>
        <p:spPr>
          <a:xfrm>
            <a:off x="4294484" y="4605911"/>
            <a:ext cx="1490473" cy="33051"/>
          </a:xfrm>
          <a:prstGeom prst="line">
            <a:avLst/>
          </a:prstGeom>
        </p:spPr>
        <p:style>
          <a:lnRef idx="1">
            <a:schemeClr val="accent1"/>
          </a:lnRef>
          <a:fillRef idx="0">
            <a:schemeClr val="accent1"/>
          </a:fillRef>
          <a:effectRef idx="0">
            <a:schemeClr val="accent1"/>
          </a:effectRef>
          <a:fontRef idx="minor">
            <a:schemeClr val="tx1"/>
          </a:fontRef>
        </p:style>
      </p:cxnSp>
      <p:sp>
        <p:nvSpPr>
          <p:cNvPr id="16" name="Sağ Ok 15"/>
          <p:cNvSpPr/>
          <p:nvPr/>
        </p:nvSpPr>
        <p:spPr>
          <a:xfrm>
            <a:off x="7031196" y="4156004"/>
            <a:ext cx="683045" cy="418641"/>
          </a:xfrm>
          <a:prstGeom prst="rightArrow">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tr-TR"/>
          </a:p>
        </p:txBody>
      </p:sp>
      <p:sp>
        <p:nvSpPr>
          <p:cNvPr id="17" name="Metin kutusu 16"/>
          <p:cNvSpPr txBox="1"/>
          <p:nvPr/>
        </p:nvSpPr>
        <p:spPr>
          <a:xfrm>
            <a:off x="7964916" y="4031692"/>
            <a:ext cx="2852640" cy="954107"/>
          </a:xfrm>
          <a:prstGeom prst="rect">
            <a:avLst/>
          </a:prstGeom>
          <a:noFill/>
        </p:spPr>
        <p:txBody>
          <a:bodyPr wrap="none" rtlCol="0">
            <a:spAutoFit/>
          </a:bodyPr>
          <a:lstStyle/>
          <a:p>
            <a:r>
              <a:rPr lang="tr-TR" sz="2800" dirty="0">
                <a:solidFill>
                  <a:srgbClr val="FF0000"/>
                </a:solidFill>
                <a:latin typeface="Times New Roman" panose="02020603050405020304" pitchFamily="18" charset="0"/>
                <a:cs typeface="Times New Roman" panose="02020603050405020304" pitchFamily="18" charset="0"/>
              </a:rPr>
              <a:t>(110110,000001) </a:t>
            </a:r>
            <a:r>
              <a:rPr lang="tr-TR" sz="2800" baseline="-25000" dirty="0">
                <a:solidFill>
                  <a:srgbClr val="FF0000"/>
                </a:solidFill>
                <a:latin typeface="Times New Roman" panose="02020603050405020304" pitchFamily="18" charset="0"/>
                <a:cs typeface="Times New Roman" panose="02020603050405020304" pitchFamily="18" charset="0"/>
              </a:rPr>
              <a:t>2</a:t>
            </a:r>
          </a:p>
          <a:p>
            <a:endParaRPr lang="tr-TR" sz="2800" dirty="0">
              <a:solidFill>
                <a:srgbClr val="FF0000"/>
              </a:solidFill>
            </a:endParaRPr>
          </a:p>
        </p:txBody>
      </p:sp>
      <p:sp>
        <p:nvSpPr>
          <p:cNvPr id="2" name="Metin kutusu 1"/>
          <p:cNvSpPr txBox="1"/>
          <p:nvPr/>
        </p:nvSpPr>
        <p:spPr>
          <a:xfrm>
            <a:off x="3609354" y="2409190"/>
            <a:ext cx="312906" cy="400110"/>
          </a:xfrm>
          <a:prstGeom prst="rect">
            <a:avLst/>
          </a:prstGeom>
          <a:noFill/>
        </p:spPr>
        <p:txBody>
          <a:bodyPr wrap="none" rtlCol="0">
            <a:spAutoFit/>
          </a:bodyPr>
          <a:lstStyle/>
          <a:p>
            <a:r>
              <a:rPr lang="tr-TR" sz="2000" b="1" dirty="0"/>
              <a:t>+</a:t>
            </a:r>
          </a:p>
        </p:txBody>
      </p:sp>
      <p:sp>
        <p:nvSpPr>
          <p:cNvPr id="14" name="Metin kutusu 13"/>
          <p:cNvSpPr txBox="1"/>
          <p:nvPr/>
        </p:nvSpPr>
        <p:spPr>
          <a:xfrm>
            <a:off x="4244294" y="4255024"/>
            <a:ext cx="312906" cy="400110"/>
          </a:xfrm>
          <a:prstGeom prst="rect">
            <a:avLst/>
          </a:prstGeom>
          <a:noFill/>
        </p:spPr>
        <p:txBody>
          <a:bodyPr wrap="none" rtlCol="0">
            <a:spAutoFit/>
          </a:bodyPr>
          <a:lstStyle/>
          <a:p>
            <a:r>
              <a:rPr lang="tr-TR" sz="2000" b="1" dirty="0"/>
              <a:t>+</a:t>
            </a:r>
          </a:p>
        </p:txBody>
      </p:sp>
    </p:spTree>
    <p:extLst>
      <p:ext uri="{BB962C8B-B14F-4D97-AF65-F5344CB8AC3E}">
        <p14:creationId xmlns:p14="http://schemas.microsoft.com/office/powerpoint/2010/main" val="3874039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İkilik Sayı Sisteminde Toplama</a:t>
            </a:r>
          </a:p>
        </p:txBody>
      </p:sp>
      <p:sp>
        <p:nvSpPr>
          <p:cNvPr id="4" name="Metin kutusu 3"/>
          <p:cNvSpPr txBox="1"/>
          <p:nvPr/>
        </p:nvSpPr>
        <p:spPr>
          <a:xfrm>
            <a:off x="1097280" y="2082188"/>
            <a:ext cx="3212739" cy="1323439"/>
          </a:xfrm>
          <a:prstGeom prst="rect">
            <a:avLst/>
          </a:prstGeom>
          <a:noFill/>
        </p:spPr>
        <p:txBody>
          <a:bodyPr wrap="none" rtlCol="0">
            <a:spAutoFit/>
          </a:bodyPr>
          <a:lstStyle/>
          <a:p>
            <a:r>
              <a:rPr lang="tr-TR" sz="2000" dirty="0">
                <a:solidFill>
                  <a:srgbClr val="FF0000"/>
                </a:solidFill>
                <a:latin typeface="Times New Roman" panose="02020603050405020304" pitchFamily="18" charset="0"/>
                <a:cs typeface="Times New Roman" panose="02020603050405020304" pitchFamily="18" charset="0"/>
              </a:rPr>
              <a:t>1. </a:t>
            </a:r>
            <a:r>
              <a:rPr lang="tr-TR" sz="2000" dirty="0">
                <a:solidFill>
                  <a:schemeClr val="bg2">
                    <a:lumMod val="25000"/>
                  </a:schemeClr>
                </a:solidFill>
                <a:latin typeface="Times New Roman" panose="02020603050405020304" pitchFamily="18" charset="0"/>
                <a:cs typeface="Times New Roman" panose="02020603050405020304" pitchFamily="18" charset="0"/>
              </a:rPr>
              <a:t>0 + 0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toplam 0, elde 0 </a:t>
            </a:r>
          </a:p>
          <a:p>
            <a:r>
              <a:rPr lang="tr-TR" sz="2000" dirty="0">
                <a:solidFill>
                  <a:srgbClr val="FF0000"/>
                </a:solidFill>
                <a:latin typeface="Times New Roman" panose="02020603050405020304" pitchFamily="18" charset="0"/>
                <a:cs typeface="Times New Roman" panose="02020603050405020304" pitchFamily="18" charset="0"/>
              </a:rPr>
              <a:t>2.</a:t>
            </a:r>
            <a:r>
              <a:rPr lang="tr-TR" sz="2000" dirty="0">
                <a:solidFill>
                  <a:schemeClr val="bg2">
                    <a:lumMod val="25000"/>
                  </a:schemeClr>
                </a:solidFill>
                <a:latin typeface="Times New Roman" panose="02020603050405020304" pitchFamily="18" charset="0"/>
                <a:cs typeface="Times New Roman" panose="02020603050405020304" pitchFamily="18" charset="0"/>
              </a:rPr>
              <a:t> 0 + 1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 toplam 1, elde 0 </a:t>
            </a:r>
          </a:p>
          <a:p>
            <a:r>
              <a:rPr lang="tr-TR" sz="2000" dirty="0">
                <a:solidFill>
                  <a:srgbClr val="FF0000"/>
                </a:solidFill>
                <a:latin typeface="Times New Roman" panose="02020603050405020304" pitchFamily="18" charset="0"/>
                <a:cs typeface="Times New Roman" panose="02020603050405020304" pitchFamily="18" charset="0"/>
              </a:rPr>
              <a:t>3. </a:t>
            </a:r>
            <a:r>
              <a:rPr lang="tr-TR" sz="2000" dirty="0">
                <a:solidFill>
                  <a:schemeClr val="bg2">
                    <a:lumMod val="25000"/>
                  </a:schemeClr>
                </a:solidFill>
                <a:latin typeface="Times New Roman" panose="02020603050405020304" pitchFamily="18" charset="0"/>
                <a:cs typeface="Times New Roman" panose="02020603050405020304" pitchFamily="18" charset="0"/>
              </a:rPr>
              <a:t>1 + 0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 toplam 1, elde 0 </a:t>
            </a:r>
          </a:p>
          <a:p>
            <a:r>
              <a:rPr lang="tr-TR" sz="2000" dirty="0">
                <a:solidFill>
                  <a:srgbClr val="FF0000"/>
                </a:solidFill>
                <a:latin typeface="Times New Roman" panose="02020603050405020304" pitchFamily="18" charset="0"/>
                <a:cs typeface="Times New Roman" panose="02020603050405020304" pitchFamily="18" charset="0"/>
              </a:rPr>
              <a:t>4. </a:t>
            </a:r>
            <a:r>
              <a:rPr lang="tr-TR" sz="2000" dirty="0">
                <a:solidFill>
                  <a:schemeClr val="bg2">
                    <a:lumMod val="25000"/>
                  </a:schemeClr>
                </a:solidFill>
                <a:latin typeface="Times New Roman" panose="02020603050405020304" pitchFamily="18" charset="0"/>
                <a:cs typeface="Times New Roman" panose="02020603050405020304" pitchFamily="18" charset="0"/>
              </a:rPr>
              <a:t>1 + 1 = </a:t>
            </a:r>
            <a:r>
              <a:rPr lang="tr-TR" sz="2000" b="1" dirty="0">
                <a:solidFill>
                  <a:srgbClr val="FF0000"/>
                </a:solidFill>
                <a:latin typeface="Times New Roman" panose="02020603050405020304" pitchFamily="18" charset="0"/>
                <a:cs typeface="Times New Roman" panose="02020603050405020304" pitchFamily="18" charset="0"/>
              </a:rPr>
              <a:t>1</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toplam 0, elde 1</a:t>
            </a:r>
          </a:p>
        </p:txBody>
      </p:sp>
      <p:sp>
        <p:nvSpPr>
          <p:cNvPr id="5" name="Metin kutusu 4"/>
          <p:cNvSpPr txBox="1"/>
          <p:nvPr/>
        </p:nvSpPr>
        <p:spPr>
          <a:xfrm>
            <a:off x="5089792" y="2082188"/>
            <a:ext cx="5491161" cy="1631216"/>
          </a:xfrm>
          <a:prstGeom prst="rect">
            <a:avLst/>
          </a:prstGeom>
          <a:noFill/>
        </p:spPr>
        <p:txBody>
          <a:bodyPr wrap="square" rtlCol="0">
            <a:spAutoFit/>
          </a:bodyPr>
          <a:lstStyle/>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İlk üç kuralda sonuç toplamı tek bitten oluşmaktadır. Son kuralda ise biri elde biri de toplam olmak üzere iki bit vardır. İkilik sayılar toplandığında elde (varsa) bir soldaki basamağa eklenir.</a:t>
            </a:r>
          </a:p>
        </p:txBody>
      </p:sp>
      <p:sp>
        <p:nvSpPr>
          <p:cNvPr id="7" name="Metin kutusu 6"/>
          <p:cNvSpPr txBox="1"/>
          <p:nvPr/>
        </p:nvSpPr>
        <p:spPr>
          <a:xfrm>
            <a:off x="3593346" y="3878166"/>
            <a:ext cx="5491161" cy="1938992"/>
          </a:xfrm>
          <a:prstGeom prst="rect">
            <a:avLst/>
          </a:prstGeom>
          <a:noFill/>
        </p:spPr>
        <p:txBody>
          <a:bodyPr wrap="square" rtlCol="0">
            <a:spAutoFit/>
          </a:bodyPr>
          <a:lstStyle/>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 (01)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(100)</a:t>
            </a:r>
            <a:r>
              <a:rPr lang="tr-TR" sz="2000" baseline="-25000" dirty="0">
                <a:solidFill>
                  <a:srgbClr val="FF0000"/>
                </a:solidFill>
                <a:latin typeface="Times New Roman" panose="02020603050405020304" pitchFamily="18" charset="0"/>
                <a:cs typeface="Times New Roman" panose="02020603050405020304" pitchFamily="18" charset="0"/>
              </a:rPr>
              <a:t> 2</a:t>
            </a:r>
          </a:p>
          <a:p>
            <a:pPr algn="just"/>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1           1</a:t>
            </a: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0                  1           1</a:t>
            </a: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0                  0           1</a:t>
            </a:r>
          </a:p>
          <a:p>
            <a:pPr algn="just"/>
            <a:r>
              <a:rPr lang="tr-TR" sz="2000" b="1"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b="1"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b="1" dirty="0">
                <a:solidFill>
                  <a:srgbClr val="FF0000"/>
                </a:solidFill>
                <a:latin typeface="Times New Roman" panose="02020603050405020304" pitchFamily="18" charset="0"/>
                <a:cs typeface="Times New Roman" panose="02020603050405020304" pitchFamily="18" charset="0"/>
              </a:rPr>
              <a:t>0</a:t>
            </a:r>
          </a:p>
        </p:txBody>
      </p:sp>
      <p:cxnSp>
        <p:nvCxnSpPr>
          <p:cNvPr id="11" name="Dirsek Bağlayıcısı 10"/>
          <p:cNvCxnSpPr/>
          <p:nvPr/>
        </p:nvCxnSpPr>
        <p:spPr>
          <a:xfrm rot="10800000">
            <a:off x="3826058" y="4676774"/>
            <a:ext cx="1023466" cy="908664"/>
          </a:xfrm>
          <a:prstGeom prst="bentConnector3">
            <a:avLst>
              <a:gd name="adj1" fmla="val 50000"/>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5" name="Dirsek Bağlayıcısı 14"/>
          <p:cNvCxnSpPr/>
          <p:nvPr/>
        </p:nvCxnSpPr>
        <p:spPr>
          <a:xfrm rot="10800000">
            <a:off x="4698142" y="4676774"/>
            <a:ext cx="1023466" cy="908664"/>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18" name="Düz Bağlayıcı 17"/>
          <p:cNvCxnSpPr/>
          <p:nvPr/>
        </p:nvCxnSpPr>
        <p:spPr>
          <a:xfrm>
            <a:off x="3393193" y="5475383"/>
            <a:ext cx="283133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Metin kutusu 18"/>
          <p:cNvSpPr txBox="1"/>
          <p:nvPr/>
        </p:nvSpPr>
        <p:spPr>
          <a:xfrm>
            <a:off x="3349421" y="5131106"/>
            <a:ext cx="330387" cy="400110"/>
          </a:xfrm>
          <a:prstGeom prst="rect">
            <a:avLst/>
          </a:prstGeom>
          <a:noFill/>
        </p:spPr>
        <p:txBody>
          <a:bodyPr wrap="square" rtlCol="0">
            <a:spAutoFit/>
          </a:bodyPr>
          <a:lstStyle/>
          <a:p>
            <a:r>
              <a:rPr lang="tr-TR" sz="2000" b="1" dirty="0"/>
              <a:t>+</a:t>
            </a:r>
          </a:p>
        </p:txBody>
      </p:sp>
    </p:spTree>
    <p:extLst>
      <p:ext uri="{BB962C8B-B14F-4D97-AF65-F5344CB8AC3E}">
        <p14:creationId xmlns:p14="http://schemas.microsoft.com/office/powerpoint/2010/main" val="145159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p:txBody>
          <a:bodyPr/>
          <a:lstStyle/>
          <a:p>
            <a:r>
              <a:rPr lang="tr-TR" dirty="0"/>
              <a:t>İkilik Sayı Sisteminde Çıkarma</a:t>
            </a:r>
          </a:p>
        </p:txBody>
      </p:sp>
      <p:sp>
        <p:nvSpPr>
          <p:cNvPr id="5" name="Metin kutusu 4"/>
          <p:cNvSpPr txBox="1"/>
          <p:nvPr/>
        </p:nvSpPr>
        <p:spPr>
          <a:xfrm>
            <a:off x="1282246" y="2599981"/>
            <a:ext cx="4165179" cy="1938992"/>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0 – 0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a:t>
            </a:r>
          </a:p>
          <a:p>
            <a:r>
              <a:rPr lang="tr-TR" sz="2000" dirty="0">
                <a:solidFill>
                  <a:schemeClr val="bg2">
                    <a:lumMod val="25000"/>
                  </a:schemeClr>
                </a:solidFill>
                <a:latin typeface="Times New Roman" panose="02020603050405020304" pitchFamily="18" charset="0"/>
                <a:cs typeface="Times New Roman" panose="02020603050405020304" pitchFamily="18" charset="0"/>
              </a:rPr>
              <a:t>1 – 1   = </a:t>
            </a:r>
            <a:r>
              <a:rPr lang="tr-TR" sz="2000" dirty="0">
                <a:solidFill>
                  <a:srgbClr val="FF0000"/>
                </a:solidFill>
                <a:latin typeface="Times New Roman" panose="02020603050405020304" pitchFamily="18" charset="0"/>
                <a:cs typeface="Times New Roman" panose="02020603050405020304" pitchFamily="18" charset="0"/>
              </a:rPr>
              <a:t>0 </a:t>
            </a:r>
          </a:p>
          <a:p>
            <a:r>
              <a:rPr lang="tr-TR" sz="2000" dirty="0">
                <a:solidFill>
                  <a:schemeClr val="bg2">
                    <a:lumMod val="25000"/>
                  </a:schemeClr>
                </a:solidFill>
                <a:latin typeface="Times New Roman" panose="02020603050405020304" pitchFamily="18" charset="0"/>
                <a:cs typeface="Times New Roman" panose="02020603050405020304" pitchFamily="18" charset="0"/>
              </a:rPr>
              <a:t>1 – 0   = </a:t>
            </a:r>
            <a:r>
              <a:rPr lang="tr-TR" sz="2000"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a:t>
            </a:r>
          </a:p>
          <a:p>
            <a:r>
              <a:rPr lang="tr-TR" sz="2000" dirty="0">
                <a:solidFill>
                  <a:schemeClr val="bg2">
                    <a:lumMod val="25000"/>
                  </a:schemeClr>
                </a:solidFill>
                <a:latin typeface="Times New Roman" panose="02020603050405020304" pitchFamily="18" charset="0"/>
                <a:cs typeface="Times New Roman" panose="02020603050405020304" pitchFamily="18" charset="0"/>
              </a:rPr>
              <a:t>10 – 1 = </a:t>
            </a:r>
            <a:r>
              <a:rPr lang="tr-TR" sz="2000" dirty="0">
                <a:solidFill>
                  <a:srgbClr val="FF0000"/>
                </a:solidFill>
                <a:latin typeface="Times New Roman" panose="02020603050405020304" pitchFamily="18" charset="0"/>
                <a:cs typeface="Times New Roman" panose="02020603050405020304" pitchFamily="18" charset="0"/>
              </a:rPr>
              <a:t>1</a:t>
            </a:r>
            <a:r>
              <a:rPr lang="tr-TR" sz="2000" dirty="0">
                <a:solidFill>
                  <a:schemeClr val="bg2">
                    <a:lumMod val="25000"/>
                  </a:schemeClr>
                </a:solidFill>
                <a:latin typeface="Times New Roman" panose="02020603050405020304" pitchFamily="18" charset="0"/>
                <a:cs typeface="Times New Roman" panose="02020603050405020304" pitchFamily="18" charset="0"/>
              </a:rPr>
              <a:t> </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dirty="0">
                <a:solidFill>
                  <a:schemeClr val="bg2">
                    <a:lumMod val="25000"/>
                  </a:schemeClr>
                </a:solidFill>
                <a:latin typeface="Times New Roman" panose="02020603050405020304" pitchFamily="18" charset="0"/>
                <a:cs typeface="Times New Roman" panose="02020603050405020304" pitchFamily="18" charset="0"/>
              </a:rPr>
              <a:t>Borç alındığı için aslında sonuç –1’dir.</a:t>
            </a:r>
          </a:p>
        </p:txBody>
      </p:sp>
      <p:sp>
        <p:nvSpPr>
          <p:cNvPr id="6" name="Metin kutusu 5"/>
          <p:cNvSpPr txBox="1"/>
          <p:nvPr/>
        </p:nvSpPr>
        <p:spPr>
          <a:xfrm>
            <a:off x="6094178" y="3018851"/>
            <a:ext cx="5491161" cy="1938992"/>
          </a:xfrm>
          <a:prstGeom prst="rect">
            <a:avLst/>
          </a:prstGeom>
          <a:noFill/>
        </p:spPr>
        <p:txBody>
          <a:bodyPr wrap="square" rtlCol="0">
            <a:spAutoFit/>
          </a:bodyPr>
          <a:lstStyle/>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	(1010)</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 (101)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dirty="0">
                <a:solidFill>
                  <a:srgbClr val="FF0000"/>
                </a:solidFill>
                <a:latin typeface="Times New Roman" panose="02020603050405020304" pitchFamily="18" charset="0"/>
                <a:cs typeface="Times New Roman" panose="02020603050405020304" pitchFamily="18" charset="0"/>
              </a:rPr>
              <a:t>(101)</a:t>
            </a:r>
            <a:r>
              <a:rPr lang="tr-TR" sz="2000" baseline="-25000" dirty="0">
                <a:solidFill>
                  <a:srgbClr val="FF0000"/>
                </a:solidFill>
                <a:latin typeface="Times New Roman" panose="02020603050405020304" pitchFamily="18" charset="0"/>
                <a:cs typeface="Times New Roman" panose="02020603050405020304" pitchFamily="18" charset="0"/>
              </a:rPr>
              <a:t> 2</a:t>
            </a:r>
          </a:p>
          <a:p>
            <a:pPr algn="just"/>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           </a:t>
            </a: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	1	0                  1           0</a:t>
            </a:r>
          </a:p>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		1                  0           1</a:t>
            </a:r>
          </a:p>
          <a:p>
            <a:pPr algn="just"/>
            <a:r>
              <a:rPr lang="tr-TR" sz="2000" b="1" dirty="0">
                <a:solidFill>
                  <a:srgbClr val="FF0000"/>
                </a:solidFill>
                <a:latin typeface="Times New Roman" panose="02020603050405020304" pitchFamily="18" charset="0"/>
                <a:cs typeface="Times New Roman" panose="02020603050405020304" pitchFamily="18" charset="0"/>
              </a:rPr>
              <a:t>	0	1</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b="1" dirty="0">
                <a:solidFill>
                  <a:srgbClr val="FF0000"/>
                </a:solidFill>
                <a:latin typeface="Times New Roman" panose="02020603050405020304" pitchFamily="18" charset="0"/>
                <a:cs typeface="Times New Roman" panose="02020603050405020304" pitchFamily="18" charset="0"/>
              </a:rPr>
              <a:t>0</a:t>
            </a:r>
            <a:r>
              <a:rPr lang="tr-TR" sz="2000" dirty="0">
                <a:solidFill>
                  <a:schemeClr val="bg2">
                    <a:lumMod val="25000"/>
                  </a:schemeClr>
                </a:solidFill>
                <a:latin typeface="Times New Roman" panose="02020603050405020304" pitchFamily="18" charset="0"/>
                <a:cs typeface="Times New Roman" panose="02020603050405020304" pitchFamily="18" charset="0"/>
              </a:rPr>
              <a:t>           </a:t>
            </a:r>
            <a:r>
              <a:rPr lang="tr-TR" sz="2000" b="1" dirty="0">
                <a:solidFill>
                  <a:srgbClr val="FF0000"/>
                </a:solidFill>
                <a:latin typeface="Times New Roman" panose="02020603050405020304" pitchFamily="18" charset="0"/>
                <a:cs typeface="Times New Roman" panose="02020603050405020304" pitchFamily="18" charset="0"/>
              </a:rPr>
              <a:t>1</a:t>
            </a:r>
          </a:p>
        </p:txBody>
      </p:sp>
      <p:cxnSp>
        <p:nvCxnSpPr>
          <p:cNvPr id="9" name="Düz Bağlayıcı 8"/>
          <p:cNvCxnSpPr/>
          <p:nvPr/>
        </p:nvCxnSpPr>
        <p:spPr>
          <a:xfrm>
            <a:off x="6268599" y="4549967"/>
            <a:ext cx="4164375" cy="55833"/>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Metin kutusu 9"/>
          <p:cNvSpPr txBox="1"/>
          <p:nvPr/>
        </p:nvSpPr>
        <p:spPr>
          <a:xfrm>
            <a:off x="6268599" y="4098298"/>
            <a:ext cx="330387" cy="523220"/>
          </a:xfrm>
          <a:prstGeom prst="rect">
            <a:avLst/>
          </a:prstGeom>
          <a:noFill/>
        </p:spPr>
        <p:txBody>
          <a:bodyPr wrap="square" rtlCol="0">
            <a:spAutoFit/>
          </a:bodyPr>
          <a:lstStyle/>
          <a:p>
            <a:r>
              <a:rPr lang="tr-TR" sz="2800" b="1" dirty="0"/>
              <a:t>-</a:t>
            </a:r>
          </a:p>
        </p:txBody>
      </p:sp>
      <p:cxnSp>
        <p:nvCxnSpPr>
          <p:cNvPr id="16" name="Düz Ok Bağlayıcısı 15"/>
          <p:cNvCxnSpPr/>
          <p:nvPr/>
        </p:nvCxnSpPr>
        <p:spPr>
          <a:xfrm flipH="1">
            <a:off x="9392982" y="3613533"/>
            <a:ext cx="401013" cy="374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Bağlayıcı 18"/>
          <p:cNvCxnSpPr/>
          <p:nvPr/>
        </p:nvCxnSpPr>
        <p:spPr>
          <a:xfrm>
            <a:off x="9793995" y="3613533"/>
            <a:ext cx="352540" cy="374814"/>
          </a:xfrm>
          <a:prstGeom prst="line">
            <a:avLst/>
          </a:prstGeom>
        </p:spPr>
        <p:style>
          <a:lnRef idx="1">
            <a:schemeClr val="accent1"/>
          </a:lnRef>
          <a:fillRef idx="0">
            <a:schemeClr val="accent1"/>
          </a:fillRef>
          <a:effectRef idx="0">
            <a:schemeClr val="accent1"/>
          </a:effectRef>
          <a:fontRef idx="minor">
            <a:schemeClr val="tx1"/>
          </a:fontRef>
        </p:style>
      </p:cxnSp>
      <p:sp>
        <p:nvSpPr>
          <p:cNvPr id="20" name="Metin kutusu 19"/>
          <p:cNvSpPr txBox="1"/>
          <p:nvPr/>
        </p:nvSpPr>
        <p:spPr>
          <a:xfrm>
            <a:off x="9749927" y="3250529"/>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cxnSp>
        <p:nvCxnSpPr>
          <p:cNvPr id="21" name="Düz Ok Bağlayıcısı 20"/>
          <p:cNvCxnSpPr/>
          <p:nvPr/>
        </p:nvCxnSpPr>
        <p:spPr>
          <a:xfrm flipH="1">
            <a:off x="7242850" y="3556610"/>
            <a:ext cx="401013" cy="374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Düz Bağlayıcı 21"/>
          <p:cNvCxnSpPr/>
          <p:nvPr/>
        </p:nvCxnSpPr>
        <p:spPr>
          <a:xfrm>
            <a:off x="7643863" y="3556610"/>
            <a:ext cx="352540" cy="374814"/>
          </a:xfrm>
          <a:prstGeom prst="line">
            <a:avLst/>
          </a:prstGeom>
        </p:spPr>
        <p:style>
          <a:lnRef idx="1">
            <a:schemeClr val="accent1"/>
          </a:lnRef>
          <a:fillRef idx="0">
            <a:schemeClr val="accent1"/>
          </a:fillRef>
          <a:effectRef idx="0">
            <a:schemeClr val="accent1"/>
          </a:effectRef>
          <a:fontRef idx="minor">
            <a:schemeClr val="tx1"/>
          </a:fontRef>
        </p:style>
      </p:cxnSp>
      <p:sp>
        <p:nvSpPr>
          <p:cNvPr id="23" name="Metin kutusu 22"/>
          <p:cNvSpPr txBox="1"/>
          <p:nvPr/>
        </p:nvSpPr>
        <p:spPr>
          <a:xfrm>
            <a:off x="7687931" y="3339118"/>
            <a:ext cx="282006" cy="400110"/>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2</a:t>
            </a:r>
          </a:p>
        </p:txBody>
      </p:sp>
    </p:spTree>
    <p:extLst>
      <p:ext uri="{BB962C8B-B14F-4D97-AF65-F5344CB8AC3E}">
        <p14:creationId xmlns:p14="http://schemas.microsoft.com/office/powerpoint/2010/main" val="480321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İkilik Sayı Sisteminde Çarpma</a:t>
            </a:r>
          </a:p>
        </p:txBody>
      </p:sp>
      <p:sp>
        <p:nvSpPr>
          <p:cNvPr id="3" name="İçerik Yer Tutucusu 2"/>
          <p:cNvSpPr>
            <a:spLocks noGrp="1"/>
          </p:cNvSpPr>
          <p:nvPr>
            <p:ph idx="1"/>
          </p:nvPr>
        </p:nvSpPr>
        <p:spPr>
          <a:xfrm>
            <a:off x="1456118" y="2967195"/>
            <a:ext cx="1326431" cy="1756782"/>
          </a:xfrm>
        </p:spPr>
        <p:txBody>
          <a:bodyPr/>
          <a:lstStyle/>
          <a:p>
            <a:r>
              <a:rPr lang="tr-TR" dirty="0"/>
              <a:t>0 x 0 = 0</a:t>
            </a:r>
          </a:p>
          <a:p>
            <a:r>
              <a:rPr lang="tr-TR" dirty="0"/>
              <a:t>0 x 1 = 0</a:t>
            </a:r>
          </a:p>
          <a:p>
            <a:r>
              <a:rPr lang="tr-TR" dirty="0"/>
              <a:t>1 x 0 = 0</a:t>
            </a:r>
          </a:p>
          <a:p>
            <a:r>
              <a:rPr lang="tr-TR" dirty="0"/>
              <a:t>1 x 1 = 1</a:t>
            </a:r>
          </a:p>
        </p:txBody>
      </p:sp>
      <p:sp>
        <p:nvSpPr>
          <p:cNvPr id="4" name="Metin kutusu 3"/>
          <p:cNvSpPr txBox="1"/>
          <p:nvPr/>
        </p:nvSpPr>
        <p:spPr>
          <a:xfrm>
            <a:off x="3416533" y="2315967"/>
            <a:ext cx="7093558" cy="2246769"/>
          </a:xfrm>
          <a:prstGeom prst="rect">
            <a:avLst/>
          </a:prstGeom>
          <a:noFill/>
        </p:spPr>
        <p:txBody>
          <a:bodyPr wrap="square" rtlCol="0">
            <a:spAutoFit/>
          </a:bodyPr>
          <a:lstStyle/>
          <a:p>
            <a:pPr algn="just"/>
            <a:r>
              <a:rPr lang="tr-TR" sz="2000" dirty="0">
                <a:solidFill>
                  <a:schemeClr val="bg2">
                    <a:lumMod val="25000"/>
                  </a:schemeClr>
                </a:solidFill>
                <a:latin typeface="Times New Roman" panose="02020603050405020304" pitchFamily="18" charset="0"/>
                <a:cs typeface="Times New Roman" panose="02020603050405020304" pitchFamily="18" charset="0"/>
              </a:rPr>
              <a:t>İkilik sayıların çarpımı onluk sayılarınki ile aynı biçimdedir. Basamaklar birer birer çarpılır elde edilen ara toplamlar bir sola kaydırılarak yazılır. Bu ara toplamların toplamı çarpımı verir.</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dirty="0">
                <a:solidFill>
                  <a:schemeClr val="bg2">
                    <a:lumMod val="25000"/>
                  </a:schemeClr>
                </a:solidFill>
                <a:latin typeface="Times New Roman" panose="02020603050405020304" pitchFamily="18" charset="0"/>
                <a:cs typeface="Times New Roman" panose="02020603050405020304" pitchFamily="18" charset="0"/>
              </a:rPr>
              <a:t>     (11)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x (01)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 (11)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r>
              <a:rPr lang="tr-TR" sz="2000" dirty="0">
                <a:solidFill>
                  <a:schemeClr val="bg2">
                    <a:lumMod val="25000"/>
                  </a:schemeClr>
                </a:solidFill>
                <a:latin typeface="Times New Roman" panose="02020603050405020304" pitchFamily="18" charset="0"/>
                <a:cs typeface="Times New Roman" panose="02020603050405020304" pitchFamily="18" charset="0"/>
              </a:rPr>
              <a:t>     (11)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x (11)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r>
              <a:rPr lang="tr-TR" sz="2000" dirty="0">
                <a:solidFill>
                  <a:schemeClr val="bg2">
                    <a:lumMod val="25000"/>
                  </a:schemeClr>
                </a:solidFill>
                <a:latin typeface="Times New Roman" panose="02020603050405020304" pitchFamily="18" charset="0"/>
                <a:cs typeface="Times New Roman" panose="02020603050405020304" pitchFamily="18" charset="0"/>
              </a:rPr>
              <a:t> = (1001)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2</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6" name="Metin kutusu 5"/>
          <p:cNvSpPr txBox="1"/>
          <p:nvPr/>
        </p:nvSpPr>
        <p:spPr>
          <a:xfrm>
            <a:off x="7553891" y="3593240"/>
            <a:ext cx="995785" cy="1938992"/>
          </a:xfrm>
          <a:prstGeom prst="rect">
            <a:avLst/>
          </a:prstGeom>
          <a:noFill/>
        </p:spPr>
        <p:txBody>
          <a:bodyPr wrap="none" rtlCol="0">
            <a:spAutoFit/>
          </a:bodyPr>
          <a:lstStyle/>
          <a:p>
            <a:r>
              <a:rPr lang="tr-TR" dirty="0"/>
              <a:t>  (</a:t>
            </a:r>
            <a:r>
              <a:rPr lang="tr-TR" sz="2000" dirty="0">
                <a:solidFill>
                  <a:schemeClr val="bg2">
                    <a:lumMod val="25000"/>
                  </a:schemeClr>
                </a:solidFill>
                <a:latin typeface="Times New Roman" panose="02020603050405020304" pitchFamily="18" charset="0"/>
                <a:cs typeface="Times New Roman" panose="02020603050405020304" pitchFamily="18" charset="0"/>
              </a:rPr>
              <a:t>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dirty="0">
                <a:solidFill>
                  <a:schemeClr val="bg2">
                    <a:lumMod val="25000"/>
                  </a:schemeClr>
                </a:solidFill>
                <a:latin typeface="Times New Roman" panose="02020603050405020304" pitchFamily="18" charset="0"/>
                <a:cs typeface="Times New Roman" panose="02020603050405020304" pitchFamily="18" charset="0"/>
              </a:rPr>
              <a:t>  (11)</a:t>
            </a:r>
            <a:r>
              <a:rPr lang="tr-TR" sz="2000" baseline="-25000" dirty="0">
                <a:solidFill>
                  <a:schemeClr val="bg2">
                    <a:lumMod val="25000"/>
                  </a:schemeClr>
                </a:solidFill>
                <a:latin typeface="Times New Roman" panose="02020603050405020304" pitchFamily="18" charset="0"/>
                <a:cs typeface="Times New Roman" panose="02020603050405020304" pitchFamily="18" charset="0"/>
              </a:rPr>
              <a:t> 2</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r>
              <a:rPr lang="tr-TR" sz="2000" dirty="0">
                <a:solidFill>
                  <a:schemeClr val="bg2">
                    <a:lumMod val="25000"/>
                  </a:schemeClr>
                </a:solidFill>
                <a:latin typeface="Times New Roman" panose="02020603050405020304" pitchFamily="18" charset="0"/>
                <a:cs typeface="Times New Roman" panose="02020603050405020304" pitchFamily="18" charset="0"/>
              </a:rPr>
              <a:t>   11</a:t>
            </a:r>
          </a:p>
          <a:p>
            <a:r>
              <a:rPr lang="tr-TR" sz="2000" dirty="0">
                <a:solidFill>
                  <a:schemeClr val="bg2">
                    <a:lumMod val="25000"/>
                  </a:schemeClr>
                </a:solidFill>
                <a:latin typeface="Times New Roman" panose="02020603050405020304" pitchFamily="18" charset="0"/>
                <a:cs typeface="Times New Roman" panose="02020603050405020304" pitchFamily="18" charset="0"/>
              </a:rPr>
              <a:t> 11</a:t>
            </a:r>
          </a:p>
          <a:p>
            <a:r>
              <a:rPr lang="tr-TR" sz="2000" dirty="0">
                <a:solidFill>
                  <a:srgbClr val="FF0000"/>
                </a:solidFill>
                <a:latin typeface="Times New Roman" panose="02020603050405020304" pitchFamily="18" charset="0"/>
                <a:cs typeface="Times New Roman" panose="02020603050405020304" pitchFamily="18" charset="0"/>
              </a:rPr>
              <a:t>(1001)</a:t>
            </a:r>
            <a:r>
              <a:rPr lang="tr-TR" sz="2000" baseline="-25000" dirty="0">
                <a:solidFill>
                  <a:srgbClr val="FF0000"/>
                </a:solidFill>
                <a:latin typeface="Times New Roman" panose="02020603050405020304" pitchFamily="18" charset="0"/>
                <a:cs typeface="Times New Roman" panose="02020603050405020304" pitchFamily="18" charset="0"/>
              </a:rPr>
              <a:t> 2</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cxnSp>
        <p:nvCxnSpPr>
          <p:cNvPr id="8" name="Düz Bağlayıcı 7"/>
          <p:cNvCxnSpPr/>
          <p:nvPr/>
        </p:nvCxnSpPr>
        <p:spPr>
          <a:xfrm>
            <a:off x="7553891" y="4274544"/>
            <a:ext cx="862880" cy="0"/>
          </a:xfrm>
          <a:prstGeom prst="line">
            <a:avLst/>
          </a:prstGeom>
          <a:ln w="28575"/>
        </p:spPr>
        <p:style>
          <a:lnRef idx="2">
            <a:schemeClr val="accent5"/>
          </a:lnRef>
          <a:fillRef idx="0">
            <a:schemeClr val="accent5"/>
          </a:fillRef>
          <a:effectRef idx="1">
            <a:schemeClr val="accent5"/>
          </a:effectRef>
          <a:fontRef idx="minor">
            <a:schemeClr val="tx1"/>
          </a:fontRef>
        </p:style>
      </p:cxnSp>
      <p:cxnSp>
        <p:nvCxnSpPr>
          <p:cNvPr id="9" name="Düz Bağlayıcı 8"/>
          <p:cNvCxnSpPr/>
          <p:nvPr/>
        </p:nvCxnSpPr>
        <p:spPr>
          <a:xfrm>
            <a:off x="7553891" y="4822767"/>
            <a:ext cx="862880" cy="0"/>
          </a:xfrm>
          <a:prstGeom prst="line">
            <a:avLst/>
          </a:prstGeom>
          <a:ln w="28575"/>
        </p:spPr>
        <p:style>
          <a:lnRef idx="2">
            <a:schemeClr val="accent5"/>
          </a:lnRef>
          <a:fillRef idx="0">
            <a:schemeClr val="accent5"/>
          </a:fillRef>
          <a:effectRef idx="1">
            <a:schemeClr val="accent5"/>
          </a:effectRef>
          <a:fontRef idx="minor">
            <a:schemeClr val="tx1"/>
          </a:fontRef>
        </p:style>
      </p:cxnSp>
      <p:sp>
        <p:nvSpPr>
          <p:cNvPr id="10" name="Metin kutusu 9"/>
          <p:cNvSpPr txBox="1"/>
          <p:nvPr/>
        </p:nvSpPr>
        <p:spPr>
          <a:xfrm>
            <a:off x="7467561" y="3913248"/>
            <a:ext cx="31290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x</a:t>
            </a:r>
          </a:p>
        </p:txBody>
      </p:sp>
      <p:sp>
        <p:nvSpPr>
          <p:cNvPr id="11" name="Metin kutusu 10"/>
          <p:cNvSpPr txBox="1"/>
          <p:nvPr/>
        </p:nvSpPr>
        <p:spPr>
          <a:xfrm>
            <a:off x="7420986" y="4523922"/>
            <a:ext cx="328936" cy="400110"/>
          </a:xfrm>
          <a:prstGeom prst="rect">
            <a:avLst/>
          </a:prstGeom>
          <a:noFill/>
        </p:spPr>
        <p:txBody>
          <a:bodyPr wrap="non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3669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1097279" y="1845734"/>
            <a:ext cx="10394135" cy="4023360"/>
          </a:xfrm>
        </p:spPr>
        <p:txBody>
          <a:bodyPr>
            <a:normAutofit/>
          </a:bodyPr>
          <a:lstStyle/>
          <a:p>
            <a:pPr marL="0" indent="0">
              <a:buNone/>
            </a:pPr>
            <a:endParaRPr lang="tr-TR" dirty="0"/>
          </a:p>
          <a:p>
            <a:pPr marL="0" indent="0">
              <a:buNone/>
            </a:pPr>
            <a:r>
              <a:rPr lang="tr-TR" b="1" dirty="0"/>
              <a:t>1. </a:t>
            </a:r>
            <a:r>
              <a:rPr lang="tr-TR" dirty="0" err="1"/>
              <a:t>Yrd.Doç.Dr</a:t>
            </a:r>
            <a:r>
              <a:rPr lang="tr-TR" dirty="0"/>
              <a:t>. Mustafa Engin, </a:t>
            </a:r>
            <a:r>
              <a:rPr lang="tr-TR" dirty="0" err="1"/>
              <a:t>Yrd.Doç.Dr</a:t>
            </a:r>
            <a:r>
              <a:rPr lang="tr-TR" dirty="0"/>
              <a:t>. </a:t>
            </a:r>
            <a:r>
              <a:rPr lang="tr-TR" dirty="0" err="1"/>
              <a:t>Dilşad</a:t>
            </a:r>
            <a:r>
              <a:rPr lang="tr-TR" dirty="0"/>
              <a:t> Engin, Ege Üniversitesi, Ege Meslek </a:t>
            </a:r>
          </a:p>
          <a:p>
            <a:pPr marL="0" indent="0">
              <a:buNone/>
            </a:pPr>
            <a:r>
              <a:rPr lang="tr-TR" dirty="0"/>
              <a:t>Yüksekokulu, Sayısal Elektronik Ders Notu, İzmir 2015</a:t>
            </a:r>
          </a:p>
          <a:p>
            <a:pPr marL="0" indent="0">
              <a:buNone/>
            </a:pPr>
            <a:r>
              <a:rPr lang="tr-TR" b="1" dirty="0"/>
              <a:t>2. </a:t>
            </a:r>
            <a:r>
              <a:rPr lang="en-US" dirty="0"/>
              <a:t>Hüseyin </a:t>
            </a:r>
            <a:r>
              <a:rPr lang="en-US" dirty="0" err="1"/>
              <a:t>Ekiz</a:t>
            </a:r>
            <a:r>
              <a:rPr lang="tr-TR" dirty="0"/>
              <a:t>, </a:t>
            </a:r>
            <a:r>
              <a:rPr lang="en-US" dirty="0" err="1"/>
              <a:t>Mantık</a:t>
            </a:r>
            <a:r>
              <a:rPr lang="en-US" dirty="0"/>
              <a:t> </a:t>
            </a:r>
            <a:r>
              <a:rPr lang="en-US" dirty="0" err="1"/>
              <a:t>Devreleri</a:t>
            </a:r>
            <a:endParaRPr lang="tr-TR" dirty="0"/>
          </a:p>
          <a:p>
            <a:pPr marL="0" indent="0">
              <a:buNone/>
            </a:pPr>
            <a:r>
              <a:rPr lang="tr-TR" b="1" dirty="0"/>
              <a:t>3.</a:t>
            </a:r>
            <a:r>
              <a:rPr lang="tr-TR" dirty="0"/>
              <a:t> M. </a:t>
            </a:r>
            <a:r>
              <a:rPr lang="tr-TR"/>
              <a:t>Kaya YAZGAN,</a:t>
            </a:r>
            <a:r>
              <a:rPr lang="tr-TR" b="1"/>
              <a:t> </a:t>
            </a:r>
            <a:r>
              <a:rPr lang="tr-TR"/>
              <a:t>Sayısal Elektronik</a:t>
            </a:r>
            <a:endParaRPr lang="tr-TR" dirty="0"/>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p>
        </p:txBody>
      </p:sp>
      <p:sp>
        <p:nvSpPr>
          <p:cNvPr id="3" name="İçerik Yer Tutucusu 2"/>
          <p:cNvSpPr>
            <a:spLocks noGrp="1"/>
          </p:cNvSpPr>
          <p:nvPr>
            <p:ph idx="1"/>
          </p:nvPr>
        </p:nvSpPr>
        <p:spPr>
          <a:xfrm>
            <a:off x="1097280" y="2192052"/>
            <a:ext cx="8565335" cy="3755577"/>
          </a:xfrm>
        </p:spPr>
        <p:txBody>
          <a:bodyPr>
            <a:normAutofit/>
          </a:bodyPr>
          <a:lstStyle/>
          <a:p>
            <a:pPr marL="0" indent="0" algn="just">
              <a:buNone/>
            </a:pPr>
            <a:r>
              <a:rPr lang="tr-TR" b="1" dirty="0">
                <a:solidFill>
                  <a:srgbClr val="FF0000"/>
                </a:solidFill>
              </a:rPr>
              <a:t>- TEMEL BİLGİLER</a:t>
            </a:r>
          </a:p>
          <a:p>
            <a:pPr marL="0" indent="0" algn="just">
              <a:buNone/>
            </a:pPr>
            <a:r>
              <a:rPr lang="tr-TR" b="1" dirty="0">
                <a:solidFill>
                  <a:srgbClr val="FF0000"/>
                </a:solidFill>
              </a:rPr>
              <a:t>- ONLUK SAYI SİSTEMİ </a:t>
            </a:r>
          </a:p>
          <a:p>
            <a:pPr marL="0" indent="0" algn="just">
              <a:buNone/>
            </a:pPr>
            <a:r>
              <a:rPr lang="tr-TR" b="1" dirty="0">
                <a:solidFill>
                  <a:srgbClr val="FF0000"/>
                </a:solidFill>
              </a:rPr>
              <a:t>- İKİLİK SAYI SİSTEMİ</a:t>
            </a:r>
          </a:p>
          <a:p>
            <a:pPr marL="0" indent="0" algn="just">
              <a:buNone/>
            </a:pPr>
            <a:r>
              <a:rPr lang="tr-TR" dirty="0"/>
              <a:t>	- İkilik – Onluk Dönüştürme</a:t>
            </a:r>
          </a:p>
          <a:p>
            <a:pPr marL="0" indent="0" algn="just">
              <a:buNone/>
            </a:pPr>
            <a:r>
              <a:rPr lang="tr-TR" dirty="0"/>
              <a:t>	- Onluk – İkilik Dönüştürme</a:t>
            </a:r>
          </a:p>
          <a:p>
            <a:pPr marL="0" indent="0" algn="just">
              <a:buNone/>
            </a:pPr>
            <a:r>
              <a:rPr lang="tr-TR" dirty="0"/>
              <a:t>	- İkilik Sayı Sisteminde Toplama</a:t>
            </a:r>
          </a:p>
          <a:p>
            <a:pPr marL="0" indent="0" algn="just">
              <a:buNone/>
            </a:pPr>
            <a:r>
              <a:rPr lang="tr-TR" dirty="0"/>
              <a:t>	- İkilik Sayı Sisteminde Çıkarma</a:t>
            </a:r>
          </a:p>
          <a:p>
            <a:pPr marL="0" indent="0" algn="just">
              <a:buNone/>
            </a:pPr>
            <a:r>
              <a:rPr lang="tr-TR" dirty="0"/>
              <a:t>	- İkilik Sayı Sisteminde Çarpma</a:t>
            </a:r>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Değerlendirmesi</a:t>
            </a:r>
          </a:p>
        </p:txBody>
      </p:sp>
      <p:sp>
        <p:nvSpPr>
          <p:cNvPr id="3" name="İçerik Yer Tutucusu 2"/>
          <p:cNvSpPr>
            <a:spLocks noGrp="1"/>
          </p:cNvSpPr>
          <p:nvPr>
            <p:ph idx="1"/>
          </p:nvPr>
        </p:nvSpPr>
        <p:spPr>
          <a:xfrm>
            <a:off x="1097280" y="2314085"/>
            <a:ext cx="10058400" cy="1811866"/>
          </a:xfrm>
        </p:spPr>
        <p:txBody>
          <a:bodyPr/>
          <a:lstStyle/>
          <a:p>
            <a:r>
              <a:rPr lang="tr-TR" b="1" dirty="0"/>
              <a:t>Vize Notu</a:t>
            </a:r>
            <a:r>
              <a:rPr lang="tr-TR" dirty="0"/>
              <a:t>=Vize*</a:t>
            </a:r>
            <a:r>
              <a:rPr lang="tr-TR" b="1" dirty="0">
                <a:solidFill>
                  <a:srgbClr val="FF0000"/>
                </a:solidFill>
              </a:rPr>
              <a:t>0,3</a:t>
            </a:r>
          </a:p>
          <a:p>
            <a:r>
              <a:rPr lang="tr-TR" b="1" dirty="0" err="1"/>
              <a:t>Quiz</a:t>
            </a:r>
            <a:r>
              <a:rPr lang="tr-TR" b="1" dirty="0"/>
              <a:t> Notu</a:t>
            </a:r>
            <a:r>
              <a:rPr lang="tr-TR" dirty="0"/>
              <a:t>= Laboratuvar uygulamalarında yapılan küçük sınavlar</a:t>
            </a:r>
            <a:r>
              <a:rPr lang="tr-TR" b="1" dirty="0">
                <a:solidFill>
                  <a:srgbClr val="FF0000"/>
                </a:solidFill>
              </a:rPr>
              <a:t>*0,2</a:t>
            </a:r>
          </a:p>
          <a:p>
            <a:r>
              <a:rPr lang="tr-TR" b="1" dirty="0"/>
              <a:t>Final Notu</a:t>
            </a:r>
            <a:r>
              <a:rPr lang="tr-TR" dirty="0"/>
              <a:t>=Final</a:t>
            </a:r>
            <a:r>
              <a:rPr lang="tr-TR" b="1" dirty="0">
                <a:solidFill>
                  <a:srgbClr val="FF0000"/>
                </a:solidFill>
              </a:rPr>
              <a:t>*0,5</a:t>
            </a:r>
          </a:p>
          <a:p>
            <a:r>
              <a:rPr lang="tr-TR" b="1" dirty="0"/>
              <a:t>Ortalama</a:t>
            </a:r>
            <a:r>
              <a:rPr lang="tr-TR" dirty="0"/>
              <a:t>=Vize Notu + </a:t>
            </a:r>
            <a:r>
              <a:rPr lang="tr-TR" dirty="0" err="1"/>
              <a:t>Quiz</a:t>
            </a:r>
            <a:r>
              <a:rPr lang="tr-TR" dirty="0"/>
              <a:t> Notu + Final Notu</a:t>
            </a:r>
          </a:p>
          <a:p>
            <a:endParaRPr lang="tr-TR" dirty="0"/>
          </a:p>
          <a:p>
            <a:endParaRPr lang="tr-TR" dirty="0"/>
          </a:p>
        </p:txBody>
      </p:sp>
    </p:spTree>
    <p:extLst>
      <p:ext uri="{BB962C8B-B14F-4D97-AF65-F5344CB8AC3E}">
        <p14:creationId xmlns:p14="http://schemas.microsoft.com/office/powerpoint/2010/main" val="1641218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TEMEL BİLGİLER</a:t>
            </a:r>
          </a:p>
        </p:txBody>
      </p:sp>
      <p:sp>
        <p:nvSpPr>
          <p:cNvPr id="7" name="Metin kutusu 6"/>
          <p:cNvSpPr txBox="1"/>
          <p:nvPr/>
        </p:nvSpPr>
        <p:spPr>
          <a:xfrm>
            <a:off x="1097280" y="2126941"/>
            <a:ext cx="10641376" cy="3139321"/>
          </a:xfrm>
          <a:prstGeom prst="rect">
            <a:avLst/>
          </a:prstGeom>
          <a:noFill/>
        </p:spPr>
        <p:txBody>
          <a:bodyPr wrap="square" rtlCol="0">
            <a:spAutoFit/>
          </a:bodyPr>
          <a:lstStyle/>
          <a:p>
            <a:pPr algn="just"/>
            <a:r>
              <a:rPr lang="tr-TR" b="1" dirty="0">
                <a:solidFill>
                  <a:schemeClr val="accent2">
                    <a:lumMod val="50000"/>
                  </a:schemeClr>
                </a:solidFill>
              </a:rPr>
              <a:t>Elektronik, analog ve sayısal olmak üzere iki ana başlıkta incelenebilir. </a:t>
            </a:r>
          </a:p>
          <a:p>
            <a:pPr algn="just"/>
            <a:endParaRPr lang="tr-TR" dirty="0">
              <a:solidFill>
                <a:schemeClr val="accent2">
                  <a:lumMod val="50000"/>
                </a:schemeClr>
              </a:solidFill>
            </a:endParaRPr>
          </a:p>
          <a:p>
            <a:pPr marL="285750" indent="-285750" algn="just">
              <a:buFont typeface="Arial" panose="020B0604020202020204" pitchFamily="34" charset="0"/>
              <a:buChar char="•"/>
            </a:pPr>
            <a:r>
              <a:rPr lang="tr-TR" dirty="0">
                <a:solidFill>
                  <a:schemeClr val="accent2">
                    <a:lumMod val="50000"/>
                  </a:schemeClr>
                </a:solidFill>
              </a:rPr>
              <a:t>Doğada mevcut tüm sistemler analogdur. Sonsuz sayıda ara değer alabilen, devamlılık arz eden büyüklük, analog büyüklük olarak tanımlanır. Analog büyüklükler kesintisiz olarak sürekli değerler alırlar.</a:t>
            </a:r>
          </a:p>
          <a:p>
            <a:pPr algn="just"/>
            <a:endParaRPr lang="tr-TR" dirty="0">
              <a:solidFill>
                <a:schemeClr val="accent2">
                  <a:lumMod val="50000"/>
                </a:schemeClr>
              </a:solidFill>
            </a:endParaRPr>
          </a:p>
          <a:p>
            <a:pPr marL="285750" indent="-285750" algn="just">
              <a:buFont typeface="Arial" panose="020B0604020202020204" pitchFamily="34" charset="0"/>
              <a:buChar char="•"/>
            </a:pPr>
            <a:r>
              <a:rPr lang="tr-TR" dirty="0">
                <a:solidFill>
                  <a:schemeClr val="accent2">
                    <a:lumMod val="50000"/>
                  </a:schemeClr>
                </a:solidFill>
              </a:rPr>
              <a:t>Sayısal sistemler ise sayısal büyüklükleri kullanırlar. Sayısal büyüklükler sadece belli  değerlerden oluşan bir kümeden değerler alabilirler. </a:t>
            </a:r>
          </a:p>
          <a:p>
            <a:pPr algn="just"/>
            <a:endParaRPr lang="tr-TR" dirty="0">
              <a:solidFill>
                <a:schemeClr val="accent2">
                  <a:lumMod val="50000"/>
                </a:schemeClr>
              </a:solidFill>
            </a:endParaRPr>
          </a:p>
          <a:p>
            <a:pPr marL="285750" indent="-285750" algn="just">
              <a:buFont typeface="Arial" panose="020B0604020202020204" pitchFamily="34" charset="0"/>
              <a:buChar char="•"/>
            </a:pPr>
            <a:r>
              <a:rPr lang="tr-TR" dirty="0">
                <a:solidFill>
                  <a:schemeClr val="accent2">
                    <a:lumMod val="50000"/>
                  </a:schemeClr>
                </a:solidFill>
              </a:rPr>
              <a:t>Analog büyüklükler sonsuz sayıda değeri içermesine rağmen sayısal büyüklükler sadece iki değer alabilirler. </a:t>
            </a:r>
          </a:p>
          <a:p>
            <a:pPr algn="just"/>
            <a:endParaRPr lang="tr-TR" dirty="0">
              <a:solidFill>
                <a:schemeClr val="accent2">
                  <a:lumMod val="50000"/>
                </a:schemeClr>
              </a:solidFill>
            </a:endParaRPr>
          </a:p>
          <a:p>
            <a:pPr marL="285750" indent="-285750" algn="just">
              <a:buFont typeface="Arial" panose="020B0604020202020204" pitchFamily="34" charset="0"/>
              <a:buChar char="•"/>
            </a:pPr>
            <a:r>
              <a:rPr lang="tr-TR" dirty="0">
                <a:solidFill>
                  <a:schemeClr val="accent2">
                    <a:lumMod val="50000"/>
                  </a:schemeClr>
                </a:solidFill>
              </a:rPr>
              <a:t>Analog büyüklüklere örnek olarak basınç, sıcaklık gibi birçok fiziksel büyüklüğü örnek olarak verebiliriz. </a:t>
            </a:r>
          </a:p>
        </p:txBody>
      </p:sp>
    </p:spTree>
    <p:extLst>
      <p:ext uri="{BB962C8B-B14F-4D97-AF65-F5344CB8AC3E}">
        <p14:creationId xmlns:p14="http://schemas.microsoft.com/office/powerpoint/2010/main" val="532448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Onluk (</a:t>
            </a:r>
            <a:r>
              <a:rPr lang="tr-TR" dirty="0" err="1"/>
              <a:t>Decimal</a:t>
            </a:r>
            <a:r>
              <a:rPr lang="tr-TR" dirty="0"/>
              <a:t>) Sayı Sistemi</a:t>
            </a:r>
          </a:p>
        </p:txBody>
      </p:sp>
      <p:sp>
        <p:nvSpPr>
          <p:cNvPr id="3" name="İçerik Yer Tutucusu 2"/>
          <p:cNvSpPr>
            <a:spLocks noGrp="1"/>
          </p:cNvSpPr>
          <p:nvPr>
            <p:ph idx="1"/>
          </p:nvPr>
        </p:nvSpPr>
        <p:spPr>
          <a:xfrm>
            <a:off x="2940402" y="4346564"/>
            <a:ext cx="5314538" cy="1767798"/>
          </a:xfrm>
        </p:spPr>
        <p:txBody>
          <a:bodyPr>
            <a:noAutofit/>
          </a:bodyPr>
          <a:lstStyle/>
          <a:p>
            <a:pPr marL="0" indent="0">
              <a:buNone/>
            </a:pPr>
            <a:endParaRPr lang="tr-TR" sz="2000" dirty="0"/>
          </a:p>
          <a:p>
            <a:pPr marL="0" indent="0">
              <a:buNone/>
            </a:pPr>
            <a:r>
              <a:rPr lang="tr-TR" sz="2000" dirty="0"/>
              <a:t>225, 64 = 2x10² + 2x10¹ + 5x10º + 6x </a:t>
            </a:r>
            <a:r>
              <a:rPr lang="tr-TR" dirty="0"/>
              <a:t>10</a:t>
            </a:r>
            <a:r>
              <a:rPr lang="tr-TR" baseline="30000" dirty="0"/>
              <a:t>-1</a:t>
            </a:r>
            <a:r>
              <a:rPr lang="tr-TR" dirty="0"/>
              <a:t>+ 4x10</a:t>
            </a:r>
            <a:r>
              <a:rPr lang="tr-TR" baseline="30000" dirty="0"/>
              <a:t>-2</a:t>
            </a:r>
          </a:p>
          <a:p>
            <a:pPr marL="0" indent="0">
              <a:buNone/>
            </a:pPr>
            <a:r>
              <a:rPr lang="tr-TR" dirty="0"/>
              <a:t>225, 64 = 2x100 + 2x10 + 5x1 + 6x 0,1+ 4x 0,01</a:t>
            </a:r>
          </a:p>
          <a:p>
            <a:pPr marL="0" lvl="0" indent="0">
              <a:buNone/>
            </a:pPr>
            <a:r>
              <a:rPr lang="tr-TR" dirty="0"/>
              <a:t>225, 64 = 200 + 20 + 5 + 0,6+ 0,04</a:t>
            </a:r>
          </a:p>
          <a:p>
            <a:endParaRPr lang="tr-TR" baseline="30000" dirty="0"/>
          </a:p>
          <a:p>
            <a:endParaRPr lang="tr-TR" baseline="30000" dirty="0"/>
          </a:p>
          <a:p>
            <a:endParaRPr lang="tr-TR" dirty="0"/>
          </a:p>
          <a:p>
            <a:endParaRPr lang="tr-TR" dirty="0"/>
          </a:p>
        </p:txBody>
      </p:sp>
      <p:sp>
        <p:nvSpPr>
          <p:cNvPr id="4" name="Metin kutusu 3"/>
          <p:cNvSpPr txBox="1"/>
          <p:nvPr/>
        </p:nvSpPr>
        <p:spPr>
          <a:xfrm>
            <a:off x="845585" y="1855834"/>
            <a:ext cx="10561790" cy="1600438"/>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Günlük hayatta kullandığımız onluk sayı sistemi 0,1,2,3,4,5,6,7,8,9 rakamlarından oluşur. Onluk sayı sisteminde taban 10’ dur ve her sayı bulunduğu basamağa göre değer alır. Onluk bir sayıda her basamak farklı üslü sayı ile ifade edilir. Onluk bir sayıyı analiz ederken basamaklardaki rakam ile basamak ağırlığı çarpılır.</a:t>
            </a:r>
          </a:p>
          <a:p>
            <a:endParaRPr lang="tr-TR" dirty="0"/>
          </a:p>
        </p:txBody>
      </p:sp>
      <p:sp>
        <p:nvSpPr>
          <p:cNvPr id="5" name="Metin kutusu 4"/>
          <p:cNvSpPr txBox="1"/>
          <p:nvPr/>
        </p:nvSpPr>
        <p:spPr>
          <a:xfrm>
            <a:off x="2221001" y="3456272"/>
            <a:ext cx="6753339" cy="1292662"/>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64= 6x 10¹+ 4x10º	               225=2x10² + 2x10¹ + 5x10º</a:t>
            </a:r>
          </a:p>
          <a:p>
            <a:r>
              <a:rPr lang="tr-TR" sz="2000" dirty="0">
                <a:solidFill>
                  <a:schemeClr val="bg2">
                    <a:lumMod val="25000"/>
                  </a:schemeClr>
                </a:solidFill>
                <a:latin typeface="Times New Roman" panose="02020603050405020304" pitchFamily="18" charset="0"/>
                <a:cs typeface="Times New Roman" panose="02020603050405020304" pitchFamily="18" charset="0"/>
              </a:rPr>
              <a:t>64= 6x10 + 4x1			 225=2x100 + 2x10 + 5x1</a:t>
            </a:r>
          </a:p>
          <a:p>
            <a:r>
              <a:rPr lang="tr-TR" sz="2000" dirty="0">
                <a:solidFill>
                  <a:schemeClr val="bg2">
                    <a:lumMod val="25000"/>
                  </a:schemeClr>
                </a:solidFill>
                <a:latin typeface="Times New Roman" panose="02020603050405020304" pitchFamily="18" charset="0"/>
                <a:cs typeface="Times New Roman" panose="02020603050405020304" pitchFamily="18" charset="0"/>
              </a:rPr>
              <a:t>64= 60 + 4 			 225=200 + 20 + 5</a:t>
            </a:r>
          </a:p>
          <a:p>
            <a:endParaRPr lang="tr-TR" dirty="0"/>
          </a:p>
        </p:txBody>
      </p:sp>
    </p:spTree>
    <p:extLst>
      <p:ext uri="{BB962C8B-B14F-4D97-AF65-F5344CB8AC3E}">
        <p14:creationId xmlns:p14="http://schemas.microsoft.com/office/powerpoint/2010/main" val="3003698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İkilik (</a:t>
            </a:r>
            <a:r>
              <a:rPr lang="tr-TR" dirty="0" err="1"/>
              <a:t>Binary</a:t>
            </a:r>
            <a:r>
              <a:rPr lang="tr-TR" dirty="0"/>
              <a:t>) Sayı Sistemi</a:t>
            </a:r>
          </a:p>
        </p:txBody>
      </p:sp>
      <p:sp>
        <p:nvSpPr>
          <p:cNvPr id="3" name="İçerik Yer Tutucusu 2"/>
          <p:cNvSpPr>
            <a:spLocks noGrp="1"/>
          </p:cNvSpPr>
          <p:nvPr>
            <p:ph idx="1"/>
          </p:nvPr>
        </p:nvSpPr>
        <p:spPr>
          <a:xfrm>
            <a:off x="1097280" y="2220308"/>
            <a:ext cx="10058400" cy="4023360"/>
          </a:xfrm>
        </p:spPr>
        <p:txBody>
          <a:bodyPr/>
          <a:lstStyle/>
          <a:p>
            <a:pPr algn="just"/>
            <a:r>
              <a:rPr lang="tr-TR" dirty="0"/>
              <a:t>İkilik sayı sistemi 2 tabanındadır, 0 ve 1 rakamları ile ifade edilir ve her 0 – 1 rakamı BIT (</a:t>
            </a:r>
            <a:r>
              <a:rPr lang="en-US" b="1" dirty="0" err="1">
                <a:solidFill>
                  <a:srgbClr val="FF0000"/>
                </a:solidFill>
              </a:rPr>
              <a:t>BI</a:t>
            </a:r>
            <a:r>
              <a:rPr lang="en-US" dirty="0" err="1"/>
              <a:t>nary</a:t>
            </a:r>
            <a:r>
              <a:rPr lang="tr-TR" dirty="0"/>
              <a:t> </a:t>
            </a:r>
            <a:r>
              <a:rPr lang="en-US" dirty="0"/>
              <a:t>Digi</a:t>
            </a:r>
            <a:r>
              <a:rPr lang="tr-TR" b="1" dirty="0">
                <a:solidFill>
                  <a:srgbClr val="FF0000"/>
                </a:solidFill>
              </a:rPr>
              <a:t>T</a:t>
            </a:r>
            <a:r>
              <a:rPr lang="tr-TR" dirty="0"/>
              <a:t>) olarak tanımlanır. İkilik tabandaki sayılar yazılırken en sağdaki basamağa en düşük </a:t>
            </a:r>
            <a:r>
              <a:rPr lang="tr-TR" dirty="0" err="1"/>
              <a:t>değerlikli</a:t>
            </a:r>
            <a:r>
              <a:rPr lang="tr-TR" dirty="0"/>
              <a:t> bit (</a:t>
            </a:r>
            <a:r>
              <a:rPr lang="tr-TR" dirty="0" err="1"/>
              <a:t>Least</a:t>
            </a:r>
            <a:r>
              <a:rPr lang="tr-TR" dirty="0"/>
              <a:t> </a:t>
            </a:r>
            <a:r>
              <a:rPr lang="tr-TR" dirty="0" err="1"/>
              <a:t>Significant</a:t>
            </a:r>
            <a:r>
              <a:rPr lang="tr-TR" dirty="0"/>
              <a:t> Bit-</a:t>
            </a:r>
            <a:r>
              <a:rPr lang="tr-TR" dirty="0">
                <a:solidFill>
                  <a:srgbClr val="FF0000"/>
                </a:solidFill>
              </a:rPr>
              <a:t>LSB</a:t>
            </a:r>
            <a:r>
              <a:rPr lang="tr-TR" dirty="0"/>
              <a:t>), en soldaki basamağa en yüksek </a:t>
            </a:r>
            <a:r>
              <a:rPr lang="tr-TR" dirty="0" err="1"/>
              <a:t>değerlikli</a:t>
            </a:r>
            <a:r>
              <a:rPr lang="tr-TR" dirty="0"/>
              <a:t> bit (</a:t>
            </a:r>
            <a:r>
              <a:rPr lang="tr-TR" dirty="0" err="1"/>
              <a:t>Most</a:t>
            </a:r>
            <a:r>
              <a:rPr lang="tr-TR" dirty="0"/>
              <a:t> </a:t>
            </a:r>
            <a:r>
              <a:rPr lang="en-US" dirty="0"/>
              <a:t>Significant </a:t>
            </a:r>
            <a:r>
              <a:rPr lang="tr-TR" dirty="0"/>
              <a:t>Bit-</a:t>
            </a:r>
            <a:r>
              <a:rPr lang="tr-TR" dirty="0">
                <a:solidFill>
                  <a:srgbClr val="FF0000"/>
                </a:solidFill>
              </a:rPr>
              <a:t>MSB</a:t>
            </a:r>
            <a:r>
              <a:rPr lang="tr-TR" dirty="0"/>
              <a:t>) denir.</a:t>
            </a:r>
          </a:p>
          <a:p>
            <a:r>
              <a:rPr lang="tr-TR" sz="2800" dirty="0"/>
              <a:t>                                            </a:t>
            </a:r>
            <a:r>
              <a:rPr lang="tr-TR" sz="3200" dirty="0"/>
              <a:t>(10000001)</a:t>
            </a:r>
          </a:p>
        </p:txBody>
      </p:sp>
      <p:cxnSp>
        <p:nvCxnSpPr>
          <p:cNvPr id="6" name="Dirsek Bağlayıcısı 5"/>
          <p:cNvCxnSpPr/>
          <p:nvPr/>
        </p:nvCxnSpPr>
        <p:spPr>
          <a:xfrm rot="16200000" flipH="1">
            <a:off x="6753782" y="3953979"/>
            <a:ext cx="882283" cy="813098"/>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7" name="Metin kutusu 6"/>
          <p:cNvSpPr txBox="1"/>
          <p:nvPr/>
        </p:nvSpPr>
        <p:spPr>
          <a:xfrm>
            <a:off x="7253461" y="4974090"/>
            <a:ext cx="696024" cy="523220"/>
          </a:xfrm>
          <a:prstGeom prst="rect">
            <a:avLst/>
          </a:prstGeom>
          <a:noFill/>
        </p:spPr>
        <p:txBody>
          <a:bodyPr wrap="none" rtlCol="0">
            <a:spAutoFit/>
          </a:bodyPr>
          <a:lstStyle/>
          <a:p>
            <a:r>
              <a:rPr lang="tr-TR" sz="2800" dirty="0">
                <a:solidFill>
                  <a:srgbClr val="FF0000"/>
                </a:solidFill>
              </a:rPr>
              <a:t>LSB</a:t>
            </a:r>
            <a:endParaRPr lang="tr-TR" sz="2400" dirty="0"/>
          </a:p>
        </p:txBody>
      </p:sp>
      <p:sp>
        <p:nvSpPr>
          <p:cNvPr id="8" name="Metin kutusu 7"/>
          <p:cNvSpPr txBox="1"/>
          <p:nvPr/>
        </p:nvSpPr>
        <p:spPr>
          <a:xfrm>
            <a:off x="4047266" y="5004867"/>
            <a:ext cx="755335" cy="461665"/>
          </a:xfrm>
          <a:prstGeom prst="rect">
            <a:avLst/>
          </a:prstGeom>
          <a:noFill/>
        </p:spPr>
        <p:txBody>
          <a:bodyPr wrap="none" rtlCol="0">
            <a:spAutoFit/>
          </a:bodyPr>
          <a:lstStyle/>
          <a:p>
            <a:r>
              <a:rPr lang="tr-TR" sz="2400" dirty="0">
                <a:solidFill>
                  <a:srgbClr val="FF0000"/>
                </a:solidFill>
              </a:rPr>
              <a:t>MSB</a:t>
            </a:r>
            <a:endParaRPr lang="tr-TR" sz="2400" dirty="0"/>
          </a:p>
        </p:txBody>
      </p:sp>
      <p:cxnSp>
        <p:nvCxnSpPr>
          <p:cNvPr id="13" name="Dirsek Bağlayıcısı 12"/>
          <p:cNvCxnSpPr/>
          <p:nvPr/>
        </p:nvCxnSpPr>
        <p:spPr>
          <a:xfrm rot="5400000">
            <a:off x="4448102" y="3973862"/>
            <a:ext cx="882283" cy="813098"/>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0091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İkilik	 Onluk</a:t>
            </a:r>
          </a:p>
        </p:txBody>
      </p:sp>
      <p:sp>
        <p:nvSpPr>
          <p:cNvPr id="4" name="Metin kutusu 3"/>
          <p:cNvSpPr txBox="1"/>
          <p:nvPr/>
        </p:nvSpPr>
        <p:spPr>
          <a:xfrm>
            <a:off x="1193126" y="2350575"/>
            <a:ext cx="9866707" cy="2862322"/>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İkilik sayı tabanındaki bir sayıyı onluk tabandaki bir sayıya çevirirken her basamak kendi basamak ağırlığı ile çarpılır, çarpım sonuçları toplanır.</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a:p>
            <a:pPr lvl="0"/>
            <a:r>
              <a:rPr lang="tr-TR" sz="2000" dirty="0">
                <a:solidFill>
                  <a:schemeClr val="tx2"/>
                </a:solidFill>
              </a:rPr>
              <a:t>(1111)</a:t>
            </a:r>
            <a:r>
              <a:rPr lang="tr-TR" sz="2000" baseline="-25000" dirty="0">
                <a:solidFill>
                  <a:schemeClr val="tx2"/>
                </a:solidFill>
              </a:rPr>
              <a:t>2 </a:t>
            </a:r>
            <a:r>
              <a:rPr lang="tr-TR" sz="2000" dirty="0">
                <a:solidFill>
                  <a:schemeClr val="tx2"/>
                </a:solidFill>
              </a:rPr>
              <a:t>=1x2</a:t>
            </a:r>
            <a:r>
              <a:rPr lang="tr-TR" sz="2000" baseline="30000" dirty="0">
                <a:solidFill>
                  <a:schemeClr val="tx2"/>
                </a:solidFill>
              </a:rPr>
              <a:t>3</a:t>
            </a:r>
            <a:r>
              <a:rPr lang="tr-TR" sz="2000" dirty="0">
                <a:solidFill>
                  <a:schemeClr val="tx2"/>
                </a:solidFill>
              </a:rPr>
              <a:t> + 1x2</a:t>
            </a:r>
            <a:r>
              <a:rPr lang="tr-TR" sz="2000" baseline="30000" dirty="0">
                <a:solidFill>
                  <a:schemeClr val="tx2"/>
                </a:solidFill>
              </a:rPr>
              <a:t>2 </a:t>
            </a:r>
            <a:r>
              <a:rPr lang="tr-TR" sz="2000" dirty="0">
                <a:solidFill>
                  <a:schemeClr val="tx2"/>
                </a:solidFill>
              </a:rPr>
              <a:t>+ 1x2</a:t>
            </a:r>
            <a:r>
              <a:rPr lang="tr-TR" sz="2000" baseline="30000" dirty="0">
                <a:solidFill>
                  <a:schemeClr val="tx2"/>
                </a:solidFill>
              </a:rPr>
              <a:t>1</a:t>
            </a:r>
            <a:r>
              <a:rPr lang="tr-TR" sz="2000" dirty="0">
                <a:solidFill>
                  <a:schemeClr val="tx2"/>
                </a:solidFill>
              </a:rPr>
              <a:t> + 1x2</a:t>
            </a:r>
            <a:r>
              <a:rPr lang="tr-TR" sz="2000" baseline="30000" dirty="0">
                <a:solidFill>
                  <a:schemeClr val="tx2"/>
                </a:solidFill>
              </a:rPr>
              <a:t>0</a:t>
            </a:r>
          </a:p>
          <a:p>
            <a:pPr lvl="0"/>
            <a:endParaRPr lang="tr-TR" sz="2000" dirty="0">
              <a:solidFill>
                <a:schemeClr val="tx2"/>
              </a:solidFill>
            </a:endParaRPr>
          </a:p>
          <a:p>
            <a:pPr lvl="0"/>
            <a:r>
              <a:rPr lang="tr-TR" sz="2000" dirty="0">
                <a:solidFill>
                  <a:schemeClr val="tx2"/>
                </a:solidFill>
              </a:rPr>
              <a:t>(1111)</a:t>
            </a:r>
            <a:r>
              <a:rPr lang="tr-TR" sz="2000" baseline="-25000" dirty="0">
                <a:solidFill>
                  <a:schemeClr val="tx2"/>
                </a:solidFill>
              </a:rPr>
              <a:t>2  </a:t>
            </a:r>
            <a:r>
              <a:rPr lang="tr-TR" sz="2000" dirty="0">
                <a:solidFill>
                  <a:schemeClr val="tx2"/>
                </a:solidFill>
              </a:rPr>
              <a:t>= 1x8 + 1x4 + 1x2 + 1x1</a:t>
            </a:r>
          </a:p>
          <a:p>
            <a:pPr lvl="0"/>
            <a:endParaRPr lang="tr-TR" sz="2000" dirty="0">
              <a:solidFill>
                <a:schemeClr val="tx2"/>
              </a:solidFill>
            </a:endParaRPr>
          </a:p>
          <a:p>
            <a:pPr lvl="0"/>
            <a:r>
              <a:rPr lang="tr-TR" sz="2000" baseline="-25000" dirty="0">
                <a:solidFill>
                  <a:schemeClr val="tx2"/>
                </a:solidFill>
              </a:rPr>
              <a:t> </a:t>
            </a:r>
            <a:r>
              <a:rPr lang="tr-TR" sz="2000" dirty="0">
                <a:solidFill>
                  <a:schemeClr val="tx2"/>
                </a:solidFill>
              </a:rPr>
              <a:t>(1111)</a:t>
            </a:r>
            <a:r>
              <a:rPr lang="tr-TR" sz="2000" baseline="-25000" dirty="0">
                <a:solidFill>
                  <a:schemeClr val="tx2"/>
                </a:solidFill>
              </a:rPr>
              <a:t>2  </a:t>
            </a:r>
            <a:r>
              <a:rPr lang="tr-TR" sz="2000" dirty="0">
                <a:solidFill>
                  <a:schemeClr val="tx2"/>
                </a:solidFill>
              </a:rPr>
              <a:t>= 15</a:t>
            </a:r>
          </a:p>
          <a:p>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cxnSp>
        <p:nvCxnSpPr>
          <p:cNvPr id="5" name="Düz Ok Bağlayıcısı 4"/>
          <p:cNvCxnSpPr/>
          <p:nvPr/>
        </p:nvCxnSpPr>
        <p:spPr>
          <a:xfrm>
            <a:off x="2456761" y="1410159"/>
            <a:ext cx="49575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2909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Unvan 1"/>
          <p:cNvSpPr>
            <a:spLocks noGrp="1"/>
          </p:cNvSpPr>
          <p:nvPr>
            <p:ph type="title"/>
          </p:nvPr>
        </p:nvSpPr>
        <p:spPr>
          <a:xfrm>
            <a:off x="1097280" y="291132"/>
            <a:ext cx="10058400" cy="1450757"/>
          </a:xfrm>
        </p:spPr>
        <p:txBody>
          <a:bodyPr/>
          <a:lstStyle/>
          <a:p>
            <a:r>
              <a:rPr lang="tr-TR" dirty="0"/>
              <a:t>İkilik	  Onluk</a:t>
            </a:r>
          </a:p>
        </p:txBody>
      </p:sp>
      <p:sp>
        <p:nvSpPr>
          <p:cNvPr id="3" name="İçerik Yer Tutucusu 2"/>
          <p:cNvSpPr>
            <a:spLocks noGrp="1"/>
          </p:cNvSpPr>
          <p:nvPr>
            <p:ph idx="1"/>
          </p:nvPr>
        </p:nvSpPr>
        <p:spPr>
          <a:xfrm>
            <a:off x="1097280" y="1911835"/>
            <a:ext cx="3254382" cy="4023360"/>
          </a:xfrm>
        </p:spPr>
        <p:txBody>
          <a:bodyPr/>
          <a:lstStyle/>
          <a:p>
            <a:pPr lvl="0"/>
            <a:r>
              <a:rPr lang="tr-TR" dirty="0"/>
              <a:t>(11)</a:t>
            </a:r>
            <a:r>
              <a:rPr lang="tr-TR" baseline="-25000" dirty="0"/>
              <a:t>2 </a:t>
            </a:r>
            <a:r>
              <a:rPr lang="tr-TR" dirty="0"/>
              <a:t>=1x2</a:t>
            </a:r>
            <a:r>
              <a:rPr lang="tr-TR" baseline="30000" dirty="0"/>
              <a:t>1</a:t>
            </a:r>
            <a:r>
              <a:rPr lang="tr-TR" dirty="0"/>
              <a:t> + 1x2</a:t>
            </a:r>
            <a:r>
              <a:rPr lang="tr-TR" baseline="30000" dirty="0"/>
              <a:t>0</a:t>
            </a:r>
            <a:endParaRPr lang="tr-TR" dirty="0"/>
          </a:p>
          <a:p>
            <a:pPr lvl="0"/>
            <a:r>
              <a:rPr lang="tr-TR" dirty="0"/>
              <a:t>(11)</a:t>
            </a:r>
            <a:r>
              <a:rPr lang="tr-TR" baseline="-25000" dirty="0"/>
              <a:t>2  </a:t>
            </a:r>
            <a:r>
              <a:rPr lang="tr-TR" dirty="0"/>
              <a:t>= 1x2 + 1x1</a:t>
            </a:r>
          </a:p>
          <a:p>
            <a:pPr lvl="0"/>
            <a:r>
              <a:rPr lang="tr-TR" baseline="-25000" dirty="0"/>
              <a:t> </a:t>
            </a:r>
            <a:r>
              <a:rPr lang="tr-TR" dirty="0"/>
              <a:t>(11)</a:t>
            </a:r>
            <a:r>
              <a:rPr lang="tr-TR" baseline="-25000" dirty="0"/>
              <a:t>2  </a:t>
            </a:r>
            <a:r>
              <a:rPr lang="tr-TR" dirty="0"/>
              <a:t>= 3</a:t>
            </a:r>
          </a:p>
          <a:p>
            <a:pPr lvl="0"/>
            <a:endParaRPr lang="tr-TR" dirty="0"/>
          </a:p>
          <a:p>
            <a:pPr lvl="0"/>
            <a:r>
              <a:rPr lang="tr-TR" dirty="0"/>
              <a:t>(101)</a:t>
            </a:r>
            <a:r>
              <a:rPr lang="tr-TR" baseline="-25000" dirty="0"/>
              <a:t>2 </a:t>
            </a:r>
            <a:r>
              <a:rPr lang="tr-TR" dirty="0"/>
              <a:t>=1x2² + 0x2</a:t>
            </a:r>
            <a:r>
              <a:rPr lang="tr-TR" baseline="30000" dirty="0"/>
              <a:t>1</a:t>
            </a:r>
            <a:r>
              <a:rPr lang="tr-TR" dirty="0"/>
              <a:t> + 1x2</a:t>
            </a:r>
            <a:r>
              <a:rPr lang="tr-TR" baseline="30000" dirty="0"/>
              <a:t>0</a:t>
            </a:r>
            <a:endParaRPr lang="tr-TR" dirty="0"/>
          </a:p>
          <a:p>
            <a:pPr lvl="0"/>
            <a:r>
              <a:rPr lang="tr-TR" dirty="0"/>
              <a:t>(101)</a:t>
            </a:r>
            <a:r>
              <a:rPr lang="tr-TR" baseline="-25000" dirty="0"/>
              <a:t>2  </a:t>
            </a:r>
            <a:r>
              <a:rPr lang="tr-TR" dirty="0"/>
              <a:t>= 1x4 + 1x1</a:t>
            </a:r>
          </a:p>
          <a:p>
            <a:pPr lvl="0"/>
            <a:r>
              <a:rPr lang="tr-TR" baseline="-25000" dirty="0"/>
              <a:t> </a:t>
            </a:r>
            <a:r>
              <a:rPr lang="tr-TR" dirty="0"/>
              <a:t>(101)</a:t>
            </a:r>
            <a:r>
              <a:rPr lang="tr-TR" baseline="-25000" dirty="0"/>
              <a:t>2  </a:t>
            </a:r>
            <a:r>
              <a:rPr lang="tr-TR" dirty="0"/>
              <a:t>= 5</a:t>
            </a:r>
          </a:p>
          <a:p>
            <a:pPr lvl="0"/>
            <a:endParaRPr lang="tr-TR" dirty="0"/>
          </a:p>
          <a:p>
            <a:pPr lvl="0"/>
            <a:endParaRPr lang="tr-TR" dirty="0"/>
          </a:p>
          <a:p>
            <a:pPr lvl="0"/>
            <a:endParaRPr lang="tr-TR" dirty="0"/>
          </a:p>
          <a:p>
            <a:pPr marL="0" indent="0">
              <a:buNone/>
            </a:pPr>
            <a:endParaRPr lang="tr-TR" dirty="0"/>
          </a:p>
        </p:txBody>
      </p:sp>
      <p:sp>
        <p:nvSpPr>
          <p:cNvPr id="5" name="Metin kutusu 4"/>
          <p:cNvSpPr txBox="1"/>
          <p:nvPr/>
        </p:nvSpPr>
        <p:spPr>
          <a:xfrm>
            <a:off x="5155893" y="2732185"/>
            <a:ext cx="6643171" cy="1323439"/>
          </a:xfrm>
          <a:prstGeom prst="rect">
            <a:avLst/>
          </a:prstGeom>
          <a:noFill/>
        </p:spPr>
        <p:txBody>
          <a:bodyPr wrap="square" rtlCol="0">
            <a:spAutoFit/>
          </a:bodyPr>
          <a:lstStyle/>
          <a:p>
            <a:r>
              <a:rPr lang="tr-TR" sz="2000" dirty="0">
                <a:solidFill>
                  <a:schemeClr val="bg2">
                    <a:lumMod val="25000"/>
                  </a:schemeClr>
                </a:solidFill>
              </a:rPr>
              <a:t>(111,111) </a:t>
            </a:r>
            <a:r>
              <a:rPr lang="tr-TR" sz="2000" baseline="-25000" dirty="0">
                <a:solidFill>
                  <a:schemeClr val="bg2">
                    <a:lumMod val="25000"/>
                  </a:schemeClr>
                </a:solidFill>
              </a:rPr>
              <a:t>2</a:t>
            </a:r>
            <a:r>
              <a:rPr lang="tr-TR" sz="2000" dirty="0">
                <a:solidFill>
                  <a:schemeClr val="bg2">
                    <a:lumMod val="25000"/>
                  </a:schemeClr>
                </a:solidFill>
              </a:rPr>
              <a:t>= 1x2</a:t>
            </a:r>
            <a:r>
              <a:rPr lang="tr-TR" sz="2000" baseline="30000" dirty="0">
                <a:solidFill>
                  <a:schemeClr val="bg2">
                    <a:lumMod val="25000"/>
                  </a:schemeClr>
                </a:solidFill>
              </a:rPr>
              <a:t>2</a:t>
            </a:r>
            <a:r>
              <a:rPr lang="tr-TR" sz="2000" dirty="0">
                <a:solidFill>
                  <a:schemeClr val="bg2">
                    <a:lumMod val="25000"/>
                  </a:schemeClr>
                </a:solidFill>
              </a:rPr>
              <a:t>+ 1x2</a:t>
            </a:r>
            <a:r>
              <a:rPr lang="tr-TR" sz="2000" baseline="30000" dirty="0">
                <a:solidFill>
                  <a:schemeClr val="bg2">
                    <a:lumMod val="25000"/>
                  </a:schemeClr>
                </a:solidFill>
              </a:rPr>
              <a:t>1</a:t>
            </a:r>
            <a:r>
              <a:rPr lang="tr-TR" sz="2000" dirty="0">
                <a:solidFill>
                  <a:schemeClr val="bg2">
                    <a:lumMod val="25000"/>
                  </a:schemeClr>
                </a:solidFill>
              </a:rPr>
              <a:t> + 1x2</a:t>
            </a:r>
            <a:r>
              <a:rPr lang="tr-TR" sz="2000" baseline="30000" dirty="0">
                <a:solidFill>
                  <a:schemeClr val="bg2">
                    <a:lumMod val="25000"/>
                  </a:schemeClr>
                </a:solidFill>
              </a:rPr>
              <a:t>0</a:t>
            </a:r>
            <a:r>
              <a:rPr lang="tr-TR" sz="2000" dirty="0">
                <a:solidFill>
                  <a:schemeClr val="bg2">
                    <a:lumMod val="25000"/>
                  </a:schemeClr>
                </a:solidFill>
              </a:rPr>
              <a:t>+ 1x2</a:t>
            </a:r>
            <a:r>
              <a:rPr lang="tr-TR" sz="2000" baseline="30000" dirty="0">
                <a:solidFill>
                  <a:schemeClr val="bg2">
                    <a:lumMod val="25000"/>
                  </a:schemeClr>
                </a:solidFill>
              </a:rPr>
              <a:t>-1</a:t>
            </a:r>
            <a:r>
              <a:rPr lang="tr-TR" sz="2000" dirty="0">
                <a:solidFill>
                  <a:schemeClr val="bg2">
                    <a:lumMod val="25000"/>
                  </a:schemeClr>
                </a:solidFill>
              </a:rPr>
              <a:t> + 1x 2</a:t>
            </a:r>
            <a:r>
              <a:rPr lang="tr-TR" sz="2000" baseline="30000" dirty="0">
                <a:solidFill>
                  <a:schemeClr val="bg2">
                    <a:lumMod val="25000"/>
                  </a:schemeClr>
                </a:solidFill>
              </a:rPr>
              <a:t>-2</a:t>
            </a:r>
            <a:r>
              <a:rPr lang="tr-TR" sz="2000" dirty="0">
                <a:solidFill>
                  <a:schemeClr val="bg2">
                    <a:lumMod val="25000"/>
                  </a:schemeClr>
                </a:solidFill>
              </a:rPr>
              <a:t>+ 1x2</a:t>
            </a:r>
            <a:r>
              <a:rPr lang="tr-TR" sz="2000" baseline="30000" dirty="0">
                <a:solidFill>
                  <a:schemeClr val="bg2">
                    <a:lumMod val="25000"/>
                  </a:schemeClr>
                </a:solidFill>
              </a:rPr>
              <a:t>-3</a:t>
            </a:r>
          </a:p>
          <a:p>
            <a:r>
              <a:rPr lang="tr-TR" sz="2000" dirty="0">
                <a:solidFill>
                  <a:schemeClr val="bg2">
                    <a:lumMod val="25000"/>
                  </a:schemeClr>
                </a:solidFill>
              </a:rPr>
              <a:t>(111,111)</a:t>
            </a:r>
            <a:r>
              <a:rPr lang="tr-TR" sz="2000" baseline="-25000" dirty="0">
                <a:solidFill>
                  <a:schemeClr val="bg2">
                    <a:lumMod val="25000"/>
                  </a:schemeClr>
                </a:solidFill>
              </a:rPr>
              <a:t> 2 </a:t>
            </a:r>
            <a:r>
              <a:rPr lang="tr-TR" sz="2000" dirty="0">
                <a:solidFill>
                  <a:schemeClr val="bg2">
                    <a:lumMod val="25000"/>
                  </a:schemeClr>
                </a:solidFill>
              </a:rPr>
              <a:t>= 1x4 + 1x2 + 1x1 + 1x0,5 + 1x0,25 + 1x 0,125</a:t>
            </a:r>
          </a:p>
          <a:p>
            <a:r>
              <a:rPr lang="tr-TR" sz="2000" dirty="0">
                <a:solidFill>
                  <a:schemeClr val="bg2">
                    <a:lumMod val="25000"/>
                  </a:schemeClr>
                </a:solidFill>
              </a:rPr>
              <a:t>(111,111)</a:t>
            </a:r>
            <a:r>
              <a:rPr lang="tr-TR" sz="2000" baseline="-25000" dirty="0">
                <a:solidFill>
                  <a:schemeClr val="bg2">
                    <a:lumMod val="25000"/>
                  </a:schemeClr>
                </a:solidFill>
              </a:rPr>
              <a:t> 2 </a:t>
            </a:r>
            <a:r>
              <a:rPr lang="tr-TR" sz="2000" dirty="0">
                <a:solidFill>
                  <a:schemeClr val="bg2">
                    <a:lumMod val="25000"/>
                  </a:schemeClr>
                </a:solidFill>
              </a:rPr>
              <a:t>= 4+2+1+0,5+0,25+0,125</a:t>
            </a:r>
          </a:p>
          <a:p>
            <a:r>
              <a:rPr lang="tr-TR" sz="2000" dirty="0">
                <a:solidFill>
                  <a:schemeClr val="bg2">
                    <a:lumMod val="25000"/>
                  </a:schemeClr>
                </a:solidFill>
              </a:rPr>
              <a:t>(111,111)</a:t>
            </a:r>
            <a:r>
              <a:rPr lang="tr-TR" sz="2000" baseline="-25000" dirty="0">
                <a:solidFill>
                  <a:schemeClr val="bg2">
                    <a:lumMod val="25000"/>
                  </a:schemeClr>
                </a:solidFill>
              </a:rPr>
              <a:t> 2 </a:t>
            </a:r>
            <a:r>
              <a:rPr lang="tr-TR" sz="2000" dirty="0">
                <a:solidFill>
                  <a:schemeClr val="bg2">
                    <a:lumMod val="25000"/>
                  </a:schemeClr>
                </a:solidFill>
              </a:rPr>
              <a:t>= 7,875</a:t>
            </a:r>
          </a:p>
        </p:txBody>
      </p:sp>
      <p:cxnSp>
        <p:nvCxnSpPr>
          <p:cNvPr id="7" name="Düz Ok Bağlayıcısı 6"/>
          <p:cNvCxnSpPr/>
          <p:nvPr/>
        </p:nvCxnSpPr>
        <p:spPr>
          <a:xfrm>
            <a:off x="2460066" y="1410159"/>
            <a:ext cx="49575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047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Örnek</a:t>
            </a:r>
          </a:p>
        </p:txBody>
      </p:sp>
      <p:sp>
        <p:nvSpPr>
          <p:cNvPr id="3" name="İçerik Yer Tutucusu 2"/>
          <p:cNvSpPr>
            <a:spLocks noGrp="1"/>
          </p:cNvSpPr>
          <p:nvPr>
            <p:ph idx="1"/>
          </p:nvPr>
        </p:nvSpPr>
        <p:spPr/>
        <p:txBody>
          <a:bodyPr/>
          <a:lstStyle/>
          <a:p>
            <a:r>
              <a:rPr lang="tr-TR" dirty="0"/>
              <a:t>(101001101)</a:t>
            </a:r>
            <a:r>
              <a:rPr lang="tr-TR" baseline="-25000" dirty="0"/>
              <a:t>2</a:t>
            </a:r>
            <a:r>
              <a:rPr lang="tr-TR" dirty="0"/>
              <a:t> = (x)</a:t>
            </a:r>
            <a:r>
              <a:rPr lang="tr-TR" baseline="-25000" dirty="0"/>
              <a:t>10</a:t>
            </a:r>
          </a:p>
          <a:p>
            <a:endParaRPr lang="tr-TR" dirty="0"/>
          </a:p>
          <a:p>
            <a:r>
              <a:rPr lang="tr-TR" b="1" dirty="0"/>
              <a:t>Ağırlığı </a:t>
            </a:r>
            <a:r>
              <a:rPr lang="tr-TR" dirty="0"/>
              <a:t>	: 2</a:t>
            </a:r>
            <a:r>
              <a:rPr lang="tr-TR" baseline="30000" dirty="0"/>
              <a:t>8 </a:t>
            </a:r>
            <a:r>
              <a:rPr lang="tr-TR" dirty="0"/>
              <a:t>2</a:t>
            </a:r>
            <a:r>
              <a:rPr lang="tr-TR" baseline="30000" dirty="0"/>
              <a:t>7</a:t>
            </a:r>
            <a:r>
              <a:rPr lang="tr-TR" dirty="0"/>
              <a:t> 2</a:t>
            </a:r>
            <a:r>
              <a:rPr lang="tr-TR" baseline="30000" dirty="0"/>
              <a:t>6 </a:t>
            </a:r>
            <a:r>
              <a:rPr lang="tr-TR" dirty="0"/>
              <a:t>2</a:t>
            </a:r>
            <a:r>
              <a:rPr lang="tr-TR" baseline="30000" dirty="0"/>
              <a:t>5 </a:t>
            </a:r>
            <a:r>
              <a:rPr lang="tr-TR" dirty="0"/>
              <a:t>2</a:t>
            </a:r>
            <a:r>
              <a:rPr lang="tr-TR" baseline="30000" dirty="0"/>
              <a:t>4 </a:t>
            </a:r>
            <a:r>
              <a:rPr lang="tr-TR" dirty="0"/>
              <a:t>2</a:t>
            </a:r>
            <a:r>
              <a:rPr lang="tr-TR" baseline="30000" dirty="0"/>
              <a:t>3 </a:t>
            </a:r>
            <a:r>
              <a:rPr lang="tr-TR" dirty="0"/>
              <a:t>2</a:t>
            </a:r>
            <a:r>
              <a:rPr lang="tr-TR" baseline="30000" dirty="0"/>
              <a:t>2 </a:t>
            </a:r>
            <a:r>
              <a:rPr lang="tr-TR" dirty="0"/>
              <a:t>2</a:t>
            </a:r>
            <a:r>
              <a:rPr lang="tr-TR" baseline="30000" dirty="0"/>
              <a:t>1 </a:t>
            </a:r>
            <a:r>
              <a:rPr lang="tr-TR" dirty="0"/>
              <a:t>2</a:t>
            </a:r>
            <a:r>
              <a:rPr lang="tr-TR" baseline="30000" dirty="0"/>
              <a:t>0</a:t>
            </a:r>
          </a:p>
          <a:p>
            <a:r>
              <a:rPr lang="tr-TR" b="1" dirty="0"/>
              <a:t>İkilik Sayı</a:t>
            </a:r>
            <a:r>
              <a:rPr lang="tr-TR" dirty="0"/>
              <a:t>	: 1  0  1  0  0  1   1  0  1</a:t>
            </a:r>
          </a:p>
          <a:p>
            <a:endParaRPr lang="tr-TR" dirty="0"/>
          </a:p>
          <a:p>
            <a:r>
              <a:rPr lang="tr-TR" dirty="0"/>
              <a:t>=  1x 256 + 0x128 + 1x64 + 0x32 + 0x16 + 1x8 + 1x4 + 0x2 + 1x1</a:t>
            </a:r>
          </a:p>
          <a:p>
            <a:r>
              <a:rPr lang="tr-TR" dirty="0"/>
              <a:t>= 256+64+8+4+1</a:t>
            </a:r>
          </a:p>
          <a:p>
            <a:r>
              <a:rPr lang="tr-TR" dirty="0"/>
              <a:t>= 333</a:t>
            </a:r>
          </a:p>
          <a:p>
            <a:endParaRPr lang="tr-TR" dirty="0"/>
          </a:p>
        </p:txBody>
      </p:sp>
    </p:spTree>
    <p:extLst>
      <p:ext uri="{BB962C8B-B14F-4D97-AF65-F5344CB8AC3E}">
        <p14:creationId xmlns:p14="http://schemas.microsoft.com/office/powerpoint/2010/main" val="2798902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2488</TotalTime>
  <Words>965</Words>
  <Application>Microsoft Office PowerPoint</Application>
  <PresentationFormat>Geniş ekran</PresentationFormat>
  <Paragraphs>193</Paragraphs>
  <Slides>17</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Times New Roman</vt:lpstr>
      <vt:lpstr>temaacik</vt:lpstr>
      <vt:lpstr>Sayı Sistemleri</vt:lpstr>
      <vt:lpstr>Ders İçeriği</vt:lpstr>
      <vt:lpstr>Ders Değerlendirmesi</vt:lpstr>
      <vt:lpstr>TEMEL BİLGİLER</vt:lpstr>
      <vt:lpstr>Onluk (Decimal) Sayı Sistemi</vt:lpstr>
      <vt:lpstr>İkilik (Binary) Sayı Sistemi</vt:lpstr>
      <vt:lpstr>İkilik  Onluk</vt:lpstr>
      <vt:lpstr>İkilik   Onluk</vt:lpstr>
      <vt:lpstr>Örnek</vt:lpstr>
      <vt:lpstr>Örnek</vt:lpstr>
      <vt:lpstr>Onluk  İkilik</vt:lpstr>
      <vt:lpstr>Onluk  İkilik   </vt:lpstr>
      <vt:lpstr>Örnek</vt:lpstr>
      <vt:lpstr>İkilik Sayı Sisteminde Toplama</vt:lpstr>
      <vt:lpstr>İkilik Sayı Sisteminde Çıkarma</vt:lpstr>
      <vt:lpstr>İkilik Sayı Sisteminde Çarpma</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Burcu.Yakisir.Girgin</cp:lastModifiedBy>
  <cp:revision>121</cp:revision>
  <dcterms:created xsi:type="dcterms:W3CDTF">2017-11-13T19:25:20Z</dcterms:created>
  <dcterms:modified xsi:type="dcterms:W3CDTF">2018-01-30T20:45:30Z</dcterms:modified>
</cp:coreProperties>
</file>