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5" r:id="rId4"/>
    <p:sldId id="260" r:id="rId5"/>
    <p:sldId id="261" r:id="rId6"/>
    <p:sldId id="262" r:id="rId7"/>
    <p:sldId id="263" r:id="rId8"/>
    <p:sldId id="264" r:id="rId9"/>
    <p:sldId id="258"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0" d="100"/>
          <a:sy n="90" d="100"/>
        </p:scale>
        <p:origin x="-54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AE8132B9-E521-AB48-895F-547AF58D6120}"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5B92D-A1A6-3D4E-BE64-10D4525CDFE6}" type="slidenum">
              <a:rPr lang="en-US" smtClean="0"/>
              <a:t>‹#›</a:t>
            </a:fld>
            <a:endParaRPr lang="en-US"/>
          </a:p>
        </p:txBody>
      </p:sp>
    </p:spTree>
    <p:extLst>
      <p:ext uri="{BB962C8B-B14F-4D97-AF65-F5344CB8AC3E}">
        <p14:creationId xmlns:p14="http://schemas.microsoft.com/office/powerpoint/2010/main" val="1622402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E8132B9-E521-AB48-895F-547AF58D6120}"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5B92D-A1A6-3D4E-BE64-10D4525CDFE6}" type="slidenum">
              <a:rPr lang="en-US" smtClean="0"/>
              <a:t>‹#›</a:t>
            </a:fld>
            <a:endParaRPr lang="en-US"/>
          </a:p>
        </p:txBody>
      </p:sp>
    </p:spTree>
    <p:extLst>
      <p:ext uri="{BB962C8B-B14F-4D97-AF65-F5344CB8AC3E}">
        <p14:creationId xmlns:p14="http://schemas.microsoft.com/office/powerpoint/2010/main" val="896859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E8132B9-E521-AB48-895F-547AF58D6120}"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5B92D-A1A6-3D4E-BE64-10D4525CDFE6}" type="slidenum">
              <a:rPr lang="en-US" smtClean="0"/>
              <a:t>‹#›</a:t>
            </a:fld>
            <a:endParaRPr lang="en-US"/>
          </a:p>
        </p:txBody>
      </p:sp>
    </p:spTree>
    <p:extLst>
      <p:ext uri="{BB962C8B-B14F-4D97-AF65-F5344CB8AC3E}">
        <p14:creationId xmlns:p14="http://schemas.microsoft.com/office/powerpoint/2010/main" val="2921896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E8132B9-E521-AB48-895F-547AF58D6120}"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5B92D-A1A6-3D4E-BE64-10D4525CDFE6}" type="slidenum">
              <a:rPr lang="en-US" smtClean="0"/>
              <a:t>‹#›</a:t>
            </a:fld>
            <a:endParaRPr lang="en-US"/>
          </a:p>
        </p:txBody>
      </p:sp>
    </p:spTree>
    <p:extLst>
      <p:ext uri="{BB962C8B-B14F-4D97-AF65-F5344CB8AC3E}">
        <p14:creationId xmlns:p14="http://schemas.microsoft.com/office/powerpoint/2010/main" val="298746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E8132B9-E521-AB48-895F-547AF58D6120}"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5B92D-A1A6-3D4E-BE64-10D4525CDFE6}" type="slidenum">
              <a:rPr lang="en-US" smtClean="0"/>
              <a:t>‹#›</a:t>
            </a:fld>
            <a:endParaRPr lang="en-US"/>
          </a:p>
        </p:txBody>
      </p:sp>
    </p:spTree>
    <p:extLst>
      <p:ext uri="{BB962C8B-B14F-4D97-AF65-F5344CB8AC3E}">
        <p14:creationId xmlns:p14="http://schemas.microsoft.com/office/powerpoint/2010/main" val="3844803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AE8132B9-E521-AB48-895F-547AF58D6120}"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55B92D-A1A6-3D4E-BE64-10D4525CDFE6}" type="slidenum">
              <a:rPr lang="en-US" smtClean="0"/>
              <a:t>‹#›</a:t>
            </a:fld>
            <a:endParaRPr lang="en-US"/>
          </a:p>
        </p:txBody>
      </p:sp>
    </p:spTree>
    <p:extLst>
      <p:ext uri="{BB962C8B-B14F-4D97-AF65-F5344CB8AC3E}">
        <p14:creationId xmlns:p14="http://schemas.microsoft.com/office/powerpoint/2010/main" val="696184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AE8132B9-E521-AB48-895F-547AF58D6120}" type="datetimeFigureOut">
              <a:rPr lang="en-US" smtClean="0"/>
              <a:t>31/10/17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55B92D-A1A6-3D4E-BE64-10D4525CDFE6}" type="slidenum">
              <a:rPr lang="en-US" smtClean="0"/>
              <a:t>‹#›</a:t>
            </a:fld>
            <a:endParaRPr lang="en-US"/>
          </a:p>
        </p:txBody>
      </p:sp>
    </p:spTree>
    <p:extLst>
      <p:ext uri="{BB962C8B-B14F-4D97-AF65-F5344CB8AC3E}">
        <p14:creationId xmlns:p14="http://schemas.microsoft.com/office/powerpoint/2010/main" val="2181340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AE8132B9-E521-AB48-895F-547AF58D6120}" type="datetimeFigureOut">
              <a:rPr lang="en-US" smtClean="0"/>
              <a:t>31/10/17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55B92D-A1A6-3D4E-BE64-10D4525CDFE6}" type="slidenum">
              <a:rPr lang="en-US" smtClean="0"/>
              <a:t>‹#›</a:t>
            </a:fld>
            <a:endParaRPr lang="en-US"/>
          </a:p>
        </p:txBody>
      </p:sp>
    </p:spTree>
    <p:extLst>
      <p:ext uri="{BB962C8B-B14F-4D97-AF65-F5344CB8AC3E}">
        <p14:creationId xmlns:p14="http://schemas.microsoft.com/office/powerpoint/2010/main" val="3575711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8132B9-E521-AB48-895F-547AF58D6120}" type="datetimeFigureOut">
              <a:rPr lang="en-US" smtClean="0"/>
              <a:t>31/10/17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55B92D-A1A6-3D4E-BE64-10D4525CDFE6}" type="slidenum">
              <a:rPr lang="en-US" smtClean="0"/>
              <a:t>‹#›</a:t>
            </a:fld>
            <a:endParaRPr lang="en-US"/>
          </a:p>
        </p:txBody>
      </p:sp>
    </p:spTree>
    <p:extLst>
      <p:ext uri="{BB962C8B-B14F-4D97-AF65-F5344CB8AC3E}">
        <p14:creationId xmlns:p14="http://schemas.microsoft.com/office/powerpoint/2010/main" val="1001102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E8132B9-E521-AB48-895F-547AF58D6120}"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55B92D-A1A6-3D4E-BE64-10D4525CDFE6}" type="slidenum">
              <a:rPr lang="en-US" smtClean="0"/>
              <a:t>‹#›</a:t>
            </a:fld>
            <a:endParaRPr lang="en-US"/>
          </a:p>
        </p:txBody>
      </p:sp>
    </p:spTree>
    <p:extLst>
      <p:ext uri="{BB962C8B-B14F-4D97-AF65-F5344CB8AC3E}">
        <p14:creationId xmlns:p14="http://schemas.microsoft.com/office/powerpoint/2010/main" val="1207423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E8132B9-E521-AB48-895F-547AF58D6120}"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55B92D-A1A6-3D4E-BE64-10D4525CDFE6}" type="slidenum">
              <a:rPr lang="en-US" smtClean="0"/>
              <a:t>‹#›</a:t>
            </a:fld>
            <a:endParaRPr lang="en-US"/>
          </a:p>
        </p:txBody>
      </p:sp>
    </p:spTree>
    <p:extLst>
      <p:ext uri="{BB962C8B-B14F-4D97-AF65-F5344CB8AC3E}">
        <p14:creationId xmlns:p14="http://schemas.microsoft.com/office/powerpoint/2010/main" val="92980094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8132B9-E521-AB48-895F-547AF58D6120}" type="datetimeFigureOut">
              <a:rPr lang="en-US" smtClean="0"/>
              <a:t>31/10/17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55B92D-A1A6-3D4E-BE64-10D4525CDFE6}" type="slidenum">
              <a:rPr lang="en-US" smtClean="0"/>
              <a:t>‹#›</a:t>
            </a:fld>
            <a:endParaRPr lang="en-US"/>
          </a:p>
        </p:txBody>
      </p:sp>
    </p:spTree>
    <p:extLst>
      <p:ext uri="{BB962C8B-B14F-4D97-AF65-F5344CB8AC3E}">
        <p14:creationId xmlns:p14="http://schemas.microsoft.com/office/powerpoint/2010/main" val="40506309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Yayla</a:t>
            </a:r>
            <a:r>
              <a:rPr lang="en-US" dirty="0" smtClean="0"/>
              <a:t> </a:t>
            </a:r>
            <a:r>
              <a:rPr lang="en-US" dirty="0" err="1" smtClean="0"/>
              <a:t>Turizmi</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21258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92100" y="274638"/>
            <a:ext cx="8394700" cy="6430962"/>
          </a:xfrm>
        </p:spPr>
        <p:txBody>
          <a:bodyPr>
            <a:normAutofit/>
          </a:bodyPr>
          <a:lstStyle/>
          <a:p>
            <a:r>
              <a:rPr lang="tr-TR" dirty="0"/>
              <a:t>Yayla kelimesi, eski Türkçe de “</a:t>
            </a:r>
            <a:r>
              <a:rPr lang="tr-TR" dirty="0" err="1"/>
              <a:t>Yaylağ</a:t>
            </a:r>
            <a:r>
              <a:rPr lang="tr-TR" dirty="0"/>
              <a:t>” dan gelir. Kelime anlamı dağ tepelerindeki düzlüklere verilen isimdir. </a:t>
            </a:r>
            <a:r>
              <a:rPr lang="tr-TR" dirty="0" smtClean="0"/>
              <a:t>Fiziki </a:t>
            </a:r>
            <a:r>
              <a:rPr lang="tr-TR" dirty="0"/>
              <a:t>coğrafyada Yayla sözcüğü plato karşılığında kullanılan bir terimdir. Akarsular tarafından derin yarılmış yüksek düzlüklere plato denir</a:t>
            </a:r>
            <a:r>
              <a:rPr lang="tr-TR" dirty="0" smtClean="0"/>
              <a:t>.</a:t>
            </a:r>
            <a:endParaRPr lang="en-US" dirty="0"/>
          </a:p>
          <a:p>
            <a:r>
              <a:rPr lang="tr-TR" dirty="0"/>
              <a:t>	Ayrıca Yayla sözcüğü, yaz aylarında sayfiye hava değişimi amacıyla yararlanılan, turistik, sportif ve benzeri faaliyetler için gidilen yüksek kesimler için de kullanılmaktadır</a:t>
            </a:r>
            <a:r>
              <a:rPr lang="tr-TR" dirty="0" smtClean="0"/>
              <a:t>.</a:t>
            </a:r>
            <a:endParaRPr lang="en-US" dirty="0"/>
          </a:p>
          <a:p>
            <a:pPr marL="0" indent="0">
              <a:buNone/>
            </a:pPr>
            <a:endParaRPr lang="en-US" dirty="0"/>
          </a:p>
        </p:txBody>
      </p:sp>
    </p:spTree>
    <p:extLst>
      <p:ext uri="{BB962C8B-B14F-4D97-AF65-F5344CB8AC3E}">
        <p14:creationId xmlns:p14="http://schemas.microsoft.com/office/powerpoint/2010/main" val="1568809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82221" y="274638"/>
            <a:ext cx="8650111" cy="6357584"/>
          </a:xfrm>
        </p:spPr>
        <p:txBody>
          <a:bodyPr>
            <a:normAutofit fontScale="92500" lnSpcReduction="20000"/>
          </a:bodyPr>
          <a:lstStyle/>
          <a:p>
            <a:r>
              <a:rPr lang="tr-TR" dirty="0" smtClean="0"/>
              <a:t>	Yarım yüzyıldan beri Türkiye, hızlanan sosyal ve kültürel bir değişim içindedir. Toplumsal açıdan giderek gelenekselliğini yitiren bir geçiş toplumu özelliğini göstermekte, sosyal, kültürel ve ekonomik yapıda hızlı değişmeler olmaktadır. Nüfus artışı, iç ve dış göç, kentleşme ve sanayileşmenin hızlanması, ulaşım ve haberleşmenin gelişmesi değişme sürecini etkileyip hızlandıran etmenlerdir. Bu değişimlerden kentler kadar olmasa bile kırsal kesimlerde etkilenmektedir. Bu hızlı değişimler göçebe grupların hayatlarını da etkilemiş ve göçebe hayat tarzını büyük oranda ortadan kaldırmıştır. Yaylalar göçebe grupların yaşam alanları olmaktan çıkmış gibidir.</a:t>
            </a:r>
            <a:endParaRPr lang="en-US" dirty="0" smtClean="0"/>
          </a:p>
          <a:p>
            <a:r>
              <a:rPr lang="tr-TR" dirty="0" smtClean="0"/>
              <a:t>(T.C Turizm Bakanlığı, Turizm İstatistikleri İle İlgili Yıllıklardan Derlenmiştir.)</a:t>
            </a:r>
            <a:endParaRPr lang="en-US" dirty="0" smtClean="0"/>
          </a:p>
          <a:p>
            <a:endParaRPr lang="en-US" dirty="0" smtClean="0"/>
          </a:p>
          <a:p>
            <a:endParaRPr lang="en-US" dirty="0"/>
          </a:p>
        </p:txBody>
      </p:sp>
    </p:spTree>
    <p:extLst>
      <p:ext uri="{BB962C8B-B14F-4D97-AF65-F5344CB8AC3E}">
        <p14:creationId xmlns:p14="http://schemas.microsoft.com/office/powerpoint/2010/main" val="3410455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 y="274638"/>
            <a:ext cx="8420100" cy="6342062"/>
          </a:xfrm>
        </p:spPr>
        <p:txBody>
          <a:bodyPr>
            <a:noAutofit/>
          </a:bodyPr>
          <a:lstStyle/>
          <a:p>
            <a:pPr marL="0" indent="0">
              <a:buNone/>
            </a:pPr>
            <a:r>
              <a:rPr lang="tr-TR" sz="2400" dirty="0" smtClean="0"/>
              <a:t>Yaylalar </a:t>
            </a:r>
            <a:r>
              <a:rPr lang="tr-TR" sz="2400" dirty="0"/>
              <a:t>çok çeşitli bitki toplulukları ve kesintisiz her yanı saran çimeni ile olağanüstü bir kırsal peyzaj örneğidir. Yayla bitkileri estetik değerlerinin yanı sıra bilimsel çalışmalar için de önemli değerlerdir. Bu değerler saptanarak bilimsel çalışmalara açılabilir.</a:t>
            </a:r>
            <a:endParaRPr lang="en-US" sz="2400" dirty="0"/>
          </a:p>
          <a:p>
            <a:pPr marL="0" indent="0">
              <a:buNone/>
            </a:pPr>
            <a:r>
              <a:rPr lang="tr-TR" sz="2400" dirty="0" err="1" smtClean="0"/>
              <a:t>Topografik</a:t>
            </a:r>
            <a:r>
              <a:rPr lang="tr-TR" sz="2400" dirty="0" smtClean="0"/>
              <a:t> </a:t>
            </a:r>
            <a:r>
              <a:rPr lang="tr-TR" sz="2400" dirty="0"/>
              <a:t>yapının ve iklim koşullarının elverişli olmasından dolayı bazı yaylalarımız kayak, çim kayağı vb. sporlara </a:t>
            </a:r>
            <a:r>
              <a:rPr lang="tr-TR" sz="2400" dirty="0" smtClean="0"/>
              <a:t>elverişlidir.</a:t>
            </a:r>
            <a:r>
              <a:rPr lang="en-US" sz="2400" dirty="0"/>
              <a:t> </a:t>
            </a:r>
            <a:r>
              <a:rPr lang="tr-TR" sz="2400" dirty="0" smtClean="0"/>
              <a:t>Doğu </a:t>
            </a:r>
            <a:r>
              <a:rPr lang="tr-TR" sz="2400" dirty="0"/>
              <a:t>Karadeniz (Kadırga şenlikleri, </a:t>
            </a:r>
            <a:r>
              <a:rPr lang="tr-TR" sz="2400" dirty="0" err="1"/>
              <a:t>Kafkasör</a:t>
            </a:r>
            <a:r>
              <a:rPr lang="tr-TR" sz="2400" dirty="0"/>
              <a:t> boğa güreşleri ) izlemeye değer önemli kültürel değerlerimizdir.</a:t>
            </a:r>
            <a:endParaRPr lang="en-US" sz="2400" dirty="0"/>
          </a:p>
          <a:p>
            <a:pPr marL="0" indent="0">
              <a:buNone/>
            </a:pPr>
            <a:r>
              <a:rPr lang="tr-TR" sz="2400" dirty="0" smtClean="0"/>
              <a:t>Doğal </a:t>
            </a:r>
            <a:r>
              <a:rPr lang="tr-TR" sz="2400" dirty="0"/>
              <a:t>alanlarda olan turizm, ağırlıklı yoğun ve etkili baskılar belirli bir kapasite sınırı aşıldıktan sonra, doğal kaynakların bozulması ve bazılarının azalıp yok olması tablosunu karşımıza çıkarmaktadır. Yoğun bir şekilde ziyaret edilen bir çok alanlarda ve turistik tesis kurulan bölgelerde, özellikle duyarlı ekolojik sistemler zarar </a:t>
            </a:r>
            <a:r>
              <a:rPr lang="tr-TR" sz="2400" dirty="0" err="1"/>
              <a:t>görmektedir.Yaylaları</a:t>
            </a:r>
            <a:r>
              <a:rPr lang="tr-TR" sz="2400" dirty="0"/>
              <a:t> turizme açarken bunu göz önünde bulundurmalıyız. Aksi halde yaylalarımızı açıyoruz derken bir daha kazanılması mümkün olmayacak şekilde doğal zenginliklerimizi kaybederiz. </a:t>
            </a:r>
            <a:endParaRPr lang="en-US" sz="2400" dirty="0"/>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3494622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POTANSİYEL YAYLALARIMIZ</a:t>
            </a:r>
            <a:r>
              <a:rPr lang="en-US" dirty="0" smtClean="0"/>
              <a:t/>
            </a:r>
            <a:br>
              <a:rPr lang="en-US" dirty="0" smtClean="0"/>
            </a:br>
            <a:endParaRPr lang="en-US" dirty="0"/>
          </a:p>
        </p:txBody>
      </p:sp>
      <p:sp>
        <p:nvSpPr>
          <p:cNvPr id="3" name="Content Placeholder 2"/>
          <p:cNvSpPr>
            <a:spLocks noGrp="1"/>
          </p:cNvSpPr>
          <p:nvPr>
            <p:ph idx="1"/>
          </p:nvPr>
        </p:nvSpPr>
        <p:spPr>
          <a:xfrm>
            <a:off x="457200" y="952500"/>
            <a:ext cx="8229600" cy="5638800"/>
          </a:xfrm>
        </p:spPr>
        <p:txBody>
          <a:bodyPr>
            <a:normAutofit fontScale="77500" lnSpcReduction="20000"/>
          </a:bodyPr>
          <a:lstStyle/>
          <a:p>
            <a:r>
              <a:rPr lang="tr-TR" dirty="0" smtClean="0"/>
              <a:t>TOROS YAYLALARI</a:t>
            </a:r>
          </a:p>
          <a:p>
            <a:r>
              <a:rPr lang="tr-TR" dirty="0"/>
              <a:t>GAZİANTEP </a:t>
            </a:r>
            <a:endParaRPr lang="tr-TR" dirty="0" smtClean="0"/>
          </a:p>
          <a:p>
            <a:r>
              <a:rPr lang="tr-TR" dirty="0" smtClean="0"/>
              <a:t>HATAY</a:t>
            </a:r>
            <a:endParaRPr lang="en-US" dirty="0" smtClean="0"/>
          </a:p>
          <a:p>
            <a:r>
              <a:rPr lang="en-US" dirty="0" smtClean="0"/>
              <a:t>ADANA</a:t>
            </a:r>
          </a:p>
          <a:p>
            <a:r>
              <a:rPr lang="en-US" dirty="0" smtClean="0"/>
              <a:t>MERSİN</a:t>
            </a:r>
          </a:p>
          <a:p>
            <a:r>
              <a:rPr lang="en-US" dirty="0" smtClean="0"/>
              <a:t>ANTALYA</a:t>
            </a:r>
          </a:p>
          <a:p>
            <a:r>
              <a:rPr lang="en-US" dirty="0" smtClean="0"/>
              <a:t>MUĞLA</a:t>
            </a:r>
          </a:p>
          <a:p>
            <a:r>
              <a:rPr lang="en-US" dirty="0" smtClean="0"/>
              <a:t>ARTVİN</a:t>
            </a:r>
          </a:p>
          <a:p>
            <a:r>
              <a:rPr lang="en-US" dirty="0" smtClean="0"/>
              <a:t>BAYBURT</a:t>
            </a:r>
          </a:p>
          <a:p>
            <a:r>
              <a:rPr lang="en-US" dirty="0" smtClean="0"/>
              <a:t>GÜMÜŞHANE</a:t>
            </a:r>
          </a:p>
          <a:p>
            <a:r>
              <a:rPr lang="en-US" dirty="0" smtClean="0"/>
              <a:t>ORDU </a:t>
            </a:r>
          </a:p>
          <a:p>
            <a:r>
              <a:rPr lang="en-US" dirty="0" smtClean="0"/>
              <a:t>RİZE</a:t>
            </a:r>
          </a:p>
          <a:p>
            <a:r>
              <a:rPr lang="en-US" dirty="0" smtClean="0"/>
              <a:t>SİNOP</a:t>
            </a:r>
          </a:p>
          <a:p>
            <a:r>
              <a:rPr lang="en-US" dirty="0" smtClean="0"/>
              <a:t>TRABZON</a:t>
            </a:r>
            <a:endParaRPr lang="en-US" dirty="0"/>
          </a:p>
          <a:p>
            <a:endParaRPr lang="en-US" dirty="0"/>
          </a:p>
          <a:p>
            <a:endParaRPr lang="en-US" dirty="0"/>
          </a:p>
        </p:txBody>
      </p:sp>
    </p:spTree>
    <p:extLst>
      <p:ext uri="{BB962C8B-B14F-4D97-AF65-F5344CB8AC3E}">
        <p14:creationId xmlns:p14="http://schemas.microsoft.com/office/powerpoint/2010/main" val="1373895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66700" y="274638"/>
            <a:ext cx="8420100" cy="6481762"/>
          </a:xfrm>
        </p:spPr>
        <p:txBody>
          <a:bodyPr>
            <a:noAutofit/>
          </a:bodyPr>
          <a:lstStyle/>
          <a:p>
            <a:pPr marL="0" indent="0" algn="ctr">
              <a:buNone/>
            </a:pPr>
            <a:r>
              <a:rPr lang="tr-TR" sz="2800" b="1" dirty="0"/>
              <a:t>YAYLALARDA YAPILABİLECEK SPORTİF </a:t>
            </a:r>
            <a:r>
              <a:rPr lang="tr-TR" sz="2800" b="1" dirty="0" smtClean="0"/>
              <a:t>ETKİNLİKLER</a:t>
            </a:r>
          </a:p>
          <a:p>
            <a:pPr marL="0" indent="0">
              <a:buNone/>
            </a:pPr>
            <a:endParaRPr lang="en-US" sz="1400" dirty="0" smtClean="0"/>
          </a:p>
          <a:p>
            <a:pPr marL="0" indent="0">
              <a:buNone/>
            </a:pPr>
            <a:endParaRPr lang="en-US" sz="1400" dirty="0"/>
          </a:p>
          <a:p>
            <a:pPr marL="0" indent="0">
              <a:buNone/>
            </a:pPr>
            <a:endParaRPr lang="en-US" sz="1400" dirty="0" smtClean="0"/>
          </a:p>
          <a:p>
            <a:pPr marL="0" indent="0">
              <a:buNone/>
            </a:pPr>
            <a:endParaRPr lang="en-US" sz="1400" dirty="0"/>
          </a:p>
          <a:p>
            <a:r>
              <a:rPr lang="tr-TR" sz="1800" b="1" dirty="0"/>
              <a:t>Kano;</a:t>
            </a:r>
            <a:r>
              <a:rPr lang="tr-TR" sz="1800" dirty="0"/>
              <a:t> </a:t>
            </a:r>
            <a:r>
              <a:rPr lang="tr-TR" sz="1800" b="1" dirty="0" smtClean="0"/>
              <a:t>Golf</a:t>
            </a:r>
            <a:r>
              <a:rPr lang="tr-TR" sz="1800" b="1" dirty="0"/>
              <a:t>;</a:t>
            </a:r>
            <a:r>
              <a:rPr lang="tr-TR" sz="1800" dirty="0"/>
              <a:t> </a:t>
            </a:r>
            <a:endParaRPr lang="tr-TR" sz="1800" dirty="0" smtClean="0"/>
          </a:p>
          <a:p>
            <a:endParaRPr lang="tr-TR" sz="1800" b="1" dirty="0"/>
          </a:p>
          <a:p>
            <a:r>
              <a:rPr lang="tr-TR" sz="1800" b="1" dirty="0" err="1" smtClean="0"/>
              <a:t>Orienteering</a:t>
            </a:r>
            <a:r>
              <a:rPr lang="tr-TR" sz="1800" b="1" dirty="0"/>
              <a:t>;</a:t>
            </a:r>
            <a:r>
              <a:rPr lang="tr-TR" sz="1800" dirty="0"/>
              <a:t>  </a:t>
            </a:r>
            <a:r>
              <a:rPr lang="tr-TR" sz="1800" dirty="0" err="1"/>
              <a:t>Orienteering</a:t>
            </a:r>
            <a:r>
              <a:rPr lang="tr-TR" sz="1800" dirty="0"/>
              <a:t>, doğada harita pusula ile yol-yön bulma sporudur. Bu spor özellikle kuzey olmak üzere tüm Avrupa’da ve Amerika’da yaygın olarak yapılmaktadır. </a:t>
            </a:r>
            <a:r>
              <a:rPr lang="tr-TR" sz="1800" dirty="0" err="1"/>
              <a:t>Orienteering’de</a:t>
            </a:r>
            <a:r>
              <a:rPr lang="tr-TR" sz="1800" dirty="0"/>
              <a:t> amaç, yaklaşık 7-8 km2’lik bir alanda aktivitenin zorluk derecesine göre 6 ile 15 adet arasındaki her biri “kontrol </a:t>
            </a:r>
            <a:r>
              <a:rPr lang="tr-TR" sz="1800" dirty="0" err="1"/>
              <a:t>noktası”olan</a:t>
            </a:r>
            <a:r>
              <a:rPr lang="tr-TR" sz="1800" dirty="0"/>
              <a:t> hedefleri zamana karşı harita pusula yardımı ile bulmaktadır. Kontrol noktaları haritanın üzerine işaretlenmekte ve yarışmacılar 2-5 dakika aralarla parkura bırakılmakta ve kontrol noktalarını bulmaları istenmektedir</a:t>
            </a:r>
            <a:r>
              <a:rPr lang="tr-TR" sz="1800" dirty="0" smtClean="0"/>
              <a:t>.</a:t>
            </a:r>
          </a:p>
          <a:p>
            <a:r>
              <a:rPr lang="tr-TR" sz="1800" b="1" dirty="0" smtClean="0"/>
              <a:t>Kaya Tırmanışı</a:t>
            </a:r>
            <a:endParaRPr lang="tr-TR" sz="1800" dirty="0"/>
          </a:p>
          <a:p>
            <a:pPr marL="0" indent="0">
              <a:buNone/>
            </a:pPr>
            <a:r>
              <a:rPr lang="tr-TR" sz="1400" dirty="0"/>
              <a:t>	</a:t>
            </a:r>
            <a:endParaRPr lang="en-US" sz="1400" dirty="0"/>
          </a:p>
        </p:txBody>
      </p:sp>
    </p:spTree>
    <p:extLst>
      <p:ext uri="{BB962C8B-B14F-4D97-AF65-F5344CB8AC3E}">
        <p14:creationId xmlns:p14="http://schemas.microsoft.com/office/powerpoint/2010/main" val="2165049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03200" y="274638"/>
            <a:ext cx="8483600" cy="6392862"/>
          </a:xfrm>
        </p:spPr>
        <p:txBody>
          <a:bodyPr>
            <a:normAutofit/>
          </a:bodyPr>
          <a:lstStyle/>
          <a:p>
            <a:endParaRPr lang="tr-TR" b="1" dirty="0" smtClean="0"/>
          </a:p>
          <a:p>
            <a:r>
              <a:rPr lang="tr-TR" b="1" dirty="0" smtClean="0"/>
              <a:t>Mağaracılık</a:t>
            </a:r>
            <a:r>
              <a:rPr lang="tr-TR" b="1" dirty="0" smtClean="0"/>
              <a:t>;</a:t>
            </a:r>
            <a:r>
              <a:rPr lang="tr-TR" dirty="0" smtClean="0"/>
              <a:t> 	</a:t>
            </a:r>
            <a:r>
              <a:rPr lang="tr-TR" b="1" dirty="0" smtClean="0"/>
              <a:t>Yamaç </a:t>
            </a:r>
            <a:r>
              <a:rPr lang="tr-TR" b="1" dirty="0" smtClean="0"/>
              <a:t>Paraşütü,</a:t>
            </a:r>
            <a:r>
              <a:rPr lang="tr-TR" dirty="0" smtClean="0"/>
              <a:t>	</a:t>
            </a:r>
            <a:r>
              <a:rPr lang="tr-TR" b="1" dirty="0" smtClean="0"/>
              <a:t>Rafting</a:t>
            </a:r>
            <a:r>
              <a:rPr lang="tr-TR" b="1" dirty="0" smtClean="0"/>
              <a:t>;</a:t>
            </a:r>
          </a:p>
          <a:p>
            <a:endParaRPr lang="tr-TR" b="1" dirty="0" smtClean="0"/>
          </a:p>
          <a:p>
            <a:r>
              <a:rPr lang="tr-TR" dirty="0" smtClean="0"/>
              <a:t>	</a:t>
            </a:r>
            <a:r>
              <a:rPr lang="tr-TR" b="1" dirty="0" err="1" smtClean="0"/>
              <a:t>Microlayt</a:t>
            </a:r>
            <a:r>
              <a:rPr lang="tr-TR" b="1" dirty="0" smtClean="0"/>
              <a:t>;</a:t>
            </a:r>
            <a:r>
              <a:rPr lang="tr-TR" dirty="0" smtClean="0"/>
              <a:t> </a:t>
            </a:r>
            <a:r>
              <a:rPr lang="tr-TR" dirty="0" err="1" smtClean="0"/>
              <a:t>Microlayt</a:t>
            </a:r>
            <a:r>
              <a:rPr lang="tr-TR" dirty="0" smtClean="0"/>
              <a:t> uçuşu tüm dünya üzerinde yapıldığı gibi ülkemizde de yapılmaktadır. Türkiye’de geniş bir kitlesi bulunmaktadır</a:t>
            </a:r>
            <a:r>
              <a:rPr lang="tr-TR" dirty="0" smtClean="0"/>
              <a:t>.</a:t>
            </a:r>
          </a:p>
          <a:p>
            <a:endParaRPr lang="en-US" dirty="0" smtClean="0"/>
          </a:p>
          <a:p>
            <a:r>
              <a:rPr lang="tr-TR" dirty="0" smtClean="0"/>
              <a:t>	</a:t>
            </a:r>
            <a:r>
              <a:rPr lang="tr-TR" b="1" dirty="0" smtClean="0"/>
              <a:t>Balon;</a:t>
            </a:r>
            <a:r>
              <a:rPr lang="tr-TR" dirty="0" smtClean="0"/>
              <a:t> 	</a:t>
            </a:r>
            <a:r>
              <a:rPr lang="tr-TR" b="1" dirty="0" smtClean="0"/>
              <a:t>Balık Avlama;</a:t>
            </a:r>
            <a:r>
              <a:rPr lang="tr-TR" dirty="0" smtClean="0"/>
              <a:t> </a:t>
            </a:r>
            <a:endParaRPr lang="en-US" dirty="0"/>
          </a:p>
        </p:txBody>
      </p:sp>
    </p:spTree>
    <p:extLst>
      <p:ext uri="{BB962C8B-B14F-4D97-AF65-F5344CB8AC3E}">
        <p14:creationId xmlns:p14="http://schemas.microsoft.com/office/powerpoint/2010/main" val="3643633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4000" y="274638"/>
            <a:ext cx="8432800" cy="6456362"/>
          </a:xfrm>
        </p:spPr>
        <p:txBody>
          <a:bodyPr>
            <a:normAutofit/>
          </a:bodyPr>
          <a:lstStyle/>
          <a:p>
            <a:pPr marL="0" indent="0" algn="ctr">
              <a:buNone/>
            </a:pPr>
            <a:endParaRPr lang="tr-TR" b="1" dirty="0" smtClean="0"/>
          </a:p>
          <a:p>
            <a:pPr marL="0" indent="0" algn="ctr">
              <a:buNone/>
            </a:pPr>
            <a:endParaRPr lang="tr-TR" b="1" dirty="0"/>
          </a:p>
          <a:p>
            <a:pPr marL="0" indent="0" algn="ctr">
              <a:buNone/>
            </a:pPr>
            <a:endParaRPr lang="tr-TR" b="1" dirty="0" smtClean="0"/>
          </a:p>
          <a:p>
            <a:pPr marL="0" indent="0" algn="ctr">
              <a:buNone/>
            </a:pPr>
            <a:r>
              <a:rPr lang="tr-TR" b="1" dirty="0" err="1" smtClean="0"/>
              <a:t>Bungee</a:t>
            </a:r>
            <a:r>
              <a:rPr lang="tr-TR" b="1" dirty="0" smtClean="0"/>
              <a:t> </a:t>
            </a:r>
            <a:r>
              <a:rPr lang="tr-TR" b="1" dirty="0" err="1" smtClean="0"/>
              <a:t>Jumping</a:t>
            </a:r>
            <a:r>
              <a:rPr lang="tr-TR" b="1" dirty="0" smtClean="0"/>
              <a:t>;</a:t>
            </a:r>
            <a:r>
              <a:rPr lang="tr-TR" dirty="0" smtClean="0"/>
              <a:t> </a:t>
            </a:r>
            <a:r>
              <a:rPr lang="tr-TR" b="1" dirty="0" smtClean="0"/>
              <a:t>Trekking</a:t>
            </a:r>
            <a:r>
              <a:rPr lang="tr-TR" b="1" dirty="0" smtClean="0"/>
              <a:t>-</a:t>
            </a:r>
            <a:r>
              <a:rPr lang="tr-TR" b="1" dirty="0" err="1" smtClean="0"/>
              <a:t>Hiking</a:t>
            </a:r>
            <a:r>
              <a:rPr lang="tr-TR" b="1" dirty="0" smtClean="0"/>
              <a:t>;</a:t>
            </a:r>
            <a:r>
              <a:rPr lang="tr-TR" dirty="0" smtClean="0"/>
              <a:t> </a:t>
            </a:r>
            <a:endParaRPr lang="tr-TR" dirty="0"/>
          </a:p>
          <a:p>
            <a:pPr marL="0" indent="0" algn="ctr">
              <a:buNone/>
            </a:pPr>
            <a:r>
              <a:rPr lang="tr-TR" b="1" dirty="0" smtClean="0"/>
              <a:t>Kamp;</a:t>
            </a:r>
            <a:r>
              <a:rPr lang="tr-TR" dirty="0" smtClean="0"/>
              <a:t> </a:t>
            </a:r>
            <a:r>
              <a:rPr lang="tr-TR" b="1" dirty="0" err="1" smtClean="0"/>
              <a:t>Fotosafari</a:t>
            </a:r>
            <a:r>
              <a:rPr lang="tr-TR" b="1" dirty="0" smtClean="0"/>
              <a:t>;</a:t>
            </a:r>
            <a:r>
              <a:rPr lang="tr-TR" dirty="0" smtClean="0"/>
              <a:t> </a:t>
            </a:r>
            <a:r>
              <a:rPr lang="tr-TR" dirty="0"/>
              <a:t> </a:t>
            </a:r>
            <a:r>
              <a:rPr lang="tr-TR" b="1" dirty="0" smtClean="0"/>
              <a:t>Jeep Safari</a:t>
            </a:r>
            <a:r>
              <a:rPr lang="tr-TR" dirty="0" smtClean="0"/>
              <a:t> </a:t>
            </a:r>
            <a:endParaRPr lang="en-US" dirty="0" smtClean="0"/>
          </a:p>
          <a:p>
            <a:endParaRPr lang="en-US" dirty="0"/>
          </a:p>
        </p:txBody>
      </p:sp>
    </p:spTree>
    <p:extLst>
      <p:ext uri="{BB962C8B-B14F-4D97-AF65-F5344CB8AC3E}">
        <p14:creationId xmlns:p14="http://schemas.microsoft.com/office/powerpoint/2010/main" val="1199013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KAYNAKÇA</a:t>
            </a:r>
            <a:r>
              <a:rPr lang="en-US" dirty="0" smtClean="0"/>
              <a:t/>
            </a:r>
            <a:br>
              <a:rPr lang="en-US" dirty="0" smtClean="0"/>
            </a:br>
            <a:endParaRPr lang="en-US" dirty="0"/>
          </a:p>
        </p:txBody>
      </p:sp>
      <p:sp>
        <p:nvSpPr>
          <p:cNvPr id="3" name="Content Placeholder 2"/>
          <p:cNvSpPr>
            <a:spLocks noGrp="1"/>
          </p:cNvSpPr>
          <p:nvPr>
            <p:ph idx="1"/>
          </p:nvPr>
        </p:nvSpPr>
        <p:spPr>
          <a:xfrm>
            <a:off x="457200" y="990600"/>
            <a:ext cx="8229600" cy="5575300"/>
          </a:xfrm>
        </p:spPr>
        <p:txBody>
          <a:bodyPr>
            <a:normAutofit fontScale="70000" lnSpcReduction="20000"/>
          </a:bodyPr>
          <a:lstStyle/>
          <a:p>
            <a:endParaRPr lang="tr-TR" dirty="0" smtClean="0"/>
          </a:p>
          <a:p>
            <a:r>
              <a:rPr lang="tr-TR" dirty="0" smtClean="0"/>
              <a:t>ÖZTAŞ</a:t>
            </a:r>
            <a:r>
              <a:rPr lang="tr-TR" dirty="0"/>
              <a:t>, Kadir, Turizm Ekonomisi, Genel Turizm Bilgileri, 2002, 28</a:t>
            </a:r>
            <a:endParaRPr lang="en-US" dirty="0"/>
          </a:p>
          <a:p>
            <a:pPr marL="0" indent="0">
              <a:buNone/>
            </a:pPr>
            <a:endParaRPr lang="en-US" dirty="0"/>
          </a:p>
          <a:p>
            <a:r>
              <a:rPr lang="tr-TR" dirty="0"/>
              <a:t>	DOĞANER, Suna, Türkiye Turizm Coğrafyası, 2001, 203–217</a:t>
            </a:r>
            <a:endParaRPr lang="en-US" dirty="0"/>
          </a:p>
          <a:p>
            <a:pPr marL="0" indent="0">
              <a:buNone/>
            </a:pPr>
            <a:endParaRPr lang="en-US" dirty="0"/>
          </a:p>
          <a:p>
            <a:r>
              <a:rPr lang="tr-TR" dirty="0"/>
              <a:t>	Turizm Bakanlığı Yatırımlar Genel Müdürlüğü, Yatırımlar Yönlendirme Dairesi 	Başkanlığı, Toros Yaylaları Dergisi, 1997</a:t>
            </a:r>
            <a:endParaRPr lang="en-US" dirty="0"/>
          </a:p>
          <a:p>
            <a:pPr marL="0" indent="0">
              <a:buNone/>
            </a:pPr>
            <a:endParaRPr lang="en-US" dirty="0"/>
          </a:p>
          <a:p>
            <a:r>
              <a:rPr lang="tr-TR" dirty="0"/>
              <a:t>	Turizm Bakanlığı Doğu Karadeniz Bölgesi Yaylaları Tanıtım Kitapçığı, 1992, </a:t>
            </a:r>
            <a:r>
              <a:rPr lang="tr-TR" dirty="0" smtClean="0"/>
              <a:t>Ankara</a:t>
            </a:r>
            <a:endParaRPr lang="en-US" dirty="0"/>
          </a:p>
          <a:p>
            <a:pPr marL="0" indent="0">
              <a:buNone/>
            </a:pPr>
            <a:endParaRPr lang="en-US" dirty="0"/>
          </a:p>
          <a:p>
            <a:r>
              <a:rPr lang="tr-TR" dirty="0"/>
              <a:t>	T.C Turizm Bakanlığı, Turizm </a:t>
            </a:r>
            <a:r>
              <a:rPr lang="tr-TR" dirty="0" err="1"/>
              <a:t>İstatistiklikleri</a:t>
            </a:r>
            <a:r>
              <a:rPr lang="tr-TR" dirty="0"/>
              <a:t> İlgili Yıllıklardan Derleme</a:t>
            </a:r>
            <a:endParaRPr lang="en-US" dirty="0"/>
          </a:p>
          <a:p>
            <a:pPr marL="0" indent="0">
              <a:buNone/>
            </a:pPr>
            <a:endParaRPr lang="en-US" dirty="0"/>
          </a:p>
          <a:p>
            <a:r>
              <a:rPr lang="tr-TR" dirty="0"/>
              <a:t>	Orman Bakanlığı İl Turizm Envanterleri</a:t>
            </a:r>
            <a:endParaRPr lang="en-US" dirty="0"/>
          </a:p>
          <a:p>
            <a:pPr marL="0" indent="0">
              <a:buNone/>
            </a:pPr>
            <a:endParaRPr lang="en-US" dirty="0"/>
          </a:p>
          <a:p>
            <a:r>
              <a:rPr lang="tr-TR" dirty="0"/>
              <a:t>	</a:t>
            </a:r>
            <a:r>
              <a:rPr lang="tr-TR" dirty="0" err="1"/>
              <a:t>www.kultur.gov.tr</a:t>
            </a:r>
            <a:r>
              <a:rPr lang="tr-TR" dirty="0"/>
              <a:t> </a:t>
            </a:r>
            <a:endParaRPr lang="en-US" dirty="0"/>
          </a:p>
          <a:p>
            <a:pPr marL="0" indent="0">
              <a:buNone/>
            </a:pPr>
            <a:endParaRPr lang="en-US" dirty="0"/>
          </a:p>
          <a:p>
            <a:endParaRPr lang="en-US" dirty="0"/>
          </a:p>
        </p:txBody>
      </p:sp>
    </p:spTree>
    <p:extLst>
      <p:ext uri="{BB962C8B-B14F-4D97-AF65-F5344CB8AC3E}">
        <p14:creationId xmlns:p14="http://schemas.microsoft.com/office/powerpoint/2010/main" val="28582485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61</TotalTime>
  <Words>327</Words>
  <Application>Microsoft Macintosh PowerPoint</Application>
  <PresentationFormat>On-screen Show (4:3)</PresentationFormat>
  <Paragraphs>59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Yayla Turizmi</vt:lpstr>
      <vt:lpstr>PowerPoint Presentation</vt:lpstr>
      <vt:lpstr>PowerPoint Presentation</vt:lpstr>
      <vt:lpstr>PowerPoint Presentation</vt:lpstr>
      <vt:lpstr>POTANSİYEL YAYLALARIMIZ </vt:lpstr>
      <vt:lpstr>PowerPoint Presentation</vt:lpstr>
      <vt:lpstr>PowerPoint Presentation</vt:lpstr>
      <vt:lpstr>PowerPoint Presentation</vt:lpstr>
      <vt:lpstr>KAYNAKÇA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Yayla Turizmi</dc:title>
  <dc:creator>azade</dc:creator>
  <cp:lastModifiedBy>azade</cp:lastModifiedBy>
  <cp:revision>13</cp:revision>
  <dcterms:created xsi:type="dcterms:W3CDTF">2017-10-29T12:13:04Z</dcterms:created>
  <dcterms:modified xsi:type="dcterms:W3CDTF">2017-10-31T19:14:56Z</dcterms:modified>
</cp:coreProperties>
</file>