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26"/>
  </p:notesMasterIdLst>
  <p:sldIdLst>
    <p:sldId id="256" r:id="rId2"/>
    <p:sldId id="303" r:id="rId3"/>
    <p:sldId id="306" r:id="rId4"/>
    <p:sldId id="307" r:id="rId5"/>
    <p:sldId id="308" r:id="rId6"/>
    <p:sldId id="309" r:id="rId7"/>
    <p:sldId id="269" r:id="rId8"/>
    <p:sldId id="270" r:id="rId9"/>
    <p:sldId id="273" r:id="rId10"/>
    <p:sldId id="275" r:id="rId11"/>
    <p:sldId id="276" r:id="rId12"/>
    <p:sldId id="277" r:id="rId13"/>
    <p:sldId id="278" r:id="rId14"/>
    <p:sldId id="281" r:id="rId15"/>
    <p:sldId id="282" r:id="rId16"/>
    <p:sldId id="283" r:id="rId17"/>
    <p:sldId id="287" r:id="rId18"/>
    <p:sldId id="288" r:id="rId19"/>
    <p:sldId id="289" r:id="rId20"/>
    <p:sldId id="290" r:id="rId21"/>
    <p:sldId id="292" r:id="rId22"/>
    <p:sldId id="293" r:id="rId23"/>
    <p:sldId id="294" r:id="rId24"/>
    <p:sldId id="301"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D26294-B710-4B47-95E7-D12E00B39646}" type="datetimeFigureOut">
              <a:rPr lang="tr-TR" smtClean="0"/>
              <a:t>15.2.2018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4621D0-B226-4C24-9867-6D980FC4EADE}" type="slidenum">
              <a:rPr lang="tr-TR" smtClean="0"/>
              <a:t>‹#›</a:t>
            </a:fld>
            <a:endParaRPr lang="tr-TR"/>
          </a:p>
        </p:txBody>
      </p:sp>
    </p:spTree>
    <p:extLst>
      <p:ext uri="{BB962C8B-B14F-4D97-AF65-F5344CB8AC3E}">
        <p14:creationId xmlns:p14="http://schemas.microsoft.com/office/powerpoint/2010/main" val="3589167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tr-TR" smtClean="0"/>
          </a:p>
        </p:txBody>
      </p:sp>
      <p:sp>
        <p:nvSpPr>
          <p:cNvPr id="54276"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0EDFF31-2497-4846-BD82-8A571C8B0FC6}" type="slidenum">
              <a:rPr lang="tr-TR" sz="1200" smtClean="0"/>
              <a:pPr eaLnBrk="1" hangingPunct="1"/>
              <a:t>17</a:t>
            </a:fld>
            <a:endParaRPr lang="tr-TR" sz="1200" smtClean="0"/>
          </a:p>
        </p:txBody>
      </p:sp>
    </p:spTree>
    <p:extLst>
      <p:ext uri="{BB962C8B-B14F-4D97-AF65-F5344CB8AC3E}">
        <p14:creationId xmlns:p14="http://schemas.microsoft.com/office/powerpoint/2010/main" val="1750855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effectLst/>
              </a:rPr>
              <a:t>Bu yıl İngiltere,5 yaşındaki çocuklara </a:t>
            </a:r>
            <a:br>
              <a:rPr lang="tr-TR" dirty="0" smtClean="0">
                <a:effectLst/>
              </a:rPr>
            </a:br>
            <a:r>
              <a:rPr lang="tr-TR" dirty="0" smtClean="0">
                <a:effectLst/>
              </a:rPr>
              <a:t>Bilgisayar algoritması dersi koydu…</a:t>
            </a:r>
            <a:br>
              <a:rPr lang="tr-TR" dirty="0" smtClean="0">
                <a:effectLst/>
              </a:rPr>
            </a:br>
            <a:r>
              <a:rPr lang="tr-TR" dirty="0" err="1" smtClean="0">
                <a:effectLst/>
              </a:rPr>
              <a:t>Türkiye,Ortaöğretim</a:t>
            </a:r>
            <a:r>
              <a:rPr lang="tr-TR" dirty="0" smtClean="0">
                <a:effectLst/>
              </a:rPr>
              <a:t> okullarına </a:t>
            </a:r>
            <a:br>
              <a:rPr lang="tr-TR" dirty="0" smtClean="0">
                <a:effectLst/>
              </a:rPr>
            </a:br>
            <a:r>
              <a:rPr lang="tr-TR" dirty="0" smtClean="0">
                <a:effectLst/>
              </a:rPr>
              <a:t>İbadethane zorunluluğu getirildi!..</a:t>
            </a:r>
            <a:endParaRPr lang="tr-TR" dirty="0"/>
          </a:p>
        </p:txBody>
      </p:sp>
      <p:sp>
        <p:nvSpPr>
          <p:cNvPr id="4" name="Slayt Numarası Yer Tutucusu 3"/>
          <p:cNvSpPr>
            <a:spLocks noGrp="1"/>
          </p:cNvSpPr>
          <p:nvPr>
            <p:ph type="sldNum" sz="quarter" idx="10"/>
          </p:nvPr>
        </p:nvSpPr>
        <p:spPr/>
        <p:txBody>
          <a:bodyPr/>
          <a:lstStyle/>
          <a:p>
            <a:fld id="{F505CA68-641F-487B-8D6C-707B5A0CAF24}" type="slidenum">
              <a:rPr lang="tr-TR" smtClean="0"/>
              <a:t>18</a:t>
            </a:fld>
            <a:endParaRPr lang="tr-TR"/>
          </a:p>
        </p:txBody>
      </p:sp>
    </p:spTree>
    <p:extLst>
      <p:ext uri="{BB962C8B-B14F-4D97-AF65-F5344CB8AC3E}">
        <p14:creationId xmlns:p14="http://schemas.microsoft.com/office/powerpoint/2010/main" val="1885012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32FAF03-C989-461B-B22C-D58A7D8B8B2D}"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D77ADA00-EE2D-4B04-B330-679E14C1E32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70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F47B51C-CA6E-4B85-8FE3-CBB16404D017}"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D77ADA00-EE2D-4B04-B330-679E14C1E32A}" type="slidenum">
              <a:rPr lang="tr-TR" smtClean="0"/>
              <a:t>‹#›</a:t>
            </a:fld>
            <a:endParaRPr lang="tr-TR"/>
          </a:p>
        </p:txBody>
      </p:sp>
    </p:spTree>
    <p:extLst>
      <p:ext uri="{BB962C8B-B14F-4D97-AF65-F5344CB8AC3E}">
        <p14:creationId xmlns:p14="http://schemas.microsoft.com/office/powerpoint/2010/main" val="1370382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A1C312F-111E-48E5-9781-6F7946055D67}"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D77ADA00-EE2D-4B04-B330-679E14C1E32A}" type="slidenum">
              <a:rPr lang="tr-TR" smtClean="0"/>
              <a:t>‹#›</a:t>
            </a:fld>
            <a:endParaRPr lang="tr-TR"/>
          </a:p>
        </p:txBody>
      </p:sp>
    </p:spTree>
    <p:extLst>
      <p:ext uri="{BB962C8B-B14F-4D97-AF65-F5344CB8AC3E}">
        <p14:creationId xmlns:p14="http://schemas.microsoft.com/office/powerpoint/2010/main" val="378437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524FB74-B8B7-4BA0-BF06-C95C3C7DD5A2}"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D77ADA00-EE2D-4B04-B330-679E14C1E32A}" type="slidenum">
              <a:rPr lang="tr-TR" smtClean="0"/>
              <a:t>‹#›</a:t>
            </a:fld>
            <a:endParaRPr lang="tr-TR"/>
          </a:p>
        </p:txBody>
      </p:sp>
    </p:spTree>
    <p:extLst>
      <p:ext uri="{BB962C8B-B14F-4D97-AF65-F5344CB8AC3E}">
        <p14:creationId xmlns:p14="http://schemas.microsoft.com/office/powerpoint/2010/main" val="3704733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42B37EA-594D-468F-8028-B496A10486D4}"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D77ADA00-EE2D-4B04-B330-679E14C1E32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6706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5854A4C-86A2-48A9-A24B-6CA5516E596F}" type="datetime1">
              <a:rPr lang="tr-TR" smtClean="0"/>
              <a:t>15.2.2018</a:t>
            </a:fld>
            <a:endParaRPr lang="tr-TR"/>
          </a:p>
        </p:txBody>
      </p:sp>
      <p:sp>
        <p:nvSpPr>
          <p:cNvPr id="6" name="Footer Placeholder 5"/>
          <p:cNvSpPr>
            <a:spLocks noGrp="1"/>
          </p:cNvSpPr>
          <p:nvPr>
            <p:ph type="ftr" sz="quarter" idx="11"/>
          </p:nvPr>
        </p:nvSpPr>
        <p:spPr/>
        <p:txBody>
          <a:bodyPr/>
          <a:lstStyle/>
          <a:p>
            <a:r>
              <a:rPr lang="sv-SE" smtClean="0"/>
              <a:t>Öğr. Gör. Dr. Pınar KIZILHAN</a:t>
            </a:r>
            <a:endParaRPr lang="tr-TR"/>
          </a:p>
        </p:txBody>
      </p:sp>
      <p:sp>
        <p:nvSpPr>
          <p:cNvPr id="7" name="Slide Number Placeholder 6"/>
          <p:cNvSpPr>
            <a:spLocks noGrp="1"/>
          </p:cNvSpPr>
          <p:nvPr>
            <p:ph type="sldNum" sz="quarter" idx="12"/>
          </p:nvPr>
        </p:nvSpPr>
        <p:spPr/>
        <p:txBody>
          <a:bodyPr/>
          <a:lstStyle/>
          <a:p>
            <a:fld id="{D77ADA00-EE2D-4B04-B330-679E14C1E32A}" type="slidenum">
              <a:rPr lang="tr-TR" smtClean="0"/>
              <a:t>‹#›</a:t>
            </a:fld>
            <a:endParaRPr lang="tr-TR"/>
          </a:p>
        </p:txBody>
      </p:sp>
    </p:spTree>
    <p:extLst>
      <p:ext uri="{BB962C8B-B14F-4D97-AF65-F5344CB8AC3E}">
        <p14:creationId xmlns:p14="http://schemas.microsoft.com/office/powerpoint/2010/main" val="393482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CD6BA84-A3CB-4639-BC3B-F514ABA3A0B1}" type="datetime1">
              <a:rPr lang="tr-TR" smtClean="0"/>
              <a:t>15.2.2018</a:t>
            </a:fld>
            <a:endParaRPr lang="tr-TR"/>
          </a:p>
        </p:txBody>
      </p:sp>
      <p:sp>
        <p:nvSpPr>
          <p:cNvPr id="8" name="Footer Placeholder 7"/>
          <p:cNvSpPr>
            <a:spLocks noGrp="1"/>
          </p:cNvSpPr>
          <p:nvPr>
            <p:ph type="ftr" sz="quarter" idx="11"/>
          </p:nvPr>
        </p:nvSpPr>
        <p:spPr/>
        <p:txBody>
          <a:bodyPr/>
          <a:lstStyle/>
          <a:p>
            <a:r>
              <a:rPr lang="sv-SE" smtClean="0"/>
              <a:t>Öğr. Gör. Dr. Pınar KIZILHAN</a:t>
            </a:r>
            <a:endParaRPr lang="tr-TR"/>
          </a:p>
        </p:txBody>
      </p:sp>
      <p:sp>
        <p:nvSpPr>
          <p:cNvPr id="9" name="Slide Number Placeholder 8"/>
          <p:cNvSpPr>
            <a:spLocks noGrp="1"/>
          </p:cNvSpPr>
          <p:nvPr>
            <p:ph type="sldNum" sz="quarter" idx="12"/>
          </p:nvPr>
        </p:nvSpPr>
        <p:spPr/>
        <p:txBody>
          <a:bodyPr/>
          <a:lstStyle/>
          <a:p>
            <a:fld id="{D77ADA00-EE2D-4B04-B330-679E14C1E32A}" type="slidenum">
              <a:rPr lang="tr-TR" smtClean="0"/>
              <a:t>‹#›</a:t>
            </a:fld>
            <a:endParaRPr lang="tr-TR"/>
          </a:p>
        </p:txBody>
      </p:sp>
    </p:spTree>
    <p:extLst>
      <p:ext uri="{BB962C8B-B14F-4D97-AF65-F5344CB8AC3E}">
        <p14:creationId xmlns:p14="http://schemas.microsoft.com/office/powerpoint/2010/main" val="2882028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244AB30-F2BD-4F3C-A2AA-AD512F510757}" type="datetime1">
              <a:rPr lang="tr-TR" smtClean="0"/>
              <a:t>15.2.2018</a:t>
            </a:fld>
            <a:endParaRPr lang="tr-TR"/>
          </a:p>
        </p:txBody>
      </p:sp>
      <p:sp>
        <p:nvSpPr>
          <p:cNvPr id="4" name="Footer Placeholder 3"/>
          <p:cNvSpPr>
            <a:spLocks noGrp="1"/>
          </p:cNvSpPr>
          <p:nvPr>
            <p:ph type="ftr" sz="quarter" idx="11"/>
          </p:nvPr>
        </p:nvSpPr>
        <p:spPr/>
        <p:txBody>
          <a:bodyPr/>
          <a:lstStyle/>
          <a:p>
            <a:r>
              <a:rPr lang="sv-SE" smtClean="0"/>
              <a:t>Öğr. Gör. Dr. Pınar KIZILHAN</a:t>
            </a:r>
            <a:endParaRPr lang="tr-TR"/>
          </a:p>
        </p:txBody>
      </p:sp>
      <p:sp>
        <p:nvSpPr>
          <p:cNvPr id="5" name="Slide Number Placeholder 4"/>
          <p:cNvSpPr>
            <a:spLocks noGrp="1"/>
          </p:cNvSpPr>
          <p:nvPr>
            <p:ph type="sldNum" sz="quarter" idx="12"/>
          </p:nvPr>
        </p:nvSpPr>
        <p:spPr/>
        <p:txBody>
          <a:bodyPr/>
          <a:lstStyle/>
          <a:p>
            <a:fld id="{D77ADA00-EE2D-4B04-B330-679E14C1E32A}" type="slidenum">
              <a:rPr lang="tr-TR" smtClean="0"/>
              <a:t>‹#›</a:t>
            </a:fld>
            <a:endParaRPr lang="tr-TR"/>
          </a:p>
        </p:txBody>
      </p:sp>
    </p:spTree>
    <p:extLst>
      <p:ext uri="{BB962C8B-B14F-4D97-AF65-F5344CB8AC3E}">
        <p14:creationId xmlns:p14="http://schemas.microsoft.com/office/powerpoint/2010/main" val="3584261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A065D62-1361-4BC7-B102-F936790F38C0}" type="datetime1">
              <a:rPr lang="tr-TR" smtClean="0"/>
              <a:t>15.2.2018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sv-SE" smtClean="0"/>
              <a:t>Öğr. Gör. Dr. Pınar KIZILHAN</a:t>
            </a:r>
            <a:endParaRPr lang="tr-TR"/>
          </a:p>
        </p:txBody>
      </p:sp>
      <p:sp>
        <p:nvSpPr>
          <p:cNvPr id="9" name="Slide Number Placeholder 8"/>
          <p:cNvSpPr>
            <a:spLocks noGrp="1"/>
          </p:cNvSpPr>
          <p:nvPr>
            <p:ph type="sldNum" sz="quarter" idx="12"/>
          </p:nvPr>
        </p:nvSpPr>
        <p:spPr/>
        <p:txBody>
          <a:bodyPr/>
          <a:lstStyle/>
          <a:p>
            <a:fld id="{D77ADA00-EE2D-4B04-B330-679E14C1E32A}" type="slidenum">
              <a:rPr lang="tr-TR" smtClean="0"/>
              <a:t>‹#›</a:t>
            </a:fld>
            <a:endParaRPr lang="tr-TR"/>
          </a:p>
        </p:txBody>
      </p:sp>
    </p:spTree>
    <p:extLst>
      <p:ext uri="{BB962C8B-B14F-4D97-AF65-F5344CB8AC3E}">
        <p14:creationId xmlns:p14="http://schemas.microsoft.com/office/powerpoint/2010/main" val="156314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770424A-EDB9-45AB-9D08-08F21A08F098}" type="datetime1">
              <a:rPr lang="tr-TR" smtClean="0"/>
              <a:t>15.2.2018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sv-SE" smtClean="0"/>
              <a:t>Öğr. Gör. Dr. Pınar KIZILHAN</a:t>
            </a:r>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77ADA00-EE2D-4B04-B330-679E14C1E32A}" type="slidenum">
              <a:rPr lang="tr-TR" smtClean="0"/>
              <a:t>‹#›</a:t>
            </a:fld>
            <a:endParaRPr lang="tr-TR"/>
          </a:p>
        </p:txBody>
      </p:sp>
    </p:spTree>
    <p:extLst>
      <p:ext uri="{BB962C8B-B14F-4D97-AF65-F5344CB8AC3E}">
        <p14:creationId xmlns:p14="http://schemas.microsoft.com/office/powerpoint/2010/main" val="914049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588F9FD-C5DC-42E4-8C6C-C1813571A2D2}" type="datetime1">
              <a:rPr lang="tr-TR" smtClean="0"/>
              <a:t>15.2.2018</a:t>
            </a:fld>
            <a:endParaRPr lang="tr-TR"/>
          </a:p>
        </p:txBody>
      </p:sp>
      <p:sp>
        <p:nvSpPr>
          <p:cNvPr id="6" name="Footer Placeholder 5"/>
          <p:cNvSpPr>
            <a:spLocks noGrp="1"/>
          </p:cNvSpPr>
          <p:nvPr>
            <p:ph type="ftr" sz="quarter" idx="11"/>
          </p:nvPr>
        </p:nvSpPr>
        <p:spPr/>
        <p:txBody>
          <a:bodyPr/>
          <a:lstStyle/>
          <a:p>
            <a:r>
              <a:rPr lang="sv-SE" smtClean="0"/>
              <a:t>Öğr. Gör. Dr. Pınar KIZILHAN</a:t>
            </a:r>
            <a:endParaRPr lang="tr-TR"/>
          </a:p>
        </p:txBody>
      </p:sp>
      <p:sp>
        <p:nvSpPr>
          <p:cNvPr id="7" name="Slide Number Placeholder 6"/>
          <p:cNvSpPr>
            <a:spLocks noGrp="1"/>
          </p:cNvSpPr>
          <p:nvPr>
            <p:ph type="sldNum" sz="quarter" idx="12"/>
          </p:nvPr>
        </p:nvSpPr>
        <p:spPr/>
        <p:txBody>
          <a:bodyPr/>
          <a:lstStyle/>
          <a:p>
            <a:fld id="{D77ADA00-EE2D-4B04-B330-679E14C1E32A}" type="slidenum">
              <a:rPr lang="tr-TR" smtClean="0"/>
              <a:t>‹#›</a:t>
            </a:fld>
            <a:endParaRPr lang="tr-TR"/>
          </a:p>
        </p:txBody>
      </p:sp>
    </p:spTree>
    <p:extLst>
      <p:ext uri="{BB962C8B-B14F-4D97-AF65-F5344CB8AC3E}">
        <p14:creationId xmlns:p14="http://schemas.microsoft.com/office/powerpoint/2010/main" val="1660998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8C02A8A-BAA3-4A7A-9189-A798CBF35A23}" type="datetime1">
              <a:rPr lang="tr-TR" smtClean="0"/>
              <a:t>15.2.2018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sv-SE" smtClean="0"/>
              <a:t>Öğr. Gör. Dr. Pınar KIZILHAN</a:t>
            </a: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77ADA00-EE2D-4B04-B330-679E14C1E32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296005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radikal.com.tr/yazarlar/dr_alper_hasanoglu/birlikte_kitap_okumak-1174742" TargetMode="External"/><Relationship Id="rId2" Type="http://schemas.openxmlformats.org/officeDocument/2006/relationships/hyperlink" Target="http://egitimpedia.com/egitim-2/15-ulkeden-15-sinif-manzaras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b="1" dirty="0" smtClean="0">
                <a:solidFill>
                  <a:schemeClr val="tx2">
                    <a:lumMod val="50000"/>
                  </a:schemeClr>
                </a:solidFill>
              </a:rPr>
              <a:t>EĞİTİMDE ETKİN ÖĞRENME </a:t>
            </a:r>
            <a:endParaRPr lang="tr-TR" sz="3600" b="1" dirty="0">
              <a:solidFill>
                <a:schemeClr val="tx2">
                  <a:lumMod val="50000"/>
                </a:schemeClr>
              </a:solidFill>
            </a:endParaRPr>
          </a:p>
        </p:txBody>
      </p:sp>
      <p:sp>
        <p:nvSpPr>
          <p:cNvPr id="3" name="Alt Başlık 2"/>
          <p:cNvSpPr>
            <a:spLocks noGrp="1"/>
          </p:cNvSpPr>
          <p:nvPr>
            <p:ph type="subTitle" idx="1"/>
          </p:nvPr>
        </p:nvSpPr>
        <p:spPr/>
        <p:txBody>
          <a:bodyPr/>
          <a:lstStyle/>
          <a:p>
            <a:endParaRPr lang="tr-TR" dirty="0" smtClean="0"/>
          </a:p>
          <a:p>
            <a:r>
              <a:rPr lang="tr-TR" b="1" dirty="0" smtClean="0"/>
              <a:t>TEMEL KAVRAMLAR</a:t>
            </a:r>
            <a:endParaRPr lang="tr-TR" b="1" dirty="0"/>
          </a:p>
        </p:txBody>
      </p:sp>
    </p:spTree>
    <p:extLst>
      <p:ext uri="{BB962C8B-B14F-4D97-AF65-F5344CB8AC3E}">
        <p14:creationId xmlns:p14="http://schemas.microsoft.com/office/powerpoint/2010/main" val="512325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solidFill>
                  <a:schemeClr val="accent6">
                    <a:lumMod val="75000"/>
                  </a:schemeClr>
                </a:solidFill>
                <a:latin typeface="Calibri" pitchFamily="34" charset="0"/>
              </a:rPr>
              <a:t>Öğretim </a:t>
            </a:r>
            <a:r>
              <a:rPr lang="tr-TR" sz="2800" b="1" dirty="0" smtClean="0">
                <a:solidFill>
                  <a:schemeClr val="accent6">
                    <a:lumMod val="75000"/>
                  </a:schemeClr>
                </a:solidFill>
                <a:latin typeface="Calibri" pitchFamily="34" charset="0"/>
              </a:rPr>
              <a:t>Programı</a:t>
            </a:r>
            <a:r>
              <a:rPr lang="tr-TR" sz="2800" b="1" dirty="0">
                <a:solidFill>
                  <a:schemeClr val="accent6">
                    <a:lumMod val="75000"/>
                  </a:schemeClr>
                </a:solidFill>
                <a:latin typeface="Calibri" pitchFamily="34" charset="0"/>
              </a:rPr>
              <a:t>,</a:t>
            </a:r>
            <a:r>
              <a:rPr lang="tr-TR" sz="2800" b="1" dirty="0" smtClean="0">
                <a:solidFill>
                  <a:schemeClr val="accent6">
                    <a:lumMod val="75000"/>
                  </a:schemeClr>
                </a:solidFill>
                <a:latin typeface="Calibri" pitchFamily="34" charset="0"/>
              </a:rPr>
              <a:t> </a:t>
            </a:r>
            <a:r>
              <a:rPr lang="tr-TR" sz="2800" b="1" dirty="0">
                <a:solidFill>
                  <a:schemeClr val="accent6">
                    <a:lumMod val="75000"/>
                  </a:schemeClr>
                </a:solidFill>
                <a:latin typeface="Calibri" pitchFamily="34" charset="0"/>
              </a:rPr>
              <a:t>Ders </a:t>
            </a:r>
            <a:r>
              <a:rPr lang="tr-TR" sz="2800" b="1" dirty="0" smtClean="0">
                <a:solidFill>
                  <a:schemeClr val="accent6">
                    <a:lumMod val="75000"/>
                  </a:schemeClr>
                </a:solidFill>
                <a:latin typeface="Calibri" pitchFamily="34" charset="0"/>
              </a:rPr>
              <a:t>programı, Örtük Program</a:t>
            </a:r>
            <a:r>
              <a:rPr lang="tr-TR" sz="2800" b="1" dirty="0">
                <a:solidFill>
                  <a:schemeClr val="accent6">
                    <a:lumMod val="75000"/>
                  </a:schemeClr>
                </a:solidFill>
                <a:latin typeface="Calibri" pitchFamily="34" charset="0"/>
              </a:rPr>
              <a:t> </a:t>
            </a:r>
            <a:r>
              <a:rPr lang="tr-TR" sz="2800" b="1" dirty="0" smtClean="0">
                <a:solidFill>
                  <a:schemeClr val="accent6">
                    <a:lumMod val="75000"/>
                  </a:schemeClr>
                </a:solidFill>
                <a:latin typeface="Calibri" pitchFamily="34" charset="0"/>
              </a:rPr>
              <a:t>nedir?</a:t>
            </a:r>
            <a:endParaRPr lang="tr-TR" sz="2800" dirty="0"/>
          </a:p>
        </p:txBody>
      </p:sp>
      <p:sp>
        <p:nvSpPr>
          <p:cNvPr id="3" name="İçerik Yer Tutucusu 2"/>
          <p:cNvSpPr>
            <a:spLocks noGrp="1"/>
          </p:cNvSpPr>
          <p:nvPr>
            <p:ph idx="1"/>
          </p:nvPr>
        </p:nvSpPr>
        <p:spPr>
          <a:xfrm>
            <a:off x="1097280" y="1600201"/>
            <a:ext cx="9908974" cy="4133056"/>
          </a:xfrm>
        </p:spPr>
        <p:txBody>
          <a:bodyPr>
            <a:normAutofit fontScale="77500" lnSpcReduction="20000"/>
          </a:bodyPr>
          <a:lstStyle/>
          <a:p>
            <a:pPr algn="just">
              <a:lnSpc>
                <a:spcPct val="150000"/>
              </a:lnSpc>
            </a:pPr>
            <a:endParaRPr lang="tr-TR" sz="2400" b="1" dirty="0" smtClean="0">
              <a:solidFill>
                <a:schemeClr val="accent6">
                  <a:lumMod val="75000"/>
                </a:schemeClr>
              </a:solidFill>
              <a:latin typeface="Calibri" pitchFamily="34" charset="0"/>
            </a:endParaRPr>
          </a:p>
          <a:p>
            <a:pPr algn="just">
              <a:lnSpc>
                <a:spcPct val="150000"/>
              </a:lnSpc>
            </a:pPr>
            <a:r>
              <a:rPr lang="tr-TR" sz="2400" b="1" dirty="0" smtClean="0">
                <a:solidFill>
                  <a:schemeClr val="accent6">
                    <a:lumMod val="75000"/>
                  </a:schemeClr>
                </a:solidFill>
                <a:latin typeface="Calibri" pitchFamily="34" charset="0"/>
              </a:rPr>
              <a:t>Öğretim </a:t>
            </a:r>
            <a:r>
              <a:rPr lang="tr-TR" sz="2400" b="1" dirty="0">
                <a:solidFill>
                  <a:schemeClr val="accent6">
                    <a:lumMod val="75000"/>
                  </a:schemeClr>
                </a:solidFill>
                <a:latin typeface="Calibri" pitchFamily="34" charset="0"/>
              </a:rPr>
              <a:t>Programı: </a:t>
            </a:r>
            <a:r>
              <a:rPr lang="tr-TR" sz="2400" dirty="0">
                <a:latin typeface="Calibri" pitchFamily="34" charset="0"/>
              </a:rPr>
              <a:t>Okulda ya da okul dışında bireye kazandırılması planlanan bir dersin öğretimiyle ilgili tüm etkinlikleri kapsayan yaşantılar düzeneği.</a:t>
            </a:r>
          </a:p>
          <a:p>
            <a:pPr algn="just">
              <a:lnSpc>
                <a:spcPct val="150000"/>
              </a:lnSpc>
            </a:pPr>
            <a:endParaRPr lang="tr-TR" sz="2400" dirty="0">
              <a:latin typeface="Calibri" pitchFamily="34" charset="0"/>
            </a:endParaRPr>
          </a:p>
          <a:p>
            <a:pPr algn="just">
              <a:lnSpc>
                <a:spcPct val="150000"/>
              </a:lnSpc>
            </a:pPr>
            <a:r>
              <a:rPr lang="tr-TR" sz="2400" b="1" dirty="0">
                <a:solidFill>
                  <a:schemeClr val="accent6">
                    <a:lumMod val="75000"/>
                  </a:schemeClr>
                </a:solidFill>
                <a:latin typeface="Calibri" pitchFamily="34" charset="0"/>
              </a:rPr>
              <a:t>Ders programı:</a:t>
            </a:r>
            <a:r>
              <a:rPr lang="tr-TR" sz="2400" b="1" dirty="0">
                <a:latin typeface="Calibri" pitchFamily="34" charset="0"/>
              </a:rPr>
              <a:t> </a:t>
            </a:r>
            <a:r>
              <a:rPr lang="tr-TR" sz="2400" dirty="0">
                <a:latin typeface="Calibri" pitchFamily="34" charset="0"/>
              </a:rPr>
              <a:t>Bir ders süresi içinde planlanan hedeflerin bireye nasıl kazandırılacağını gösteren tüm etkinliklerin yer aldığı plan. </a:t>
            </a:r>
          </a:p>
          <a:p>
            <a:pPr algn="just">
              <a:lnSpc>
                <a:spcPct val="150000"/>
              </a:lnSpc>
            </a:pPr>
            <a:endParaRPr lang="tr-TR" sz="2400" dirty="0">
              <a:latin typeface="Calibri" pitchFamily="34" charset="0"/>
            </a:endParaRPr>
          </a:p>
          <a:p>
            <a:pPr algn="just">
              <a:lnSpc>
                <a:spcPct val="150000"/>
              </a:lnSpc>
            </a:pPr>
            <a:r>
              <a:rPr lang="tr-TR" sz="2400" b="1" dirty="0">
                <a:solidFill>
                  <a:schemeClr val="accent6">
                    <a:lumMod val="75000"/>
                  </a:schemeClr>
                </a:solidFill>
                <a:latin typeface="Calibri" pitchFamily="34" charset="0"/>
              </a:rPr>
              <a:t>Örtük Program: </a:t>
            </a:r>
            <a:r>
              <a:rPr lang="tr-TR" sz="2400" dirty="0">
                <a:latin typeface="Calibri" pitchFamily="34" charset="0"/>
              </a:rPr>
              <a:t>Ders dışı etkinlikleri içine alan programdır.</a:t>
            </a:r>
          </a:p>
          <a:p>
            <a:pPr algn="just">
              <a:lnSpc>
                <a:spcPct val="150000"/>
              </a:lnSpc>
            </a:pPr>
            <a:endParaRPr lang="tr-TR" dirty="0">
              <a:latin typeface="Calibri" pitchFamily="34" charset="0"/>
            </a:endParaRPr>
          </a:p>
        </p:txBody>
      </p:sp>
      <p:sp>
        <p:nvSpPr>
          <p:cNvPr id="4" name="Veri Yer Tutucusu 3"/>
          <p:cNvSpPr>
            <a:spLocks noGrp="1"/>
          </p:cNvSpPr>
          <p:nvPr>
            <p:ph type="dt" sz="half" idx="10"/>
          </p:nvPr>
        </p:nvSpPr>
        <p:spPr/>
        <p:txBody>
          <a:bodyPr/>
          <a:lstStyle/>
          <a:p>
            <a:fld id="{644CAD3A-4327-4544-8ED0-E6A951EFE5C3}"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10</a:t>
            </a:fld>
            <a:endParaRPr lang="tr-TR"/>
          </a:p>
        </p:txBody>
      </p:sp>
    </p:spTree>
    <p:extLst>
      <p:ext uri="{BB962C8B-B14F-4D97-AF65-F5344CB8AC3E}">
        <p14:creationId xmlns:p14="http://schemas.microsoft.com/office/powerpoint/2010/main" val="1070093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nSpc>
                <a:spcPct val="150000"/>
              </a:lnSpc>
            </a:pPr>
            <a:r>
              <a:rPr lang="tr-TR" sz="2800" b="1" dirty="0">
                <a:solidFill>
                  <a:schemeClr val="accent6">
                    <a:lumMod val="75000"/>
                  </a:schemeClr>
                </a:solidFill>
              </a:rPr>
              <a:t>Öğretim Programı</a:t>
            </a:r>
          </a:p>
        </p:txBody>
      </p:sp>
      <p:sp>
        <p:nvSpPr>
          <p:cNvPr id="3" name="İçerik Yer Tutucusu 2"/>
          <p:cNvSpPr>
            <a:spLocks noGrp="1"/>
          </p:cNvSpPr>
          <p:nvPr>
            <p:ph idx="1"/>
          </p:nvPr>
        </p:nvSpPr>
        <p:spPr/>
        <p:txBody>
          <a:bodyPr/>
          <a:lstStyle/>
          <a:p>
            <a:pPr algn="just"/>
            <a:endParaRPr lang="tr-TR" dirty="0" smtClean="0"/>
          </a:p>
          <a:p>
            <a:pPr algn="just">
              <a:lnSpc>
                <a:spcPct val="150000"/>
              </a:lnSpc>
            </a:pPr>
            <a:r>
              <a:rPr lang="tr-TR" sz="2400" dirty="0"/>
              <a:t>Bilgi kategorilerinden oluşan, beceriye, uygulamaya ağırlık tanıyan, bilgi ve becerinin eğitim programının amaçları doğrultusunda ve planlı biçimde kazandırılmasına dönük program.</a:t>
            </a:r>
          </a:p>
        </p:txBody>
      </p:sp>
      <p:sp>
        <p:nvSpPr>
          <p:cNvPr id="4" name="Veri Yer Tutucusu 3"/>
          <p:cNvSpPr>
            <a:spLocks noGrp="1"/>
          </p:cNvSpPr>
          <p:nvPr>
            <p:ph type="dt" sz="half" idx="10"/>
          </p:nvPr>
        </p:nvSpPr>
        <p:spPr/>
        <p:txBody>
          <a:bodyPr/>
          <a:lstStyle/>
          <a:p>
            <a:fld id="{7DADF33E-483F-4E4F-88F0-10BED7460A5E}"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11</a:t>
            </a:fld>
            <a:endParaRPr lang="tr-TR"/>
          </a:p>
        </p:txBody>
      </p:sp>
    </p:spTree>
    <p:extLst>
      <p:ext uri="{BB962C8B-B14F-4D97-AF65-F5344CB8AC3E}">
        <p14:creationId xmlns:p14="http://schemas.microsoft.com/office/powerpoint/2010/main" val="1260720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solidFill>
                  <a:schemeClr val="accent6">
                    <a:lumMod val="75000"/>
                  </a:schemeClr>
                </a:solidFill>
              </a:rPr>
              <a:t>Ders Programı</a:t>
            </a:r>
          </a:p>
        </p:txBody>
      </p:sp>
      <p:sp>
        <p:nvSpPr>
          <p:cNvPr id="3" name="İçerik Yer Tutucusu 2"/>
          <p:cNvSpPr>
            <a:spLocks noGrp="1"/>
          </p:cNvSpPr>
          <p:nvPr>
            <p:ph idx="1"/>
          </p:nvPr>
        </p:nvSpPr>
        <p:spPr/>
        <p:txBody>
          <a:bodyPr>
            <a:normAutofit/>
          </a:bodyPr>
          <a:lstStyle/>
          <a:p>
            <a:pPr algn="just"/>
            <a:endParaRPr lang="tr-TR" dirty="0" smtClean="0"/>
          </a:p>
          <a:p>
            <a:pPr algn="just">
              <a:lnSpc>
                <a:spcPct val="150000"/>
              </a:lnSpc>
            </a:pPr>
            <a:r>
              <a:rPr lang="tr-TR" sz="2400" dirty="0"/>
              <a:t>Öğretim programında yer alan bir dersin amaçlarının öğrenci davranışına dönüştürülmesini, bunların gerçekleşmesi için içeriğin konulara ve alt başlıklara ayrıştırılmasını, buna dayalı öğrenim ortamının organizasyonunun ve değerlendirme araçlarını kapsayan detaylı bir plan. </a:t>
            </a:r>
          </a:p>
          <a:p>
            <a:pPr>
              <a:lnSpc>
                <a:spcPct val="150000"/>
              </a:lnSpc>
            </a:pPr>
            <a:endParaRPr lang="tr-TR" dirty="0"/>
          </a:p>
        </p:txBody>
      </p:sp>
      <p:sp>
        <p:nvSpPr>
          <p:cNvPr id="4" name="Veri Yer Tutucusu 3"/>
          <p:cNvSpPr>
            <a:spLocks noGrp="1"/>
          </p:cNvSpPr>
          <p:nvPr>
            <p:ph type="dt" sz="half" idx="10"/>
          </p:nvPr>
        </p:nvSpPr>
        <p:spPr/>
        <p:txBody>
          <a:bodyPr/>
          <a:lstStyle/>
          <a:p>
            <a:fld id="{1067032F-2F78-45B5-B08A-C52C9349D8EC}"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12</a:t>
            </a:fld>
            <a:endParaRPr lang="tr-TR"/>
          </a:p>
        </p:txBody>
      </p:sp>
    </p:spTree>
    <p:extLst>
      <p:ext uri="{BB962C8B-B14F-4D97-AF65-F5344CB8AC3E}">
        <p14:creationId xmlns:p14="http://schemas.microsoft.com/office/powerpoint/2010/main" val="2696672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solidFill>
                  <a:schemeClr val="accent6">
                    <a:lumMod val="75000"/>
                  </a:schemeClr>
                </a:solidFill>
              </a:rPr>
              <a:t>Program Geliştirme </a:t>
            </a:r>
          </a:p>
        </p:txBody>
      </p:sp>
      <p:sp>
        <p:nvSpPr>
          <p:cNvPr id="3" name="İçerik Yer Tutucusu 2"/>
          <p:cNvSpPr>
            <a:spLocks noGrp="1"/>
          </p:cNvSpPr>
          <p:nvPr>
            <p:ph idx="1"/>
          </p:nvPr>
        </p:nvSpPr>
        <p:spPr>
          <a:xfrm>
            <a:off x="691376" y="1268761"/>
            <a:ext cx="9519424" cy="4857403"/>
          </a:xfrm>
        </p:spPr>
        <p:txBody>
          <a:bodyPr>
            <a:normAutofit/>
          </a:bodyPr>
          <a:lstStyle/>
          <a:p>
            <a:pPr marL="0" indent="0">
              <a:buNone/>
            </a:pPr>
            <a:endParaRPr lang="tr-TR" sz="2400" dirty="0"/>
          </a:p>
          <a:p>
            <a:pPr>
              <a:lnSpc>
                <a:spcPct val="150000"/>
              </a:lnSpc>
            </a:pPr>
            <a:endParaRPr lang="tr-TR" sz="2400" dirty="0" smtClean="0"/>
          </a:p>
          <a:p>
            <a:pPr>
              <a:lnSpc>
                <a:spcPct val="150000"/>
              </a:lnSpc>
            </a:pPr>
            <a:r>
              <a:rPr lang="tr-TR" sz="2400" dirty="0" smtClean="0"/>
              <a:t>Eğitim </a:t>
            </a:r>
            <a:r>
              <a:rPr lang="tr-TR" sz="2400" dirty="0"/>
              <a:t>programının; hedef, içerik, öğretme-öğrenme süreci ve değerlendirme öğeleri arasındaki dinamik ilişkiler bütünüdür. </a:t>
            </a:r>
          </a:p>
          <a:p>
            <a:pPr>
              <a:lnSpc>
                <a:spcPct val="150000"/>
              </a:lnSpc>
            </a:pPr>
            <a:endParaRPr lang="tr-TR" sz="2400" dirty="0"/>
          </a:p>
        </p:txBody>
      </p:sp>
      <p:sp>
        <p:nvSpPr>
          <p:cNvPr id="4" name="Veri Yer Tutucusu 3"/>
          <p:cNvSpPr>
            <a:spLocks noGrp="1"/>
          </p:cNvSpPr>
          <p:nvPr>
            <p:ph type="dt" sz="half" idx="10"/>
          </p:nvPr>
        </p:nvSpPr>
        <p:spPr/>
        <p:txBody>
          <a:bodyPr/>
          <a:lstStyle/>
          <a:p>
            <a:fld id="{178F52EF-8E7D-4FAE-842B-9B0333558038}"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13</a:t>
            </a:fld>
            <a:endParaRPr lang="tr-TR"/>
          </a:p>
        </p:txBody>
      </p:sp>
    </p:spTree>
    <p:extLst>
      <p:ext uri="{BB962C8B-B14F-4D97-AF65-F5344CB8AC3E}">
        <p14:creationId xmlns:p14="http://schemas.microsoft.com/office/powerpoint/2010/main" val="1892104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smtClean="0">
                <a:solidFill>
                  <a:schemeClr val="accent6">
                    <a:lumMod val="75000"/>
                  </a:schemeClr>
                </a:solidFill>
              </a:rPr>
              <a:t>Hedef nedir?</a:t>
            </a:r>
            <a:endParaRPr lang="tr-TR" sz="2800" b="1" dirty="0">
              <a:solidFill>
                <a:schemeClr val="accent6">
                  <a:lumMod val="75000"/>
                </a:schemeClr>
              </a:solidFill>
            </a:endParaRPr>
          </a:p>
        </p:txBody>
      </p:sp>
      <p:sp>
        <p:nvSpPr>
          <p:cNvPr id="3" name="İçerik Yer Tutucusu 2"/>
          <p:cNvSpPr>
            <a:spLocks noGrp="1"/>
          </p:cNvSpPr>
          <p:nvPr>
            <p:ph idx="1"/>
          </p:nvPr>
        </p:nvSpPr>
        <p:spPr/>
        <p:txBody>
          <a:bodyPr>
            <a:normAutofit/>
          </a:bodyPr>
          <a:lstStyle/>
          <a:p>
            <a:pPr algn="just"/>
            <a:endParaRPr lang="tr-TR" sz="2400" dirty="0"/>
          </a:p>
          <a:p>
            <a:pPr algn="just">
              <a:lnSpc>
                <a:spcPct val="150000"/>
              </a:lnSpc>
            </a:pPr>
            <a:r>
              <a:rPr lang="tr-TR" sz="2400" dirty="0"/>
              <a:t>Düzenlenmiş, planlanmış yaşantılar yoluyla bireylerin kazanmasını beklediğimiz bilişsel, </a:t>
            </a:r>
            <a:r>
              <a:rPr lang="tr-TR" sz="2400" dirty="0" err="1"/>
              <a:t>duyuşsal</a:t>
            </a:r>
            <a:r>
              <a:rPr lang="tr-TR" sz="2400" dirty="0"/>
              <a:t> ve </a:t>
            </a:r>
            <a:r>
              <a:rPr lang="tr-TR" sz="2400" dirty="0" err="1"/>
              <a:t>devinişsel</a:t>
            </a:r>
            <a:r>
              <a:rPr lang="tr-TR" sz="2400" dirty="0"/>
              <a:t> özelliklerdir.</a:t>
            </a:r>
          </a:p>
          <a:p>
            <a:pPr algn="just">
              <a:lnSpc>
                <a:spcPct val="150000"/>
              </a:lnSpc>
            </a:pPr>
            <a:endParaRPr lang="tr-TR" sz="2400" dirty="0"/>
          </a:p>
        </p:txBody>
      </p:sp>
      <p:sp>
        <p:nvSpPr>
          <p:cNvPr id="4" name="Veri Yer Tutucusu 3"/>
          <p:cNvSpPr>
            <a:spLocks noGrp="1"/>
          </p:cNvSpPr>
          <p:nvPr>
            <p:ph type="dt" sz="half" idx="10"/>
          </p:nvPr>
        </p:nvSpPr>
        <p:spPr/>
        <p:txBody>
          <a:bodyPr/>
          <a:lstStyle/>
          <a:p>
            <a:fld id="{86C003F1-5CA0-429B-8331-5D2822CB370A}"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14</a:t>
            </a:fld>
            <a:endParaRPr lang="tr-TR"/>
          </a:p>
        </p:txBody>
      </p:sp>
    </p:spTree>
    <p:extLst>
      <p:ext uri="{BB962C8B-B14F-4D97-AF65-F5344CB8AC3E}">
        <p14:creationId xmlns:p14="http://schemas.microsoft.com/office/powerpoint/2010/main" val="2553813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solidFill>
                  <a:schemeClr val="accent6">
                    <a:lumMod val="75000"/>
                  </a:schemeClr>
                </a:solidFill>
              </a:rPr>
              <a:t>Hedef </a:t>
            </a:r>
          </a:p>
        </p:txBody>
      </p:sp>
      <p:sp>
        <p:nvSpPr>
          <p:cNvPr id="3" name="İçerik Yer Tutucusu 2"/>
          <p:cNvSpPr>
            <a:spLocks noGrp="1"/>
          </p:cNvSpPr>
          <p:nvPr>
            <p:ph idx="1"/>
          </p:nvPr>
        </p:nvSpPr>
        <p:spPr/>
        <p:txBody>
          <a:bodyPr>
            <a:normAutofit fontScale="62500" lnSpcReduction="20000"/>
          </a:bodyPr>
          <a:lstStyle/>
          <a:p>
            <a:pPr algn="just">
              <a:lnSpc>
                <a:spcPct val="160000"/>
              </a:lnSpc>
            </a:pPr>
            <a:r>
              <a:rPr lang="tr-TR" sz="2600" dirty="0"/>
              <a:t>Kazandırılabilir nitelikteki özelikler.</a:t>
            </a:r>
          </a:p>
          <a:p>
            <a:pPr algn="just">
              <a:lnSpc>
                <a:spcPct val="160000"/>
              </a:lnSpc>
            </a:pPr>
            <a:endParaRPr lang="tr-TR" sz="2600" dirty="0"/>
          </a:p>
          <a:p>
            <a:pPr algn="just">
              <a:lnSpc>
                <a:spcPct val="160000"/>
              </a:lnSpc>
            </a:pPr>
            <a:r>
              <a:rPr lang="tr-TR" sz="2600" dirty="0"/>
              <a:t>Bir öğrencinin planlanmış ve düzenlenmiş yaşantılar aracılığıyla kazanması kararlaştırılan, davranış değişikliği ya da davranış olarak ifade edilmeye uygun bir özellik.</a:t>
            </a:r>
          </a:p>
          <a:p>
            <a:pPr algn="just">
              <a:lnSpc>
                <a:spcPct val="160000"/>
              </a:lnSpc>
            </a:pPr>
            <a:endParaRPr lang="tr-TR" sz="2600" dirty="0"/>
          </a:p>
          <a:p>
            <a:pPr algn="just">
              <a:lnSpc>
                <a:spcPct val="160000"/>
              </a:lnSpc>
            </a:pPr>
            <a:r>
              <a:rPr lang="tr-TR" sz="2600" dirty="0"/>
              <a:t>Amaç anlamında da kullanılmaktadır. “Niçin eğitim yapıyoruz?” sorusuna yanıt aranır. </a:t>
            </a:r>
          </a:p>
          <a:p>
            <a:pPr algn="just">
              <a:lnSpc>
                <a:spcPct val="160000"/>
              </a:lnSpc>
            </a:pPr>
            <a:endParaRPr lang="tr-TR" sz="2600" dirty="0"/>
          </a:p>
          <a:p>
            <a:pPr algn="just">
              <a:lnSpc>
                <a:spcPct val="160000"/>
              </a:lnSpc>
            </a:pPr>
            <a:r>
              <a:rPr lang="tr-TR" sz="2600" dirty="0"/>
              <a:t>Kişinin davranışlarında dolayısıyla da kişiliğinde oluşması istenen farklılaşmaları belirler.</a:t>
            </a:r>
          </a:p>
          <a:p>
            <a:endParaRPr lang="tr-TR" dirty="0"/>
          </a:p>
        </p:txBody>
      </p:sp>
      <p:sp>
        <p:nvSpPr>
          <p:cNvPr id="4" name="Veri Yer Tutucusu 3"/>
          <p:cNvSpPr>
            <a:spLocks noGrp="1"/>
          </p:cNvSpPr>
          <p:nvPr>
            <p:ph type="dt" sz="half" idx="10"/>
          </p:nvPr>
        </p:nvSpPr>
        <p:spPr/>
        <p:txBody>
          <a:bodyPr/>
          <a:lstStyle/>
          <a:p>
            <a:fld id="{6A87AEFD-B94A-4113-92F5-DFD8BC7C8A19}"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15</a:t>
            </a:fld>
            <a:endParaRPr lang="tr-TR"/>
          </a:p>
        </p:txBody>
      </p:sp>
    </p:spTree>
    <p:extLst>
      <p:ext uri="{BB962C8B-B14F-4D97-AF65-F5344CB8AC3E}">
        <p14:creationId xmlns:p14="http://schemas.microsoft.com/office/powerpoint/2010/main" val="1911492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t>Hedefler 3 grupta ele alınabilir</a:t>
            </a:r>
          </a:p>
        </p:txBody>
      </p:sp>
      <p:sp>
        <p:nvSpPr>
          <p:cNvPr id="3" name="İçerik Yer Tutucusu 2"/>
          <p:cNvSpPr>
            <a:spLocks noGrp="1"/>
          </p:cNvSpPr>
          <p:nvPr>
            <p:ph idx="1"/>
          </p:nvPr>
        </p:nvSpPr>
        <p:spPr/>
        <p:txBody>
          <a:bodyPr>
            <a:normAutofit/>
          </a:bodyPr>
          <a:lstStyle/>
          <a:p>
            <a:pPr algn="just">
              <a:buClr>
                <a:srgbClr val="FFCC00"/>
              </a:buClr>
              <a:buSzPct val="75000"/>
              <a:buFont typeface="Wingdings" pitchFamily="2" charset="2"/>
              <a:buChar char="p"/>
            </a:pPr>
            <a:r>
              <a:rPr lang="tr-TR" sz="2400" b="1" dirty="0">
                <a:solidFill>
                  <a:schemeClr val="accent6">
                    <a:lumMod val="75000"/>
                  </a:schemeClr>
                </a:solidFill>
                <a:latin typeface="Calibri" pitchFamily="34" charset="0"/>
              </a:rPr>
              <a:t>Uzak hedefler: </a:t>
            </a:r>
            <a:r>
              <a:rPr lang="tr-TR" sz="2400" dirty="0">
                <a:latin typeface="Calibri" pitchFamily="34" charset="0"/>
              </a:rPr>
              <a:t>Politik felsefeyi yansıtır. Eğitim hizmetlerinin ne yönde işe koşulacağını belirtir.</a:t>
            </a:r>
          </a:p>
          <a:p>
            <a:pPr algn="just">
              <a:buClr>
                <a:srgbClr val="FFCC00"/>
              </a:buClr>
              <a:buSzPct val="75000"/>
              <a:buFont typeface="Wingdings" pitchFamily="2" charset="2"/>
              <a:buChar char="p"/>
            </a:pPr>
            <a:endParaRPr lang="tr-TR" sz="2400" dirty="0">
              <a:latin typeface="Calibri" pitchFamily="34" charset="0"/>
            </a:endParaRPr>
          </a:p>
          <a:p>
            <a:pPr algn="just">
              <a:buClr>
                <a:srgbClr val="FFCC00"/>
              </a:buClr>
              <a:buSzPct val="75000"/>
              <a:buFont typeface="Wingdings" pitchFamily="2" charset="2"/>
              <a:buChar char="p"/>
            </a:pPr>
            <a:r>
              <a:rPr lang="tr-TR" sz="2400" b="1" dirty="0">
                <a:solidFill>
                  <a:schemeClr val="accent6">
                    <a:lumMod val="75000"/>
                  </a:schemeClr>
                </a:solidFill>
                <a:latin typeface="Calibri" pitchFamily="34" charset="0"/>
              </a:rPr>
              <a:t>Genel hedefler:</a:t>
            </a:r>
            <a:r>
              <a:rPr lang="tr-TR" sz="2400" dirty="0">
                <a:solidFill>
                  <a:schemeClr val="accent6">
                    <a:lumMod val="75000"/>
                  </a:schemeClr>
                </a:solidFill>
                <a:latin typeface="Calibri" pitchFamily="34" charset="0"/>
              </a:rPr>
              <a:t> </a:t>
            </a:r>
            <a:r>
              <a:rPr lang="tr-TR" sz="2400" dirty="0">
                <a:latin typeface="Calibri" pitchFamily="34" charset="0"/>
              </a:rPr>
              <a:t>Uzak hedeflerin yorumudur. Eğitimin genel hedefleri eğitim felsefesini, okulun genel hedefleri de eğitim felsefesi ve okulun iş görüsünü yansıtır.</a:t>
            </a:r>
          </a:p>
          <a:p>
            <a:pPr algn="just">
              <a:buClr>
                <a:srgbClr val="FFCC00"/>
              </a:buClr>
              <a:buSzPct val="75000"/>
              <a:buFont typeface="Symbol" pitchFamily="18" charset="2"/>
              <a:buNone/>
            </a:pPr>
            <a:endParaRPr lang="tr-TR" sz="2400" dirty="0">
              <a:latin typeface="Calibri" pitchFamily="34" charset="0"/>
            </a:endParaRPr>
          </a:p>
          <a:p>
            <a:pPr algn="just">
              <a:buClr>
                <a:srgbClr val="FFCC00"/>
              </a:buClr>
              <a:buSzPct val="75000"/>
              <a:buFont typeface="Wingdings" pitchFamily="2" charset="2"/>
              <a:buChar char="p"/>
            </a:pPr>
            <a:r>
              <a:rPr lang="tr-TR" sz="2400" b="1" dirty="0">
                <a:solidFill>
                  <a:schemeClr val="accent6">
                    <a:lumMod val="75000"/>
                  </a:schemeClr>
                </a:solidFill>
                <a:latin typeface="Calibri" pitchFamily="34" charset="0"/>
              </a:rPr>
              <a:t>Özel hedefler: </a:t>
            </a:r>
            <a:r>
              <a:rPr lang="tr-TR" sz="2400" dirty="0">
                <a:latin typeface="Calibri" pitchFamily="34" charset="0"/>
              </a:rPr>
              <a:t>Bir disiplin ya da çalışma alanı için hazırlanır. Eğitim durumlarının belirlenmesinde ve değerlendirilmesinde kullanılır.</a:t>
            </a:r>
          </a:p>
          <a:p>
            <a:endParaRPr lang="tr-TR" dirty="0"/>
          </a:p>
        </p:txBody>
      </p:sp>
      <p:sp>
        <p:nvSpPr>
          <p:cNvPr id="4" name="Veri Yer Tutucusu 3"/>
          <p:cNvSpPr>
            <a:spLocks noGrp="1"/>
          </p:cNvSpPr>
          <p:nvPr>
            <p:ph type="dt" sz="half" idx="10"/>
          </p:nvPr>
        </p:nvSpPr>
        <p:spPr/>
        <p:txBody>
          <a:bodyPr/>
          <a:lstStyle/>
          <a:p>
            <a:fld id="{00585D85-1A7E-47B8-B76D-AE84AF19260E}"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16</a:t>
            </a:fld>
            <a:endParaRPr lang="tr-TR"/>
          </a:p>
        </p:txBody>
      </p:sp>
    </p:spTree>
    <p:extLst>
      <p:ext uri="{BB962C8B-B14F-4D97-AF65-F5344CB8AC3E}">
        <p14:creationId xmlns:p14="http://schemas.microsoft.com/office/powerpoint/2010/main" val="1861777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sz="2400" b="1" dirty="0">
                <a:solidFill>
                  <a:schemeClr val="tx2">
                    <a:lumMod val="75000"/>
                  </a:schemeClr>
                </a:solidFill>
                <a:latin typeface="Arial" charset="0"/>
                <a:cs typeface="Arial" charset="0"/>
              </a:rPr>
              <a:t>Eğitim, </a:t>
            </a:r>
            <a:r>
              <a:rPr lang="tr-TR" sz="2400" b="1" dirty="0" err="1">
                <a:solidFill>
                  <a:schemeClr val="tx2">
                    <a:lumMod val="75000"/>
                  </a:schemeClr>
                </a:solidFill>
                <a:latin typeface="Arial" charset="0"/>
                <a:cs typeface="Arial" charset="0"/>
              </a:rPr>
              <a:t>formal</a:t>
            </a:r>
            <a:r>
              <a:rPr lang="tr-TR" sz="2400" b="1" dirty="0">
                <a:solidFill>
                  <a:schemeClr val="tx2">
                    <a:lumMod val="75000"/>
                  </a:schemeClr>
                </a:solidFill>
                <a:latin typeface="Arial" charset="0"/>
                <a:cs typeface="Arial" charset="0"/>
              </a:rPr>
              <a:t> (biçimsel) ve </a:t>
            </a:r>
            <a:r>
              <a:rPr lang="tr-TR" sz="2400" b="1" dirty="0" err="1">
                <a:solidFill>
                  <a:schemeClr val="tx2">
                    <a:lumMod val="75000"/>
                  </a:schemeClr>
                </a:solidFill>
                <a:latin typeface="Arial" charset="0"/>
                <a:cs typeface="Arial" charset="0"/>
              </a:rPr>
              <a:t>informal</a:t>
            </a:r>
            <a:r>
              <a:rPr lang="tr-TR" sz="2400" b="1" dirty="0">
                <a:solidFill>
                  <a:schemeClr val="tx2">
                    <a:lumMod val="75000"/>
                  </a:schemeClr>
                </a:solidFill>
                <a:latin typeface="Arial" charset="0"/>
                <a:cs typeface="Arial" charset="0"/>
              </a:rPr>
              <a:t> (doğal) olarak ikiye ayrılır</a:t>
            </a:r>
            <a:r>
              <a:rPr lang="tr-TR" sz="2400" dirty="0">
                <a:latin typeface="Arial" charset="0"/>
                <a:cs typeface="Arial" charset="0"/>
              </a:rPr>
              <a:t>.</a:t>
            </a:r>
            <a:r>
              <a:rPr lang="tr-TR" sz="2400" dirty="0"/>
              <a:t> </a:t>
            </a:r>
          </a:p>
        </p:txBody>
      </p:sp>
      <p:sp>
        <p:nvSpPr>
          <p:cNvPr id="3" name="İçerik Yer Tutucusu 2"/>
          <p:cNvSpPr>
            <a:spLocks noGrp="1"/>
          </p:cNvSpPr>
          <p:nvPr>
            <p:ph idx="1"/>
          </p:nvPr>
        </p:nvSpPr>
        <p:spPr/>
        <p:txBody>
          <a:bodyPr>
            <a:normAutofit lnSpcReduction="10000"/>
          </a:bodyPr>
          <a:lstStyle/>
          <a:p>
            <a:pPr marL="0" indent="0">
              <a:buNone/>
              <a:defRPr/>
            </a:pPr>
            <a:r>
              <a:rPr lang="tr-TR" sz="2400" dirty="0"/>
              <a:t>FORMAL (BİÇİMSEL) EĞİTİM </a:t>
            </a:r>
          </a:p>
          <a:p>
            <a:pPr>
              <a:lnSpc>
                <a:spcPct val="150000"/>
              </a:lnSpc>
              <a:spcBef>
                <a:spcPts val="0"/>
              </a:spcBef>
              <a:defRPr/>
            </a:pPr>
            <a:endParaRPr lang="tr-TR" sz="2400" dirty="0"/>
          </a:p>
          <a:p>
            <a:pPr algn="just">
              <a:lnSpc>
                <a:spcPct val="150000"/>
              </a:lnSpc>
              <a:spcBef>
                <a:spcPts val="0"/>
              </a:spcBef>
              <a:defRPr/>
            </a:pPr>
            <a:r>
              <a:rPr lang="tr-TR" sz="2300" dirty="0" err="1"/>
              <a:t>Formal</a:t>
            </a:r>
            <a:r>
              <a:rPr lang="tr-TR" sz="2300" dirty="0"/>
              <a:t> eğitim, planlı ve programlı bir amaç doğrultusunda belirli bir mekanda uzman kişilerin rehberliğinde düzenlenen bir etkinliktir. </a:t>
            </a:r>
          </a:p>
          <a:p>
            <a:pPr algn="just">
              <a:lnSpc>
                <a:spcPct val="150000"/>
              </a:lnSpc>
              <a:spcBef>
                <a:spcPts val="0"/>
              </a:spcBef>
              <a:defRPr/>
            </a:pPr>
            <a:endParaRPr lang="tr-TR" sz="2300" dirty="0"/>
          </a:p>
          <a:p>
            <a:pPr algn="just">
              <a:lnSpc>
                <a:spcPct val="150000"/>
              </a:lnSpc>
              <a:spcBef>
                <a:spcPts val="0"/>
              </a:spcBef>
              <a:defRPr/>
            </a:pPr>
            <a:r>
              <a:rPr lang="tr-TR" sz="2300" dirty="0"/>
              <a:t>Amaçlıdır. Eğitim etkinlikleri baştan sona özel bir ortam içinde denetimli olarak yürütülür. Sürecin belli aşamalarında ya da sonunda değerlendirme işlemi yer alır. Okullardaki eğitim bu anlamda </a:t>
            </a:r>
            <a:r>
              <a:rPr lang="tr-TR" sz="2300" dirty="0" err="1"/>
              <a:t>formaldir</a:t>
            </a:r>
            <a:r>
              <a:rPr lang="tr-TR" sz="2300" dirty="0"/>
              <a:t> (Fidan, Erden, 1994). </a:t>
            </a:r>
          </a:p>
          <a:p>
            <a:pPr>
              <a:defRPr/>
            </a:pPr>
            <a:endParaRPr lang="tr-TR" sz="2400" dirty="0"/>
          </a:p>
          <a:p>
            <a:pPr>
              <a:defRPr/>
            </a:pPr>
            <a:endParaRPr lang="tr-TR" dirty="0"/>
          </a:p>
        </p:txBody>
      </p:sp>
      <p:sp>
        <p:nvSpPr>
          <p:cNvPr id="38916" name="Veri Yer Tutucusu 3"/>
          <p:cNvSpPr>
            <a:spLocks noGrp="1"/>
          </p:cNvSpPr>
          <p:nvPr>
            <p:ph type="dt" sz="half"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5B9BBAF-CEC1-4896-A2A3-0E714B82A9C9}" type="datetime1">
              <a:rPr lang="tr-TR" sz="1400"/>
              <a:t>15.2.2018</a:t>
            </a:fld>
            <a:endParaRPr lang="en-US" sz="1400"/>
          </a:p>
        </p:txBody>
      </p:sp>
      <p:sp>
        <p:nvSpPr>
          <p:cNvPr id="38917"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sz="1400"/>
              <a:t>Dr. Pınar KIZILHAN</a:t>
            </a:r>
            <a:endParaRPr lang="en-US" sz="1400"/>
          </a:p>
        </p:txBody>
      </p:sp>
      <p:sp>
        <p:nvSpPr>
          <p:cNvPr id="38918"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A095777-FF4D-477C-B188-E9776EDAF2C7}" type="slidenum">
              <a:rPr lang="en-US" sz="1400"/>
              <a:pPr eaLnBrk="1" hangingPunct="1"/>
              <a:t>17</a:t>
            </a:fld>
            <a:endParaRPr lang="en-US" sz="1400"/>
          </a:p>
        </p:txBody>
      </p:sp>
    </p:spTree>
    <p:extLst>
      <p:ext uri="{BB962C8B-B14F-4D97-AF65-F5344CB8AC3E}">
        <p14:creationId xmlns:p14="http://schemas.microsoft.com/office/powerpoint/2010/main" val="12262801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Başlık 1"/>
          <p:cNvSpPr>
            <a:spLocks noGrp="1"/>
          </p:cNvSpPr>
          <p:nvPr>
            <p:ph type="title"/>
          </p:nvPr>
        </p:nvSpPr>
        <p:spPr/>
        <p:txBody>
          <a:bodyPr>
            <a:normAutofit/>
          </a:bodyPr>
          <a:lstStyle/>
          <a:p>
            <a:r>
              <a:rPr lang="tr-TR" sz="3200" dirty="0" err="1"/>
              <a:t>Formal</a:t>
            </a:r>
            <a:r>
              <a:rPr lang="tr-TR" sz="3200" dirty="0"/>
              <a:t> eğitim,</a:t>
            </a:r>
          </a:p>
        </p:txBody>
      </p:sp>
      <p:sp>
        <p:nvSpPr>
          <p:cNvPr id="39939" name="İçerik Yer Tutucusu 2"/>
          <p:cNvSpPr>
            <a:spLocks noGrp="1"/>
          </p:cNvSpPr>
          <p:nvPr>
            <p:ph idx="1"/>
          </p:nvPr>
        </p:nvSpPr>
        <p:spPr>
          <a:xfrm>
            <a:off x="646771" y="1412777"/>
            <a:ext cx="9564029" cy="4713387"/>
          </a:xfrm>
        </p:spPr>
        <p:txBody>
          <a:bodyPr>
            <a:normAutofit fontScale="85000" lnSpcReduction="20000"/>
          </a:bodyPr>
          <a:lstStyle/>
          <a:p>
            <a:pPr>
              <a:lnSpc>
                <a:spcPct val="150000"/>
              </a:lnSpc>
              <a:spcBef>
                <a:spcPts val="0"/>
              </a:spcBef>
            </a:pPr>
            <a:endParaRPr lang="tr-TR" sz="2400" dirty="0" smtClean="0"/>
          </a:p>
          <a:p>
            <a:pPr>
              <a:lnSpc>
                <a:spcPct val="150000"/>
              </a:lnSpc>
              <a:spcBef>
                <a:spcPts val="0"/>
              </a:spcBef>
            </a:pPr>
            <a:r>
              <a:rPr lang="tr-TR" sz="2400" dirty="0" smtClean="0"/>
              <a:t>Amaçlıdır</a:t>
            </a:r>
            <a:r>
              <a:rPr lang="tr-TR" sz="2400" dirty="0"/>
              <a:t>,</a:t>
            </a:r>
          </a:p>
          <a:p>
            <a:pPr>
              <a:lnSpc>
                <a:spcPct val="150000"/>
              </a:lnSpc>
              <a:spcBef>
                <a:spcPts val="0"/>
              </a:spcBef>
            </a:pPr>
            <a:endParaRPr lang="tr-TR" sz="2400" dirty="0"/>
          </a:p>
          <a:p>
            <a:pPr>
              <a:lnSpc>
                <a:spcPct val="150000"/>
              </a:lnSpc>
              <a:spcBef>
                <a:spcPts val="0"/>
              </a:spcBef>
            </a:pPr>
            <a:r>
              <a:rPr lang="tr-TR" sz="2400" dirty="0"/>
              <a:t>Başlangıçtan sonuna kadar özel bir ortam içinde denetimli olarak yürütülür,</a:t>
            </a:r>
          </a:p>
          <a:p>
            <a:pPr marL="0" indent="0">
              <a:lnSpc>
                <a:spcPct val="150000"/>
              </a:lnSpc>
              <a:spcBef>
                <a:spcPts val="0"/>
              </a:spcBef>
              <a:buNone/>
            </a:pPr>
            <a:endParaRPr lang="tr-TR" sz="2400" dirty="0"/>
          </a:p>
          <a:p>
            <a:pPr>
              <a:lnSpc>
                <a:spcPct val="150000"/>
              </a:lnSpc>
              <a:spcBef>
                <a:spcPts val="0"/>
              </a:spcBef>
            </a:pPr>
            <a:r>
              <a:rPr lang="tr-TR" sz="2400" dirty="0"/>
              <a:t>Planlı ve programlıdır,</a:t>
            </a:r>
          </a:p>
          <a:p>
            <a:pPr>
              <a:lnSpc>
                <a:spcPct val="150000"/>
              </a:lnSpc>
              <a:spcBef>
                <a:spcPts val="0"/>
              </a:spcBef>
            </a:pPr>
            <a:endParaRPr lang="tr-TR" sz="2400" dirty="0"/>
          </a:p>
          <a:p>
            <a:pPr>
              <a:lnSpc>
                <a:spcPct val="150000"/>
              </a:lnSpc>
              <a:spcBef>
                <a:spcPts val="0"/>
              </a:spcBef>
            </a:pPr>
            <a:r>
              <a:rPr lang="tr-TR" sz="2400" dirty="0"/>
              <a:t>Süreç profesyonel eğiticiler tarafından yürütülür.</a:t>
            </a:r>
          </a:p>
          <a:p>
            <a:pPr>
              <a:lnSpc>
                <a:spcPct val="150000"/>
              </a:lnSpc>
              <a:spcBef>
                <a:spcPts val="0"/>
              </a:spcBef>
            </a:pPr>
            <a:endParaRPr lang="tr-TR" sz="2400" dirty="0"/>
          </a:p>
          <a:p>
            <a:pPr>
              <a:lnSpc>
                <a:spcPct val="150000"/>
              </a:lnSpc>
              <a:spcBef>
                <a:spcPts val="0"/>
              </a:spcBef>
            </a:pPr>
            <a:r>
              <a:rPr lang="tr-TR" sz="2400" dirty="0"/>
              <a:t>Öğrenmenin plan, program ve kurallar çerçevesinde yürütülmesi </a:t>
            </a:r>
            <a:r>
              <a:rPr lang="tr-TR" sz="2400" dirty="0" err="1"/>
              <a:t>formal</a:t>
            </a:r>
            <a:r>
              <a:rPr lang="tr-TR" sz="2400" dirty="0"/>
              <a:t> eğitimi ortaya çıkarmaktadır. </a:t>
            </a:r>
          </a:p>
          <a:p>
            <a:endParaRPr lang="tr-TR" dirty="0" smtClean="0"/>
          </a:p>
        </p:txBody>
      </p:sp>
      <p:sp>
        <p:nvSpPr>
          <p:cNvPr id="39940" name="Veri Yer Tutucusu 3"/>
          <p:cNvSpPr>
            <a:spLocks noGrp="1"/>
          </p:cNvSpPr>
          <p:nvPr>
            <p:ph type="dt" sz="half"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96B0ABA-4432-45F4-9483-FBE37DE67403}" type="datetime1">
              <a:rPr lang="tr-TR" sz="1400"/>
              <a:t>15.2.2018</a:t>
            </a:fld>
            <a:endParaRPr lang="en-US" sz="1400"/>
          </a:p>
        </p:txBody>
      </p:sp>
      <p:sp>
        <p:nvSpPr>
          <p:cNvPr id="39941"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sz="1400"/>
              <a:t>Dr. Pınar KIZILHAN</a:t>
            </a:r>
            <a:endParaRPr lang="en-US" sz="1400"/>
          </a:p>
        </p:txBody>
      </p:sp>
      <p:sp>
        <p:nvSpPr>
          <p:cNvPr id="39942"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8202BF1-1147-4979-B1D4-4BFF98252265}" type="slidenum">
              <a:rPr lang="en-US" sz="1400"/>
              <a:pPr eaLnBrk="1" hangingPunct="1"/>
              <a:t>18</a:t>
            </a:fld>
            <a:endParaRPr lang="en-US" sz="1400"/>
          </a:p>
        </p:txBody>
      </p:sp>
    </p:spTree>
    <p:extLst>
      <p:ext uri="{BB962C8B-B14F-4D97-AF65-F5344CB8AC3E}">
        <p14:creationId xmlns:p14="http://schemas.microsoft.com/office/powerpoint/2010/main" val="34322908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Başlık 1"/>
          <p:cNvSpPr>
            <a:spLocks noGrp="1"/>
          </p:cNvSpPr>
          <p:nvPr>
            <p:ph type="title"/>
          </p:nvPr>
        </p:nvSpPr>
        <p:spPr/>
        <p:txBody>
          <a:bodyPr>
            <a:normAutofit/>
          </a:bodyPr>
          <a:lstStyle/>
          <a:p>
            <a:r>
              <a:rPr lang="tr-TR" sz="3200" dirty="0" err="1"/>
              <a:t>Formal</a:t>
            </a:r>
            <a:r>
              <a:rPr lang="tr-TR" sz="3200" dirty="0"/>
              <a:t> eğitim, 2</a:t>
            </a:r>
          </a:p>
        </p:txBody>
      </p:sp>
      <p:sp>
        <p:nvSpPr>
          <p:cNvPr id="40963" name="İçerik Yer Tutucusu 2"/>
          <p:cNvSpPr>
            <a:spLocks noGrp="1"/>
          </p:cNvSpPr>
          <p:nvPr>
            <p:ph idx="1"/>
          </p:nvPr>
        </p:nvSpPr>
        <p:spPr/>
        <p:txBody>
          <a:bodyPr>
            <a:normAutofit lnSpcReduction="10000"/>
          </a:bodyPr>
          <a:lstStyle/>
          <a:p>
            <a:pPr>
              <a:lnSpc>
                <a:spcPct val="150000"/>
              </a:lnSpc>
              <a:spcBef>
                <a:spcPts val="0"/>
              </a:spcBef>
            </a:pPr>
            <a:r>
              <a:rPr lang="tr-TR" sz="2400" dirty="0"/>
              <a:t>Süreç sonucunda olumlu davranışların kazanılması beklenir.</a:t>
            </a:r>
          </a:p>
          <a:p>
            <a:pPr>
              <a:lnSpc>
                <a:spcPct val="150000"/>
              </a:lnSpc>
              <a:spcBef>
                <a:spcPts val="0"/>
              </a:spcBef>
            </a:pPr>
            <a:endParaRPr lang="tr-TR" sz="2400" dirty="0"/>
          </a:p>
          <a:p>
            <a:pPr>
              <a:lnSpc>
                <a:spcPct val="150000"/>
              </a:lnSpc>
              <a:spcBef>
                <a:spcPts val="0"/>
              </a:spcBef>
            </a:pPr>
            <a:r>
              <a:rPr lang="tr-TR" sz="2400" dirty="0"/>
              <a:t>Eğitim belirli bir mekanda sürdürülür.</a:t>
            </a:r>
          </a:p>
          <a:p>
            <a:pPr>
              <a:lnSpc>
                <a:spcPct val="150000"/>
              </a:lnSpc>
              <a:spcBef>
                <a:spcPts val="0"/>
              </a:spcBef>
            </a:pPr>
            <a:endParaRPr lang="tr-TR" sz="2400" dirty="0"/>
          </a:p>
          <a:p>
            <a:pPr>
              <a:lnSpc>
                <a:spcPct val="150000"/>
              </a:lnSpc>
              <a:spcBef>
                <a:spcPts val="0"/>
              </a:spcBef>
            </a:pPr>
            <a:r>
              <a:rPr lang="tr-TR" sz="2400" dirty="0"/>
              <a:t>Amaçlı olarak hazırlanmış araç- gereç kullanılır.</a:t>
            </a:r>
          </a:p>
          <a:p>
            <a:pPr>
              <a:lnSpc>
                <a:spcPct val="150000"/>
              </a:lnSpc>
              <a:spcBef>
                <a:spcPts val="0"/>
              </a:spcBef>
            </a:pPr>
            <a:endParaRPr lang="tr-TR" sz="2400" dirty="0"/>
          </a:p>
          <a:p>
            <a:pPr>
              <a:lnSpc>
                <a:spcPct val="150000"/>
              </a:lnSpc>
              <a:spcBef>
                <a:spcPts val="0"/>
              </a:spcBef>
            </a:pPr>
            <a:r>
              <a:rPr lang="tr-TR" sz="2400" dirty="0"/>
              <a:t>Süresi sınırlıdır.</a:t>
            </a:r>
          </a:p>
          <a:p>
            <a:endParaRPr lang="tr-TR" dirty="0" smtClean="0"/>
          </a:p>
        </p:txBody>
      </p:sp>
      <p:sp>
        <p:nvSpPr>
          <p:cNvPr id="40964" name="Veri Yer Tutucusu 3"/>
          <p:cNvSpPr>
            <a:spLocks noGrp="1"/>
          </p:cNvSpPr>
          <p:nvPr>
            <p:ph type="dt" sz="half"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23E3F22-3C78-4A9C-AEF3-C1CFD2024458}" type="datetime1">
              <a:rPr lang="tr-TR" sz="1400"/>
              <a:t>15.2.2018</a:t>
            </a:fld>
            <a:endParaRPr lang="en-US" sz="1400"/>
          </a:p>
        </p:txBody>
      </p:sp>
      <p:sp>
        <p:nvSpPr>
          <p:cNvPr id="40965"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sz="1400"/>
              <a:t>Dr. Pınar KIZILHAN</a:t>
            </a:r>
            <a:endParaRPr lang="en-US" sz="1400"/>
          </a:p>
        </p:txBody>
      </p:sp>
      <p:sp>
        <p:nvSpPr>
          <p:cNvPr id="40966"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62EB305-BE5F-41E3-B9FA-D298011238F5}" type="slidenum">
              <a:rPr lang="en-US" sz="1400"/>
              <a:pPr eaLnBrk="1" hangingPunct="1"/>
              <a:t>19</a:t>
            </a:fld>
            <a:endParaRPr lang="en-US" sz="1400"/>
          </a:p>
        </p:txBody>
      </p:sp>
    </p:spTree>
    <p:extLst>
      <p:ext uri="{BB962C8B-B14F-4D97-AF65-F5344CB8AC3E}">
        <p14:creationId xmlns:p14="http://schemas.microsoft.com/office/powerpoint/2010/main" val="5451759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2"/>
          <p:cNvSpPr>
            <a:spLocks noGrp="1" noChangeArrowheads="1"/>
          </p:cNvSpPr>
          <p:nvPr>
            <p:ph type="title"/>
          </p:nvPr>
        </p:nvSpPr>
        <p:spPr/>
        <p:txBody>
          <a:bodyPr/>
          <a:lstStyle/>
          <a:p>
            <a:pPr eaLnBrk="1" hangingPunct="1"/>
            <a:endParaRPr lang="tr-TR" altLang="tr-TR" smtClean="0"/>
          </a:p>
        </p:txBody>
      </p:sp>
      <p:sp>
        <p:nvSpPr>
          <p:cNvPr id="14342" name="Rectangle 3"/>
          <p:cNvSpPr>
            <a:spLocks noGrp="1" noChangeArrowheads="1"/>
          </p:cNvSpPr>
          <p:nvPr>
            <p:ph idx="1"/>
          </p:nvPr>
        </p:nvSpPr>
        <p:spPr/>
        <p:txBody>
          <a:bodyPr/>
          <a:lstStyle/>
          <a:p>
            <a:pPr algn="just" eaLnBrk="1" hangingPunct="1">
              <a:lnSpc>
                <a:spcPct val="150000"/>
              </a:lnSpc>
            </a:pPr>
            <a:r>
              <a:rPr lang="tr-TR" altLang="tr-TR" sz="2000" dirty="0"/>
              <a:t>Brezilya caddelerindeki satıcı çocukların alışveriş yaparken rahatça çözdükleri problemleri okul ortamında çözemedikleri gözlenmiştir. </a:t>
            </a:r>
          </a:p>
          <a:p>
            <a:pPr algn="just" eaLnBrk="1" hangingPunct="1">
              <a:lnSpc>
                <a:spcPct val="150000"/>
              </a:lnSpc>
            </a:pPr>
            <a:endParaRPr lang="tr-TR" altLang="tr-TR" sz="2000" dirty="0"/>
          </a:p>
          <a:p>
            <a:pPr algn="just" eaLnBrk="1" hangingPunct="1">
              <a:lnSpc>
                <a:spcPct val="150000"/>
              </a:lnSpc>
            </a:pPr>
            <a:r>
              <a:rPr lang="tr-TR" altLang="tr-TR" sz="2000" dirty="0"/>
              <a:t>Bu durum, </a:t>
            </a:r>
            <a:r>
              <a:rPr lang="tr-TR" altLang="tr-TR" sz="2000" dirty="0">
                <a:solidFill>
                  <a:srgbClr val="FF9900"/>
                </a:solidFill>
              </a:rPr>
              <a:t>biliş, öğrenme, hatırlama, düşünme</a:t>
            </a:r>
            <a:r>
              <a:rPr lang="tr-TR" altLang="tr-TR" sz="2000" dirty="0"/>
              <a:t> gibi bilişsel süreçlerin </a:t>
            </a:r>
            <a:r>
              <a:rPr lang="tr-TR" altLang="tr-TR" sz="2000" dirty="0">
                <a:solidFill>
                  <a:schemeClr val="hlink"/>
                </a:solidFill>
              </a:rPr>
              <a:t>bağlamla</a:t>
            </a:r>
            <a:r>
              <a:rPr lang="tr-TR" altLang="tr-TR" sz="2000" dirty="0"/>
              <a:t> iç içe olduğunu ve bilişsel etkinliklerin anlaşılabilmesi için bağlamın dikkate alınması gerektiğini ortaya koymuştur. </a:t>
            </a:r>
          </a:p>
        </p:txBody>
      </p:sp>
      <p:sp>
        <p:nvSpPr>
          <p:cNvPr id="14338"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BFEEA83F-F24A-49E1-8752-66C632A6EB73}" type="datetime1">
              <a:rPr lang="tr-TR" altLang="tr-TR"/>
              <a:pPr eaLnBrk="1" hangingPunct="1"/>
              <a:t>15.2.2018</a:t>
            </a:fld>
            <a:endParaRPr lang="tr-TR" altLang="tr-TR"/>
          </a:p>
        </p:txBody>
      </p:sp>
      <p:sp>
        <p:nvSpPr>
          <p:cNvPr id="14339"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14340"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40EEDECE-40AE-4E1A-A4EA-0BE48665F27A}" type="slidenum">
              <a:rPr lang="tr-TR" altLang="tr-TR"/>
              <a:pPr eaLnBrk="1" hangingPunct="1"/>
              <a:t>2</a:t>
            </a:fld>
            <a:endParaRPr lang="tr-TR" altLang="tr-TR"/>
          </a:p>
        </p:txBody>
      </p:sp>
    </p:spTree>
    <p:extLst>
      <p:ext uri="{BB962C8B-B14F-4D97-AF65-F5344CB8AC3E}">
        <p14:creationId xmlns:p14="http://schemas.microsoft.com/office/powerpoint/2010/main" val="35658379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Başlık 1"/>
          <p:cNvSpPr>
            <a:spLocks noGrp="1"/>
          </p:cNvSpPr>
          <p:nvPr>
            <p:ph type="title"/>
          </p:nvPr>
        </p:nvSpPr>
        <p:spPr/>
        <p:txBody>
          <a:bodyPr/>
          <a:lstStyle/>
          <a:p>
            <a:pPr algn="l"/>
            <a:r>
              <a:rPr lang="tr-TR" sz="2800" dirty="0"/>
              <a:t>İNFORMAL (DOĞAL) EĞİTİM</a:t>
            </a:r>
          </a:p>
        </p:txBody>
      </p:sp>
      <p:sp>
        <p:nvSpPr>
          <p:cNvPr id="41987" name="İçerik Yer Tutucusu 2"/>
          <p:cNvSpPr>
            <a:spLocks noGrp="1"/>
          </p:cNvSpPr>
          <p:nvPr>
            <p:ph idx="1"/>
          </p:nvPr>
        </p:nvSpPr>
        <p:spPr/>
        <p:txBody>
          <a:bodyPr/>
          <a:lstStyle/>
          <a:p>
            <a:pPr algn="just">
              <a:lnSpc>
                <a:spcPct val="150000"/>
              </a:lnSpc>
              <a:spcBef>
                <a:spcPts val="0"/>
              </a:spcBef>
            </a:pPr>
            <a:r>
              <a:rPr lang="tr-TR" sz="2000" dirty="0"/>
              <a:t>Eğitsel anlamda günlük bilgilerin elde edilmesindeki öğrenmelere </a:t>
            </a:r>
            <a:r>
              <a:rPr lang="tr-TR" sz="2000" dirty="0" err="1">
                <a:solidFill>
                  <a:srgbClr val="FF0000"/>
                </a:solidFill>
              </a:rPr>
              <a:t>informal</a:t>
            </a:r>
            <a:r>
              <a:rPr lang="tr-TR" sz="2000" dirty="0">
                <a:solidFill>
                  <a:srgbClr val="FF0000"/>
                </a:solidFill>
              </a:rPr>
              <a:t> (doğal) eğitim</a:t>
            </a:r>
            <a:r>
              <a:rPr lang="tr-TR" sz="2000" dirty="0"/>
              <a:t> demekteyiz. </a:t>
            </a:r>
          </a:p>
          <a:p>
            <a:pPr algn="just">
              <a:lnSpc>
                <a:spcPct val="150000"/>
              </a:lnSpc>
              <a:spcBef>
                <a:spcPts val="0"/>
              </a:spcBef>
            </a:pPr>
            <a:endParaRPr lang="tr-TR" sz="2000" dirty="0"/>
          </a:p>
          <a:p>
            <a:pPr algn="just">
              <a:lnSpc>
                <a:spcPct val="150000"/>
              </a:lnSpc>
              <a:spcBef>
                <a:spcPts val="0"/>
              </a:spcBef>
            </a:pPr>
            <a:r>
              <a:rPr lang="tr-TR" sz="2000" dirty="0"/>
              <a:t>Plansız ve programsız yaşamın içinde, toplumsal etkileşimler sonucu kendiliğinden oluşan eğitimdir. </a:t>
            </a:r>
          </a:p>
          <a:p>
            <a:pPr algn="just">
              <a:lnSpc>
                <a:spcPct val="150000"/>
              </a:lnSpc>
              <a:spcBef>
                <a:spcPts val="0"/>
              </a:spcBef>
            </a:pPr>
            <a:endParaRPr lang="tr-TR" sz="2000" dirty="0"/>
          </a:p>
          <a:p>
            <a:pPr algn="just">
              <a:lnSpc>
                <a:spcPct val="150000"/>
              </a:lnSpc>
              <a:spcBef>
                <a:spcPts val="0"/>
              </a:spcBef>
            </a:pPr>
            <a:r>
              <a:rPr lang="tr-TR" sz="2000" dirty="0"/>
              <a:t>Diğer bir değişle bireyin </a:t>
            </a:r>
            <a:r>
              <a:rPr lang="tr-TR" sz="2000" dirty="0">
                <a:solidFill>
                  <a:srgbClr val="FF0000"/>
                </a:solidFill>
              </a:rPr>
              <a:t>toplumsallaşma</a:t>
            </a:r>
            <a:r>
              <a:rPr lang="tr-TR" sz="2000" dirty="0"/>
              <a:t> ve</a:t>
            </a:r>
          </a:p>
          <a:p>
            <a:pPr marL="0" indent="0" algn="just">
              <a:lnSpc>
                <a:spcPct val="150000"/>
              </a:lnSpc>
              <a:spcBef>
                <a:spcPts val="0"/>
              </a:spcBef>
              <a:buNone/>
            </a:pPr>
            <a:r>
              <a:rPr lang="tr-TR" sz="2000" dirty="0"/>
              <a:t>       </a:t>
            </a:r>
            <a:r>
              <a:rPr lang="tr-TR" sz="2000" dirty="0">
                <a:solidFill>
                  <a:srgbClr val="FF0000"/>
                </a:solidFill>
              </a:rPr>
              <a:t>kültürleşme</a:t>
            </a:r>
            <a:r>
              <a:rPr lang="tr-TR" sz="2000" dirty="0"/>
              <a:t> sürecidir. </a:t>
            </a:r>
          </a:p>
          <a:p>
            <a:endParaRPr lang="tr-TR" dirty="0" smtClean="0"/>
          </a:p>
        </p:txBody>
      </p:sp>
      <p:sp>
        <p:nvSpPr>
          <p:cNvPr id="41988" name="Veri Yer Tutucusu 3"/>
          <p:cNvSpPr>
            <a:spLocks noGrp="1"/>
          </p:cNvSpPr>
          <p:nvPr>
            <p:ph type="dt" sz="half"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00306C1-75C2-43C2-A58D-87EF5A83690A}" type="datetime1">
              <a:rPr lang="tr-TR" sz="1400"/>
              <a:t>15.2.2018</a:t>
            </a:fld>
            <a:endParaRPr lang="en-US" sz="1400"/>
          </a:p>
        </p:txBody>
      </p:sp>
      <p:sp>
        <p:nvSpPr>
          <p:cNvPr id="41989"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sz="1400"/>
              <a:t>Dr. Pınar KIZILHAN</a:t>
            </a:r>
            <a:endParaRPr lang="en-US" sz="1400"/>
          </a:p>
        </p:txBody>
      </p:sp>
      <p:sp>
        <p:nvSpPr>
          <p:cNvPr id="41990"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966E998-DA79-4569-903E-4B143F3B171B}" type="slidenum">
              <a:rPr lang="en-US" sz="1400"/>
              <a:pPr eaLnBrk="1" hangingPunct="1"/>
              <a:t>20</a:t>
            </a:fld>
            <a:endParaRPr lang="en-US" sz="1400"/>
          </a:p>
        </p:txBody>
      </p:sp>
    </p:spTree>
    <p:extLst>
      <p:ext uri="{BB962C8B-B14F-4D97-AF65-F5344CB8AC3E}">
        <p14:creationId xmlns:p14="http://schemas.microsoft.com/office/powerpoint/2010/main" val="15197310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defRPr/>
            </a:pPr>
            <a:r>
              <a:rPr lang="tr-TR" sz="3200" b="1" dirty="0">
                <a:solidFill>
                  <a:schemeClr val="tx2">
                    <a:lumMod val="75000"/>
                  </a:schemeClr>
                </a:solidFill>
              </a:rPr>
              <a:t>ÖRGÜN EĞİTİM</a:t>
            </a:r>
          </a:p>
        </p:txBody>
      </p:sp>
      <p:sp>
        <p:nvSpPr>
          <p:cNvPr id="3" name="İçerik Yer Tutucusu 2"/>
          <p:cNvSpPr>
            <a:spLocks noGrp="1"/>
          </p:cNvSpPr>
          <p:nvPr>
            <p:ph idx="1"/>
          </p:nvPr>
        </p:nvSpPr>
        <p:spPr/>
        <p:txBody>
          <a:bodyPr/>
          <a:lstStyle/>
          <a:p>
            <a:pPr algn="just">
              <a:lnSpc>
                <a:spcPct val="150000"/>
              </a:lnSpc>
              <a:spcBef>
                <a:spcPts val="0"/>
              </a:spcBef>
              <a:defRPr/>
            </a:pPr>
            <a:r>
              <a:rPr lang="tr-TR" sz="2400" dirty="0"/>
              <a:t>Örgün eğitim, </a:t>
            </a:r>
            <a:r>
              <a:rPr lang="tr-TR" sz="2400" dirty="0">
                <a:solidFill>
                  <a:srgbClr val="FF0000"/>
                </a:solidFill>
              </a:rPr>
              <a:t>öğrenim çağı nüfusu</a:t>
            </a:r>
            <a:r>
              <a:rPr lang="tr-TR" sz="2400" dirty="0"/>
              <a:t>na dönük örgütlenme olup bunun dışında kalan nüfusun eğitim gereksinimi ise </a:t>
            </a:r>
            <a:r>
              <a:rPr lang="tr-TR" sz="2400" dirty="0">
                <a:solidFill>
                  <a:srgbClr val="FF0000"/>
                </a:solidFill>
              </a:rPr>
              <a:t>yaygın eğitim örgütlenmesi</a:t>
            </a:r>
            <a:r>
              <a:rPr lang="tr-TR" sz="2400" dirty="0"/>
              <a:t>yle karşılanmaktadır. Türkiye’de eğitim sisteminin örgütlenmesi </a:t>
            </a:r>
            <a:r>
              <a:rPr lang="tr-TR" sz="2400" dirty="0">
                <a:solidFill>
                  <a:srgbClr val="FF0000"/>
                </a:solidFill>
              </a:rPr>
              <a:t>1739 sayılı Milli Eğitim Temel Kanunu </a:t>
            </a:r>
            <a:r>
              <a:rPr lang="tr-TR" sz="2400" dirty="0"/>
              <a:t>ile sağlanmaktadır. Bu kanuna göre Türkiye’de eğitim sistemi, örgün ve yaygın olmak üzere iki ana bölümde; örgün ve yaygın eğitim olarak örgütlenmektedir.  </a:t>
            </a:r>
          </a:p>
          <a:p>
            <a:pPr marL="0" indent="0" algn="just">
              <a:buNone/>
              <a:defRPr/>
            </a:pPr>
            <a:endParaRPr lang="tr-TR" dirty="0"/>
          </a:p>
        </p:txBody>
      </p:sp>
      <p:sp>
        <p:nvSpPr>
          <p:cNvPr id="44036" name="Veri Yer Tutucusu 3"/>
          <p:cNvSpPr>
            <a:spLocks noGrp="1"/>
          </p:cNvSpPr>
          <p:nvPr>
            <p:ph type="dt" sz="half"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03BB17B-110A-491A-A372-4F2DA0BB5A76}" type="datetime1">
              <a:rPr lang="tr-TR" sz="1400"/>
              <a:t>15.2.2018</a:t>
            </a:fld>
            <a:endParaRPr lang="en-US" sz="1400"/>
          </a:p>
        </p:txBody>
      </p:sp>
      <p:sp>
        <p:nvSpPr>
          <p:cNvPr id="44037"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sz="1400"/>
              <a:t>Dr. Pınar KIZILHAN</a:t>
            </a:r>
            <a:endParaRPr lang="en-US" sz="1400"/>
          </a:p>
        </p:txBody>
      </p:sp>
      <p:sp>
        <p:nvSpPr>
          <p:cNvPr id="44038"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DC07B24-4F3D-468B-A52B-CD7868F1F3D4}" type="slidenum">
              <a:rPr lang="en-US" sz="1400"/>
              <a:pPr eaLnBrk="1" hangingPunct="1"/>
              <a:t>21</a:t>
            </a:fld>
            <a:endParaRPr lang="en-US" sz="1400"/>
          </a:p>
        </p:txBody>
      </p:sp>
    </p:spTree>
    <p:extLst>
      <p:ext uri="{BB962C8B-B14F-4D97-AF65-F5344CB8AC3E}">
        <p14:creationId xmlns:p14="http://schemas.microsoft.com/office/powerpoint/2010/main" val="30332492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Başlık 1"/>
          <p:cNvSpPr>
            <a:spLocks noGrp="1"/>
          </p:cNvSpPr>
          <p:nvPr>
            <p:ph type="title"/>
          </p:nvPr>
        </p:nvSpPr>
        <p:spPr/>
        <p:txBody>
          <a:bodyPr/>
          <a:lstStyle/>
          <a:p>
            <a:pPr algn="ctr"/>
            <a:r>
              <a:rPr lang="tr-TR" sz="3200" dirty="0">
                <a:solidFill>
                  <a:srgbClr val="FFAE0D"/>
                </a:solidFill>
              </a:rPr>
              <a:t/>
            </a:r>
            <a:br>
              <a:rPr lang="tr-TR" sz="3200" dirty="0">
                <a:solidFill>
                  <a:srgbClr val="FFAE0D"/>
                </a:solidFill>
              </a:rPr>
            </a:br>
            <a:r>
              <a:rPr lang="tr-TR" sz="3200" dirty="0">
                <a:solidFill>
                  <a:srgbClr val="FFAE0D"/>
                </a:solidFill>
              </a:rPr>
              <a:t>ÖRGÜN EĞİTİM</a:t>
            </a:r>
            <a:endParaRPr lang="tr-TR" dirty="0" smtClean="0"/>
          </a:p>
        </p:txBody>
      </p:sp>
      <p:sp>
        <p:nvSpPr>
          <p:cNvPr id="45059" name="İçerik Yer Tutucusu 2"/>
          <p:cNvSpPr>
            <a:spLocks noGrp="1"/>
          </p:cNvSpPr>
          <p:nvPr>
            <p:ph idx="1"/>
          </p:nvPr>
        </p:nvSpPr>
        <p:spPr/>
        <p:txBody>
          <a:bodyPr>
            <a:normAutofit/>
          </a:bodyPr>
          <a:lstStyle/>
          <a:p>
            <a:endParaRPr lang="tr-TR" sz="2400" dirty="0"/>
          </a:p>
          <a:p>
            <a:pPr algn="just">
              <a:lnSpc>
                <a:spcPct val="150000"/>
              </a:lnSpc>
              <a:spcBef>
                <a:spcPts val="0"/>
              </a:spcBef>
            </a:pPr>
            <a:r>
              <a:rPr lang="tr-TR" sz="2400" dirty="0"/>
              <a:t>Örgün eğitim, amaca göre hazırlanmış programlarla okul çatısı altında, belirli yaş grubundaki ve aynı seviyedeki bireyler için yapılan düzenli eğitimdir. </a:t>
            </a:r>
          </a:p>
          <a:p>
            <a:pPr marL="0" indent="0" algn="just">
              <a:lnSpc>
                <a:spcPct val="150000"/>
              </a:lnSpc>
              <a:spcBef>
                <a:spcPts val="0"/>
              </a:spcBef>
              <a:buNone/>
            </a:pPr>
            <a:endParaRPr lang="tr-TR" sz="2400" dirty="0"/>
          </a:p>
          <a:p>
            <a:pPr algn="just">
              <a:lnSpc>
                <a:spcPct val="150000"/>
              </a:lnSpc>
              <a:spcBef>
                <a:spcPts val="0"/>
              </a:spcBef>
            </a:pPr>
            <a:r>
              <a:rPr lang="tr-TR" sz="2400" dirty="0"/>
              <a:t>Okul öncesi eğitim, ilköğretim, ortaöğretim ve yükseköğretim kurumlarını kapsamaktadır.</a:t>
            </a:r>
          </a:p>
          <a:p>
            <a:endParaRPr lang="tr-TR" sz="2400" dirty="0"/>
          </a:p>
        </p:txBody>
      </p:sp>
      <p:sp>
        <p:nvSpPr>
          <p:cNvPr id="45060" name="Veri Yer Tutucusu 3"/>
          <p:cNvSpPr>
            <a:spLocks noGrp="1"/>
          </p:cNvSpPr>
          <p:nvPr>
            <p:ph type="dt" sz="half"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D9D6AA8-E52F-4275-A000-83E3D884EA35}" type="datetime1">
              <a:rPr lang="tr-TR" sz="1400"/>
              <a:t>15.2.2018</a:t>
            </a:fld>
            <a:endParaRPr lang="en-US" sz="1400"/>
          </a:p>
        </p:txBody>
      </p:sp>
      <p:sp>
        <p:nvSpPr>
          <p:cNvPr id="45061"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sz="1400"/>
              <a:t>Dr. Pınar KIZILHAN</a:t>
            </a:r>
            <a:endParaRPr lang="en-US" sz="1400"/>
          </a:p>
        </p:txBody>
      </p:sp>
      <p:sp>
        <p:nvSpPr>
          <p:cNvPr id="45062"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58A3AA3-9908-4A95-8A49-4C7CA8DB24B9}" type="slidenum">
              <a:rPr lang="en-US" sz="1400"/>
              <a:pPr eaLnBrk="1" hangingPunct="1"/>
              <a:t>22</a:t>
            </a:fld>
            <a:endParaRPr lang="en-US" sz="1400"/>
          </a:p>
        </p:txBody>
      </p:sp>
    </p:spTree>
    <p:extLst>
      <p:ext uri="{BB962C8B-B14F-4D97-AF65-F5344CB8AC3E}">
        <p14:creationId xmlns:p14="http://schemas.microsoft.com/office/powerpoint/2010/main" val="37632935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Başlık 1"/>
          <p:cNvSpPr>
            <a:spLocks noGrp="1"/>
          </p:cNvSpPr>
          <p:nvPr>
            <p:ph type="title"/>
          </p:nvPr>
        </p:nvSpPr>
        <p:spPr/>
        <p:txBody>
          <a:bodyPr>
            <a:normAutofit/>
          </a:bodyPr>
          <a:lstStyle/>
          <a:p>
            <a:pPr algn="ctr"/>
            <a:r>
              <a:rPr lang="tr-TR" sz="3200" dirty="0">
                <a:solidFill>
                  <a:schemeClr val="accent6"/>
                </a:solidFill>
              </a:rPr>
              <a:t/>
            </a:r>
            <a:br>
              <a:rPr lang="tr-TR" sz="3200" dirty="0">
                <a:solidFill>
                  <a:schemeClr val="accent6"/>
                </a:solidFill>
              </a:rPr>
            </a:br>
            <a:r>
              <a:rPr lang="tr-TR" sz="3200" dirty="0">
                <a:solidFill>
                  <a:schemeClr val="accent6"/>
                </a:solidFill>
              </a:rPr>
              <a:t>YAYGIN EĞİTİM</a:t>
            </a:r>
            <a:br>
              <a:rPr lang="tr-TR" sz="3200" dirty="0">
                <a:solidFill>
                  <a:schemeClr val="accent6"/>
                </a:solidFill>
              </a:rPr>
            </a:br>
            <a:endParaRPr lang="tr-TR" sz="3200" dirty="0">
              <a:solidFill>
                <a:schemeClr val="accent6"/>
              </a:solidFill>
            </a:endParaRPr>
          </a:p>
        </p:txBody>
      </p:sp>
      <p:sp>
        <p:nvSpPr>
          <p:cNvPr id="46083" name="İçerik Yer Tutucusu 2"/>
          <p:cNvSpPr>
            <a:spLocks noGrp="1"/>
          </p:cNvSpPr>
          <p:nvPr>
            <p:ph idx="1"/>
          </p:nvPr>
        </p:nvSpPr>
        <p:spPr/>
        <p:txBody>
          <a:bodyPr>
            <a:normAutofit fontScale="92500"/>
          </a:bodyPr>
          <a:lstStyle/>
          <a:p>
            <a:pPr algn="just">
              <a:lnSpc>
                <a:spcPct val="150000"/>
              </a:lnSpc>
              <a:spcBef>
                <a:spcPts val="0"/>
              </a:spcBef>
            </a:pPr>
            <a:r>
              <a:rPr lang="tr-TR" sz="2400" dirty="0"/>
              <a:t>Örgün eğitim sistemine hiç girmemiş, herhangi bir kademesinde bulunan veya bu kademelerden birinden ayrılmış olan bireylere ilgi ve gereksinme duydukları alanda örgün eğitim yanında veya dışında düzenlenen eğitim faaliyetlerinin tümünü kapsar.</a:t>
            </a:r>
            <a:br>
              <a:rPr lang="tr-TR" sz="2400" dirty="0"/>
            </a:br>
            <a:r>
              <a:rPr lang="tr-TR" sz="2400" dirty="0"/>
              <a:t/>
            </a:r>
            <a:br>
              <a:rPr lang="tr-TR" sz="2400" dirty="0"/>
            </a:br>
            <a:endParaRPr lang="tr-TR" sz="2400" dirty="0"/>
          </a:p>
          <a:p>
            <a:pPr algn="just">
              <a:lnSpc>
                <a:spcPct val="150000"/>
              </a:lnSpc>
              <a:spcBef>
                <a:spcPts val="0"/>
              </a:spcBef>
            </a:pPr>
            <a:r>
              <a:rPr lang="tr-TR" sz="2400" dirty="0"/>
              <a:t>Yaygın eğitim; </a:t>
            </a:r>
            <a:r>
              <a:rPr lang="tr-TR" sz="2400" dirty="0">
                <a:solidFill>
                  <a:srgbClr val="FF0000"/>
                </a:solidFill>
              </a:rPr>
              <a:t>genel </a:t>
            </a:r>
            <a:r>
              <a:rPr lang="tr-TR" sz="2400" dirty="0"/>
              <a:t>ve </a:t>
            </a:r>
            <a:r>
              <a:rPr lang="tr-TR" sz="2400" dirty="0">
                <a:solidFill>
                  <a:srgbClr val="FF0000"/>
                </a:solidFill>
              </a:rPr>
              <a:t>meslekî teknik </a:t>
            </a:r>
            <a:r>
              <a:rPr lang="tr-TR" sz="2400" dirty="0"/>
              <a:t>yaygın eğitim olmak üzere iki bölümden oluşmaktadır</a:t>
            </a:r>
          </a:p>
        </p:txBody>
      </p:sp>
      <p:sp>
        <p:nvSpPr>
          <p:cNvPr id="46084" name="Veri Yer Tutucusu 3"/>
          <p:cNvSpPr>
            <a:spLocks noGrp="1"/>
          </p:cNvSpPr>
          <p:nvPr>
            <p:ph type="dt" sz="half"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6A4E843-7C19-47C9-8E75-BC996074D3D3}" type="datetime1">
              <a:rPr lang="tr-TR" sz="1400"/>
              <a:t>15.2.2018</a:t>
            </a:fld>
            <a:endParaRPr lang="en-US" sz="1400"/>
          </a:p>
        </p:txBody>
      </p:sp>
      <p:sp>
        <p:nvSpPr>
          <p:cNvPr id="46085"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sz="1400"/>
              <a:t>Dr. Pınar KIZILHAN</a:t>
            </a:r>
            <a:endParaRPr lang="en-US" sz="1400"/>
          </a:p>
        </p:txBody>
      </p:sp>
      <p:sp>
        <p:nvSpPr>
          <p:cNvPr id="46086"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EE62F78-1270-4B1C-88D7-D596A3AE4C11}" type="slidenum">
              <a:rPr lang="en-US" sz="1400"/>
              <a:pPr eaLnBrk="1" hangingPunct="1"/>
              <a:t>23</a:t>
            </a:fld>
            <a:endParaRPr lang="en-US" sz="1400"/>
          </a:p>
        </p:txBody>
      </p:sp>
    </p:spTree>
    <p:extLst>
      <p:ext uri="{BB962C8B-B14F-4D97-AF65-F5344CB8AC3E}">
        <p14:creationId xmlns:p14="http://schemas.microsoft.com/office/powerpoint/2010/main" val="17239961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Başlık 1"/>
          <p:cNvSpPr>
            <a:spLocks noGrp="1"/>
          </p:cNvSpPr>
          <p:nvPr>
            <p:ph type="title"/>
          </p:nvPr>
        </p:nvSpPr>
        <p:spPr/>
        <p:txBody>
          <a:bodyPr/>
          <a:lstStyle/>
          <a:p>
            <a:r>
              <a:rPr lang="tr-TR" sz="2400" b="1"/>
              <a:t>Kaynakça</a:t>
            </a:r>
          </a:p>
        </p:txBody>
      </p:sp>
      <p:sp>
        <p:nvSpPr>
          <p:cNvPr id="52227" name="İçerik Yer Tutucusu 2"/>
          <p:cNvSpPr>
            <a:spLocks noGrp="1"/>
          </p:cNvSpPr>
          <p:nvPr>
            <p:ph idx="1"/>
          </p:nvPr>
        </p:nvSpPr>
        <p:spPr/>
        <p:txBody>
          <a:bodyPr/>
          <a:lstStyle/>
          <a:p>
            <a:pPr marL="0" indent="0">
              <a:buNone/>
            </a:pPr>
            <a:endParaRPr lang="tr-TR" sz="1600" dirty="0"/>
          </a:p>
          <a:p>
            <a:pPr marL="0" indent="0">
              <a:buNone/>
            </a:pPr>
            <a:r>
              <a:rPr lang="tr-TR" sz="1600" dirty="0"/>
              <a:t>Başaran, İ. E. (2007). Eğitim Bilimine Giriş. Ankara: Ekinoks Yayınları.</a:t>
            </a:r>
          </a:p>
          <a:p>
            <a:pPr marL="0" indent="0">
              <a:buNone/>
            </a:pPr>
            <a:endParaRPr lang="tr-TR" sz="1600" dirty="0"/>
          </a:p>
          <a:p>
            <a:pPr marL="0" indent="0">
              <a:buNone/>
            </a:pPr>
            <a:endParaRPr lang="tr-TR" sz="1600" dirty="0"/>
          </a:p>
          <a:p>
            <a:pPr marL="0" indent="0">
              <a:buNone/>
            </a:pPr>
            <a:r>
              <a:rPr lang="tr-TR" sz="1600" dirty="0">
                <a:hlinkClick r:id="rId2"/>
              </a:rPr>
              <a:t>http://egitimpedia.com/egitim-2/15-ulkeden-15-sinif-manzarasi</a:t>
            </a:r>
            <a:endParaRPr lang="tr-TR" sz="1600" dirty="0"/>
          </a:p>
          <a:p>
            <a:pPr marL="0" indent="0">
              <a:buNone/>
            </a:pPr>
            <a:endParaRPr lang="tr-TR" sz="1600" dirty="0"/>
          </a:p>
          <a:p>
            <a:pPr marL="0" indent="0">
              <a:buNone/>
            </a:pPr>
            <a:r>
              <a:rPr lang="tr-TR" sz="1600" dirty="0">
                <a:hlinkClick r:id="rId3"/>
              </a:rPr>
              <a:t>http://www.radikal.com.tr/yazarlar/dr_alper_hasanoglu/birlikte_kitap_okumak-1174742</a:t>
            </a:r>
            <a:endParaRPr lang="tr-TR" sz="1600" dirty="0"/>
          </a:p>
          <a:p>
            <a:pPr marL="0" indent="0">
              <a:buNone/>
            </a:pPr>
            <a:endParaRPr lang="tr-TR" sz="1600" dirty="0"/>
          </a:p>
          <a:p>
            <a:pPr marL="0" indent="0">
              <a:buNone/>
            </a:pPr>
            <a:r>
              <a:rPr lang="tr-TR" sz="1600" dirty="0"/>
              <a:t>Eğitim Bilimine Giriş (</a:t>
            </a:r>
            <a:r>
              <a:rPr lang="tr-TR" sz="1600" dirty="0" err="1"/>
              <a:t>Edt</a:t>
            </a:r>
            <a:r>
              <a:rPr lang="tr-TR" sz="1600" dirty="0"/>
              <a:t>: </a:t>
            </a:r>
            <a:r>
              <a:rPr lang="tr-TR" sz="1600" dirty="0" err="1"/>
              <a:t>Abdurrrahman</a:t>
            </a:r>
            <a:r>
              <a:rPr lang="tr-TR" sz="1600" dirty="0"/>
              <a:t> </a:t>
            </a:r>
            <a:r>
              <a:rPr lang="tr-TR" sz="1600" dirty="0" err="1"/>
              <a:t>Tanrıöğen</a:t>
            </a:r>
            <a:r>
              <a:rPr lang="tr-TR" sz="1600" dirty="0"/>
              <a:t>, Ruhi </a:t>
            </a:r>
            <a:r>
              <a:rPr lang="tr-TR" sz="1600" dirty="0" err="1"/>
              <a:t>Sarpkaya</a:t>
            </a:r>
            <a:r>
              <a:rPr lang="tr-TR" sz="1600" dirty="0"/>
              <a:t>). Anı Yayıncılık.</a:t>
            </a:r>
          </a:p>
          <a:p>
            <a:pPr marL="0" indent="0">
              <a:buNone/>
            </a:pPr>
            <a:endParaRPr lang="tr-TR" sz="1600" dirty="0"/>
          </a:p>
          <a:p>
            <a:pPr marL="0" indent="0">
              <a:buNone/>
            </a:pPr>
            <a:endParaRPr lang="tr-TR" sz="1600" dirty="0"/>
          </a:p>
          <a:p>
            <a:pPr marL="0" indent="0">
              <a:buNone/>
            </a:pPr>
            <a:endParaRPr lang="tr-TR" sz="1600" dirty="0"/>
          </a:p>
          <a:p>
            <a:pPr marL="0" indent="0">
              <a:buNone/>
            </a:pPr>
            <a:endParaRPr lang="tr-TR" sz="1600" dirty="0"/>
          </a:p>
          <a:p>
            <a:pPr marL="0" indent="0">
              <a:buNone/>
            </a:pPr>
            <a:endParaRPr lang="tr-TR" sz="1600" dirty="0"/>
          </a:p>
        </p:txBody>
      </p:sp>
      <p:sp>
        <p:nvSpPr>
          <p:cNvPr id="52228" name="Veri Yer Tutucusu 3"/>
          <p:cNvSpPr>
            <a:spLocks noGrp="1"/>
          </p:cNvSpPr>
          <p:nvPr>
            <p:ph type="dt" sz="half"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D84419B-FEF5-468D-A604-F24022CEB02F}" type="datetime1">
              <a:rPr lang="tr-TR" sz="1400"/>
              <a:t>15.2.2018</a:t>
            </a:fld>
            <a:endParaRPr lang="en-US" sz="1400"/>
          </a:p>
        </p:txBody>
      </p:sp>
      <p:sp>
        <p:nvSpPr>
          <p:cNvPr id="52229"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sz="1400"/>
              <a:t>Dr. Pınar KIZILHAN</a:t>
            </a:r>
            <a:endParaRPr lang="en-US" sz="1400"/>
          </a:p>
        </p:txBody>
      </p:sp>
      <p:sp>
        <p:nvSpPr>
          <p:cNvPr id="52230"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9A8734A-B705-4570-868F-AF67C9A8BC1A}" type="slidenum">
              <a:rPr lang="en-US" sz="1400"/>
              <a:pPr eaLnBrk="1" hangingPunct="1"/>
              <a:t>24</a:t>
            </a:fld>
            <a:endParaRPr lang="en-US" sz="1400"/>
          </a:p>
        </p:txBody>
      </p:sp>
    </p:spTree>
    <p:extLst>
      <p:ext uri="{BB962C8B-B14F-4D97-AF65-F5344CB8AC3E}">
        <p14:creationId xmlns:p14="http://schemas.microsoft.com/office/powerpoint/2010/main" val="35163184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b="1" dirty="0" smtClean="0">
                <a:solidFill>
                  <a:schemeClr val="tx2">
                    <a:lumMod val="50000"/>
                  </a:schemeClr>
                </a:solidFill>
              </a:rPr>
              <a:t>Öğrenme </a:t>
            </a:r>
            <a:r>
              <a:rPr lang="tr-TR" sz="1200" dirty="0"/>
              <a:t>Özden, Y. Şimşek, H. 1998.  Davranışçılıktan </a:t>
            </a:r>
            <a:r>
              <a:rPr lang="tr-TR" sz="1200" dirty="0" err="1"/>
              <a:t>Oluşturmacılığa</a:t>
            </a:r>
            <a:r>
              <a:rPr lang="tr-TR" sz="1200" dirty="0"/>
              <a:t>: “Öğrenme” Paradigmasının Dönüşümü ve Türk Eğitimi. “Bilgi ve Toplum” Dergisi Sayı 1, (1,19).</a:t>
            </a:r>
            <a:br>
              <a:rPr lang="tr-TR" sz="1200" dirty="0"/>
            </a:br>
            <a:r>
              <a:rPr lang="tr-TR" sz="1200" dirty="0" smtClean="0"/>
              <a:t> </a:t>
            </a:r>
            <a:endParaRPr lang="tr-TR" sz="1200" dirty="0"/>
          </a:p>
        </p:txBody>
      </p:sp>
      <p:sp>
        <p:nvSpPr>
          <p:cNvPr id="3" name="İçerik Yer Tutucusu 2"/>
          <p:cNvSpPr>
            <a:spLocks noGrp="1"/>
          </p:cNvSpPr>
          <p:nvPr>
            <p:ph idx="1"/>
          </p:nvPr>
        </p:nvSpPr>
        <p:spPr/>
        <p:txBody>
          <a:bodyPr>
            <a:normAutofit/>
          </a:bodyPr>
          <a:lstStyle/>
          <a:p>
            <a:pPr algn="just">
              <a:lnSpc>
                <a:spcPct val="150000"/>
              </a:lnSpc>
            </a:pPr>
            <a:r>
              <a:rPr lang="en-US" dirty="0" err="1"/>
              <a:t>Aslında</a:t>
            </a:r>
            <a:r>
              <a:rPr lang="en-US" dirty="0"/>
              <a:t> </a:t>
            </a:r>
            <a:r>
              <a:rPr lang="en-US" dirty="0" err="1"/>
              <a:t>öğrenmeyi</a:t>
            </a:r>
            <a:r>
              <a:rPr lang="en-US" dirty="0"/>
              <a:t> </a:t>
            </a:r>
            <a:r>
              <a:rPr lang="en-US" dirty="0" err="1"/>
              <a:t>tanımlamak</a:t>
            </a:r>
            <a:r>
              <a:rPr lang="en-US" dirty="0"/>
              <a:t> </a:t>
            </a:r>
            <a:r>
              <a:rPr lang="en-US" dirty="0" err="1"/>
              <a:t>sanıldığı</a:t>
            </a:r>
            <a:r>
              <a:rPr lang="en-US" dirty="0"/>
              <a:t> </a:t>
            </a:r>
            <a:r>
              <a:rPr lang="en-US" dirty="0" err="1"/>
              <a:t>kadar</a:t>
            </a:r>
            <a:r>
              <a:rPr lang="en-US" dirty="0"/>
              <a:t> </a:t>
            </a:r>
            <a:r>
              <a:rPr lang="en-US" dirty="0" err="1"/>
              <a:t>kolay</a:t>
            </a:r>
            <a:r>
              <a:rPr lang="en-US" dirty="0"/>
              <a:t> </a:t>
            </a:r>
            <a:r>
              <a:rPr lang="en-US" dirty="0" err="1"/>
              <a:t>değildir</a:t>
            </a:r>
            <a:r>
              <a:rPr lang="en-US" dirty="0"/>
              <a:t>. </a:t>
            </a:r>
            <a:r>
              <a:rPr lang="en-US" dirty="0" err="1"/>
              <a:t>Örneğin</a:t>
            </a:r>
            <a:r>
              <a:rPr lang="en-US" dirty="0"/>
              <a:t>, </a:t>
            </a:r>
            <a:r>
              <a:rPr lang="en-US" dirty="0" err="1"/>
              <a:t>geçirdiğiniz</a:t>
            </a:r>
            <a:r>
              <a:rPr lang="en-US" dirty="0"/>
              <a:t> son </a:t>
            </a:r>
            <a:r>
              <a:rPr lang="en-US" dirty="0" err="1"/>
              <a:t>birkaç</a:t>
            </a:r>
            <a:r>
              <a:rPr lang="en-US" dirty="0"/>
              <a:t> </a:t>
            </a:r>
            <a:r>
              <a:rPr lang="en-US" dirty="0" err="1"/>
              <a:t>haftayı</a:t>
            </a:r>
            <a:r>
              <a:rPr lang="en-US" dirty="0"/>
              <a:t> </a:t>
            </a:r>
            <a:r>
              <a:rPr lang="en-US" dirty="0" err="1"/>
              <a:t>gözünüzün</a:t>
            </a:r>
            <a:r>
              <a:rPr lang="en-US" dirty="0"/>
              <a:t> </a:t>
            </a:r>
            <a:r>
              <a:rPr lang="en-US" dirty="0" err="1"/>
              <a:t>önüne</a:t>
            </a:r>
            <a:r>
              <a:rPr lang="en-US" dirty="0"/>
              <a:t> </a:t>
            </a:r>
            <a:r>
              <a:rPr lang="en-US" dirty="0" err="1"/>
              <a:t>getirip</a:t>
            </a:r>
            <a:r>
              <a:rPr lang="en-US" dirty="0"/>
              <a:t> </a:t>
            </a:r>
            <a:r>
              <a:rPr lang="en-US" dirty="0" err="1"/>
              <a:t>yeni</a:t>
            </a:r>
            <a:r>
              <a:rPr lang="en-US" dirty="0"/>
              <a:t> </a:t>
            </a:r>
            <a:r>
              <a:rPr lang="en-US" dirty="0" err="1"/>
              <a:t>öğrendiğiniz</a:t>
            </a:r>
            <a:r>
              <a:rPr lang="en-US" dirty="0"/>
              <a:t> </a:t>
            </a:r>
            <a:r>
              <a:rPr lang="en-US" dirty="0" err="1"/>
              <a:t>neler</a:t>
            </a:r>
            <a:r>
              <a:rPr lang="en-US" dirty="0"/>
              <a:t> </a:t>
            </a:r>
            <a:r>
              <a:rPr lang="en-US" dirty="0" err="1"/>
              <a:t>var</a:t>
            </a:r>
            <a:r>
              <a:rPr lang="en-US" dirty="0"/>
              <a:t> </a:t>
            </a:r>
            <a:r>
              <a:rPr lang="en-US" dirty="0" err="1"/>
              <a:t>diye</a:t>
            </a:r>
            <a:r>
              <a:rPr lang="en-US" dirty="0"/>
              <a:t> </a:t>
            </a:r>
            <a:r>
              <a:rPr lang="en-US" dirty="0" err="1"/>
              <a:t>bir</a:t>
            </a:r>
            <a:r>
              <a:rPr lang="en-US" dirty="0"/>
              <a:t> </a:t>
            </a:r>
            <a:r>
              <a:rPr lang="en-US" dirty="0" err="1"/>
              <a:t>düşünün</a:t>
            </a:r>
            <a:r>
              <a:rPr lang="en-US" dirty="0"/>
              <a:t>. Bu </a:t>
            </a:r>
            <a:r>
              <a:rPr lang="en-US" dirty="0" err="1"/>
              <a:t>sorunun</a:t>
            </a:r>
            <a:r>
              <a:rPr lang="en-US" dirty="0"/>
              <a:t> </a:t>
            </a:r>
            <a:r>
              <a:rPr lang="en-US" dirty="0" err="1"/>
              <a:t>cevabı</a:t>
            </a:r>
            <a:r>
              <a:rPr lang="en-US" dirty="0"/>
              <a:t> </a:t>
            </a:r>
            <a:r>
              <a:rPr lang="en-US" dirty="0" err="1"/>
              <a:t>hiç</a:t>
            </a:r>
            <a:r>
              <a:rPr lang="en-US" dirty="0"/>
              <a:t> de </a:t>
            </a:r>
            <a:r>
              <a:rPr lang="en-US" dirty="0" err="1"/>
              <a:t>kolay</a:t>
            </a:r>
            <a:r>
              <a:rPr lang="en-US" dirty="0"/>
              <a:t> </a:t>
            </a:r>
            <a:r>
              <a:rPr lang="en-US" dirty="0" err="1"/>
              <a:t>olmayacaktır</a:t>
            </a:r>
            <a:r>
              <a:rPr lang="en-US" dirty="0"/>
              <a:t>. </a:t>
            </a:r>
            <a:r>
              <a:rPr lang="en-US" dirty="0" err="1"/>
              <a:t>Bununla</a:t>
            </a:r>
            <a:r>
              <a:rPr lang="en-US" dirty="0"/>
              <a:t> </a:t>
            </a:r>
            <a:r>
              <a:rPr lang="en-US" dirty="0" err="1"/>
              <a:t>birlikte</a:t>
            </a:r>
            <a:r>
              <a:rPr lang="en-US" dirty="0"/>
              <a:t>, </a:t>
            </a:r>
            <a:r>
              <a:rPr lang="en-US" dirty="0" err="1"/>
              <a:t>farkında</a:t>
            </a:r>
            <a:r>
              <a:rPr lang="en-US" dirty="0"/>
              <a:t> </a:t>
            </a:r>
            <a:r>
              <a:rPr lang="en-US" dirty="0" err="1"/>
              <a:t>olmadan</a:t>
            </a:r>
            <a:r>
              <a:rPr lang="en-US" dirty="0"/>
              <a:t> </a:t>
            </a:r>
            <a:r>
              <a:rPr lang="en-US" dirty="0" err="1"/>
              <a:t>ya</a:t>
            </a:r>
            <a:r>
              <a:rPr lang="en-US" dirty="0"/>
              <a:t> da </a:t>
            </a:r>
            <a:r>
              <a:rPr lang="en-US" dirty="0" err="1"/>
              <a:t>bilerek</a:t>
            </a:r>
            <a:r>
              <a:rPr lang="en-US" dirty="0"/>
              <a:t> </a:t>
            </a:r>
            <a:r>
              <a:rPr lang="en-US" dirty="0" err="1"/>
              <a:t>bir</a:t>
            </a:r>
            <a:r>
              <a:rPr lang="en-US" dirty="0"/>
              <a:t> </a:t>
            </a:r>
            <a:r>
              <a:rPr lang="en-US" dirty="0" err="1"/>
              <a:t>çok</a:t>
            </a:r>
            <a:r>
              <a:rPr lang="en-US" dirty="0"/>
              <a:t> </a:t>
            </a:r>
            <a:r>
              <a:rPr lang="en-US" dirty="0" err="1"/>
              <a:t>şey</a:t>
            </a:r>
            <a:r>
              <a:rPr lang="en-US" dirty="0"/>
              <a:t> </a:t>
            </a:r>
            <a:r>
              <a:rPr lang="en-US" dirty="0" err="1"/>
              <a:t>öğrenmiş</a:t>
            </a:r>
            <a:r>
              <a:rPr lang="en-US" dirty="0"/>
              <a:t> </a:t>
            </a:r>
            <a:r>
              <a:rPr lang="en-US" dirty="0" err="1"/>
              <a:t>olmamız</a:t>
            </a:r>
            <a:r>
              <a:rPr lang="en-US" dirty="0"/>
              <a:t> </a:t>
            </a:r>
            <a:r>
              <a:rPr lang="en-US" dirty="0" err="1"/>
              <a:t>gerekmektedir</a:t>
            </a:r>
            <a:r>
              <a:rPr lang="en-US" dirty="0"/>
              <a:t>. </a:t>
            </a:r>
            <a:r>
              <a:rPr lang="en-US" dirty="0" err="1"/>
              <a:t>Çünkü</a:t>
            </a:r>
            <a:r>
              <a:rPr lang="en-US" dirty="0"/>
              <a:t>, </a:t>
            </a:r>
            <a:r>
              <a:rPr lang="en-US" dirty="0" err="1"/>
              <a:t>içinde</a:t>
            </a:r>
            <a:r>
              <a:rPr lang="en-US" dirty="0"/>
              <a:t> </a:t>
            </a:r>
            <a:r>
              <a:rPr lang="en-US" dirty="0" err="1"/>
              <a:t>yaşadığımız</a:t>
            </a:r>
            <a:r>
              <a:rPr lang="en-US" dirty="0"/>
              <a:t> </a:t>
            </a:r>
            <a:r>
              <a:rPr lang="en-US" dirty="0" err="1"/>
              <a:t>çevre</a:t>
            </a:r>
            <a:r>
              <a:rPr lang="en-US" dirty="0"/>
              <a:t> </a:t>
            </a:r>
            <a:r>
              <a:rPr lang="en-US" dirty="0" err="1"/>
              <a:t>bizi</a:t>
            </a:r>
            <a:r>
              <a:rPr lang="en-US" dirty="0"/>
              <a:t> </a:t>
            </a:r>
            <a:r>
              <a:rPr lang="en-US" dirty="0" err="1"/>
              <a:t>sürekli</a:t>
            </a:r>
            <a:r>
              <a:rPr lang="en-US" dirty="0"/>
              <a:t> </a:t>
            </a:r>
            <a:r>
              <a:rPr lang="en-US" dirty="0" err="1"/>
              <a:t>olarak</a:t>
            </a:r>
            <a:r>
              <a:rPr lang="en-US" dirty="0"/>
              <a:t> </a:t>
            </a:r>
            <a:r>
              <a:rPr lang="en-US" dirty="0" err="1"/>
              <a:t>değişik</a:t>
            </a:r>
            <a:r>
              <a:rPr lang="en-US" dirty="0"/>
              <a:t> </a:t>
            </a:r>
            <a:r>
              <a:rPr lang="en-US" dirty="0" err="1"/>
              <a:t>araçlarla</a:t>
            </a:r>
            <a:r>
              <a:rPr lang="en-US" dirty="0"/>
              <a:t> </a:t>
            </a:r>
            <a:r>
              <a:rPr lang="en-US" dirty="0" err="1"/>
              <a:t>neredeyse</a:t>
            </a:r>
            <a:r>
              <a:rPr lang="en-US" dirty="0"/>
              <a:t> </a:t>
            </a:r>
            <a:r>
              <a:rPr lang="en-US" dirty="0" err="1"/>
              <a:t>bilgi</a:t>
            </a:r>
            <a:r>
              <a:rPr lang="en-US" dirty="0"/>
              <a:t> </a:t>
            </a:r>
            <a:r>
              <a:rPr lang="en-US" dirty="0" err="1"/>
              <a:t>bombardımanı</a:t>
            </a:r>
            <a:r>
              <a:rPr lang="en-US" dirty="0"/>
              <a:t> </a:t>
            </a:r>
            <a:r>
              <a:rPr lang="en-US" dirty="0" err="1"/>
              <a:t>altında</a:t>
            </a:r>
            <a:r>
              <a:rPr lang="en-US" dirty="0"/>
              <a:t> </a:t>
            </a:r>
            <a:r>
              <a:rPr lang="en-US" dirty="0" err="1"/>
              <a:t>tutmaktadır</a:t>
            </a:r>
            <a:r>
              <a:rPr lang="en-US" dirty="0"/>
              <a:t>. Bu </a:t>
            </a:r>
            <a:r>
              <a:rPr lang="en-US" dirty="0" err="1"/>
              <a:t>işlem</a:t>
            </a:r>
            <a:r>
              <a:rPr lang="en-US" dirty="0"/>
              <a:t> </a:t>
            </a:r>
            <a:r>
              <a:rPr lang="en-US" dirty="0" err="1"/>
              <a:t>bizim</a:t>
            </a:r>
            <a:r>
              <a:rPr lang="en-US" dirty="0"/>
              <a:t> </a:t>
            </a:r>
            <a:r>
              <a:rPr lang="en-US" dirty="0" err="1"/>
              <a:t>hayata</a:t>
            </a:r>
            <a:r>
              <a:rPr lang="en-US" dirty="0"/>
              <a:t> </a:t>
            </a:r>
            <a:r>
              <a:rPr lang="en-US" dirty="0" err="1"/>
              <a:t>gelişimizle</a:t>
            </a:r>
            <a:r>
              <a:rPr lang="en-US" dirty="0"/>
              <a:t> </a:t>
            </a:r>
            <a:r>
              <a:rPr lang="en-US" dirty="0" err="1"/>
              <a:t>başlamakta</a:t>
            </a:r>
            <a:r>
              <a:rPr lang="en-US" dirty="0"/>
              <a:t> </a:t>
            </a:r>
            <a:r>
              <a:rPr lang="en-US" dirty="0" err="1"/>
              <a:t>ve</a:t>
            </a:r>
            <a:r>
              <a:rPr lang="en-US" dirty="0"/>
              <a:t> </a:t>
            </a:r>
            <a:r>
              <a:rPr lang="en-US" dirty="0" err="1"/>
              <a:t>bütün</a:t>
            </a:r>
            <a:r>
              <a:rPr lang="en-US" dirty="0"/>
              <a:t> </a:t>
            </a:r>
            <a:r>
              <a:rPr lang="en-US" dirty="0" err="1"/>
              <a:t>yaşamımız</a:t>
            </a:r>
            <a:r>
              <a:rPr lang="en-US" dirty="0"/>
              <a:t> </a:t>
            </a:r>
            <a:r>
              <a:rPr lang="en-US" dirty="0" err="1"/>
              <a:t>boyunca</a:t>
            </a:r>
            <a:r>
              <a:rPr lang="en-US" dirty="0"/>
              <a:t> </a:t>
            </a:r>
            <a:r>
              <a:rPr lang="en-US" dirty="0" err="1"/>
              <a:t>sürmektedir</a:t>
            </a:r>
            <a:r>
              <a:rPr lang="en-US" dirty="0"/>
              <a:t>. Bu </a:t>
            </a:r>
            <a:r>
              <a:rPr lang="en-US" dirty="0" err="1"/>
              <a:t>noktadan</a:t>
            </a:r>
            <a:r>
              <a:rPr lang="en-US" dirty="0"/>
              <a:t> </a:t>
            </a:r>
            <a:r>
              <a:rPr lang="en-US" dirty="0" err="1"/>
              <a:t>baktığımızda</a:t>
            </a:r>
            <a:r>
              <a:rPr lang="en-US" dirty="0"/>
              <a:t> </a:t>
            </a:r>
            <a:r>
              <a:rPr lang="en-US" dirty="0" err="1"/>
              <a:t>öğrenmenin</a:t>
            </a:r>
            <a:r>
              <a:rPr lang="en-US" dirty="0"/>
              <a:t> </a:t>
            </a:r>
            <a:r>
              <a:rPr lang="en-US" dirty="0" err="1"/>
              <a:t>sürekli</a:t>
            </a:r>
            <a:r>
              <a:rPr lang="en-US" dirty="0"/>
              <a:t> </a:t>
            </a:r>
            <a:r>
              <a:rPr lang="en-US" dirty="0" err="1"/>
              <a:t>ve</a:t>
            </a:r>
            <a:r>
              <a:rPr lang="en-US" dirty="0"/>
              <a:t> </a:t>
            </a:r>
            <a:r>
              <a:rPr lang="en-US" dirty="0" err="1"/>
              <a:t>pozitif</a:t>
            </a:r>
            <a:r>
              <a:rPr lang="en-US" dirty="0"/>
              <a:t> </a:t>
            </a:r>
            <a:r>
              <a:rPr lang="en-US" dirty="0" err="1"/>
              <a:t>bir</a:t>
            </a:r>
            <a:r>
              <a:rPr lang="en-US" dirty="0"/>
              <a:t> </a:t>
            </a:r>
            <a:r>
              <a:rPr lang="en-US" dirty="0" err="1"/>
              <a:t>işlem</a:t>
            </a:r>
            <a:r>
              <a:rPr lang="en-US" dirty="0"/>
              <a:t> </a:t>
            </a:r>
            <a:r>
              <a:rPr lang="en-US" dirty="0" err="1"/>
              <a:t>olduğunu</a:t>
            </a:r>
            <a:r>
              <a:rPr lang="en-US" dirty="0"/>
              <a:t> </a:t>
            </a:r>
            <a:r>
              <a:rPr lang="en-US" dirty="0" err="1"/>
              <a:t>ve</a:t>
            </a:r>
            <a:r>
              <a:rPr lang="en-US" dirty="0"/>
              <a:t> </a:t>
            </a:r>
            <a:r>
              <a:rPr lang="en-US" dirty="0" err="1"/>
              <a:t>bizim</a:t>
            </a:r>
            <a:r>
              <a:rPr lang="en-US" dirty="0"/>
              <a:t> de </a:t>
            </a:r>
            <a:r>
              <a:rPr lang="en-US" dirty="0" err="1"/>
              <a:t>buna</a:t>
            </a:r>
            <a:r>
              <a:rPr lang="en-US" dirty="0"/>
              <a:t> </a:t>
            </a:r>
            <a:r>
              <a:rPr lang="en-US" dirty="0" err="1"/>
              <a:t>bilerek</a:t>
            </a:r>
            <a:r>
              <a:rPr lang="en-US" dirty="0"/>
              <a:t> </a:t>
            </a:r>
            <a:r>
              <a:rPr lang="en-US" dirty="0" err="1"/>
              <a:t>ya</a:t>
            </a:r>
            <a:r>
              <a:rPr lang="en-US" dirty="0"/>
              <a:t> da </a:t>
            </a:r>
            <a:r>
              <a:rPr lang="en-US" dirty="0" err="1"/>
              <a:t>bilmeyerek</a:t>
            </a:r>
            <a:r>
              <a:rPr lang="en-US" dirty="0"/>
              <a:t> </a:t>
            </a:r>
            <a:r>
              <a:rPr lang="en-US" dirty="0" err="1"/>
              <a:t>katıldığımızı</a:t>
            </a:r>
            <a:r>
              <a:rPr lang="en-US" dirty="0"/>
              <a:t> </a:t>
            </a:r>
            <a:r>
              <a:rPr lang="en-US" dirty="0" err="1"/>
              <a:t>söylemek</a:t>
            </a:r>
            <a:r>
              <a:rPr lang="en-US" dirty="0"/>
              <a:t> </a:t>
            </a:r>
            <a:r>
              <a:rPr lang="en-US" dirty="0" err="1"/>
              <a:t>mümkündür</a:t>
            </a:r>
            <a:r>
              <a:rPr lang="en-US" dirty="0"/>
              <a:t>. </a:t>
            </a:r>
            <a:r>
              <a:rPr lang="en-US" dirty="0" err="1"/>
              <a:t>Teknik</a:t>
            </a:r>
            <a:r>
              <a:rPr lang="en-US" dirty="0"/>
              <a:t> </a:t>
            </a:r>
            <a:r>
              <a:rPr lang="en-US" dirty="0" err="1"/>
              <a:t>bir</a:t>
            </a:r>
            <a:r>
              <a:rPr lang="en-US" dirty="0"/>
              <a:t> </a:t>
            </a:r>
            <a:r>
              <a:rPr lang="en-US" dirty="0" err="1"/>
              <a:t>yaklaşımla</a:t>
            </a:r>
            <a:r>
              <a:rPr lang="en-US" dirty="0"/>
              <a:t> “</a:t>
            </a:r>
            <a:r>
              <a:rPr lang="en-US" dirty="0" err="1"/>
              <a:t>öğrenme</a:t>
            </a:r>
            <a:r>
              <a:rPr lang="en-US" dirty="0"/>
              <a:t>” </a:t>
            </a:r>
            <a:r>
              <a:rPr lang="en-US" dirty="0" err="1"/>
              <a:t>aşağıdaki</a:t>
            </a:r>
            <a:r>
              <a:rPr lang="en-US" dirty="0"/>
              <a:t> </a:t>
            </a:r>
            <a:r>
              <a:rPr lang="en-US" dirty="0" err="1"/>
              <a:t>şekillerde</a:t>
            </a:r>
            <a:r>
              <a:rPr lang="en-US" dirty="0"/>
              <a:t> </a:t>
            </a:r>
            <a:r>
              <a:rPr lang="en-US" dirty="0" err="1"/>
              <a:t>tanımlanabilir</a:t>
            </a:r>
            <a:r>
              <a:rPr lang="en-US" dirty="0"/>
              <a:t>:</a:t>
            </a:r>
            <a:endParaRPr lang="tr-TR" dirty="0"/>
          </a:p>
          <a:p>
            <a:pPr lvl="0" algn="just">
              <a:lnSpc>
                <a:spcPct val="150000"/>
              </a:lnSpc>
            </a:pPr>
            <a:endParaRPr lang="tr-TR" dirty="0" smtClean="0"/>
          </a:p>
          <a:p>
            <a:pPr algn="just">
              <a:lnSpc>
                <a:spcPct val="150000"/>
              </a:lnSpc>
            </a:pPr>
            <a:endParaRPr lang="tr-TR" dirty="0"/>
          </a:p>
        </p:txBody>
      </p:sp>
      <p:sp>
        <p:nvSpPr>
          <p:cNvPr id="4" name="Veri Yer Tutucusu 3"/>
          <p:cNvSpPr>
            <a:spLocks noGrp="1"/>
          </p:cNvSpPr>
          <p:nvPr>
            <p:ph type="dt" sz="half" idx="10"/>
          </p:nvPr>
        </p:nvSpPr>
        <p:spPr/>
        <p:txBody>
          <a:bodyPr/>
          <a:lstStyle/>
          <a:p>
            <a:fld id="{7524FB74-B8B7-4BA0-BF06-C95C3C7DD5A2}"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3</a:t>
            </a:fld>
            <a:endParaRPr lang="tr-TR"/>
          </a:p>
        </p:txBody>
      </p:sp>
    </p:spTree>
    <p:extLst>
      <p:ext uri="{BB962C8B-B14F-4D97-AF65-F5344CB8AC3E}">
        <p14:creationId xmlns:p14="http://schemas.microsoft.com/office/powerpoint/2010/main" val="217980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lvl="0" algn="just">
              <a:lnSpc>
                <a:spcPct val="150000"/>
              </a:lnSpc>
            </a:pPr>
            <a:r>
              <a:rPr lang="tr-TR" dirty="0" smtClean="0"/>
              <a:t>- </a:t>
            </a:r>
            <a:r>
              <a:rPr lang="en-US" dirty="0" err="1" smtClean="0"/>
              <a:t>öğrenme</a:t>
            </a:r>
            <a:r>
              <a:rPr lang="en-US" dirty="0" smtClean="0"/>
              <a:t> </a:t>
            </a:r>
            <a:r>
              <a:rPr lang="en-US" dirty="0"/>
              <a:t>“</a:t>
            </a:r>
            <a:r>
              <a:rPr lang="en-US" dirty="0" err="1"/>
              <a:t>insanların</a:t>
            </a:r>
            <a:r>
              <a:rPr lang="en-US" dirty="0"/>
              <a:t> </a:t>
            </a:r>
            <a:r>
              <a:rPr lang="en-US" dirty="0" err="1"/>
              <a:t>çevreleriyle</a:t>
            </a:r>
            <a:r>
              <a:rPr lang="en-US" dirty="0"/>
              <a:t> </a:t>
            </a:r>
            <a:r>
              <a:rPr lang="en-US" dirty="0" err="1"/>
              <a:t>olan</a:t>
            </a:r>
            <a:r>
              <a:rPr lang="en-US" dirty="0"/>
              <a:t> </a:t>
            </a:r>
            <a:r>
              <a:rPr lang="en-US" dirty="0" err="1"/>
              <a:t>etkileşimleri</a:t>
            </a:r>
            <a:r>
              <a:rPr lang="en-US" dirty="0"/>
              <a:t> </a:t>
            </a:r>
            <a:r>
              <a:rPr lang="en-US" dirty="0" err="1"/>
              <a:t>sırasında</a:t>
            </a:r>
            <a:r>
              <a:rPr lang="en-US" dirty="0"/>
              <a:t> </a:t>
            </a:r>
            <a:r>
              <a:rPr lang="en-US" dirty="0" err="1"/>
              <a:t>sahip</a:t>
            </a:r>
            <a:r>
              <a:rPr lang="en-US" dirty="0"/>
              <a:t> </a:t>
            </a:r>
            <a:r>
              <a:rPr lang="en-US" dirty="0" err="1"/>
              <a:t>oldukları</a:t>
            </a:r>
            <a:r>
              <a:rPr lang="en-US" dirty="0"/>
              <a:t> </a:t>
            </a:r>
            <a:r>
              <a:rPr lang="en-US" dirty="0" err="1"/>
              <a:t>beceriler</a:t>
            </a:r>
            <a:r>
              <a:rPr lang="en-US" dirty="0"/>
              <a:t> </a:t>
            </a:r>
            <a:r>
              <a:rPr lang="en-US" dirty="0" err="1"/>
              <a:t>ya</a:t>
            </a:r>
            <a:r>
              <a:rPr lang="en-US" dirty="0"/>
              <a:t> da </a:t>
            </a:r>
            <a:r>
              <a:rPr lang="en-US" dirty="0" err="1"/>
              <a:t>potansiyel</a:t>
            </a:r>
            <a:r>
              <a:rPr lang="en-US" dirty="0"/>
              <a:t> </a:t>
            </a:r>
            <a:r>
              <a:rPr lang="en-US" dirty="0" err="1"/>
              <a:t>becerilerinde</a:t>
            </a:r>
            <a:r>
              <a:rPr lang="en-US" dirty="0"/>
              <a:t> </a:t>
            </a:r>
            <a:r>
              <a:rPr lang="en-US" dirty="0" err="1"/>
              <a:t>meydana</a:t>
            </a:r>
            <a:r>
              <a:rPr lang="en-US" dirty="0"/>
              <a:t> </a:t>
            </a:r>
            <a:r>
              <a:rPr lang="en-US" dirty="0" err="1"/>
              <a:t>gelen</a:t>
            </a:r>
            <a:r>
              <a:rPr lang="en-US" dirty="0"/>
              <a:t> </a:t>
            </a:r>
            <a:r>
              <a:rPr lang="en-US" dirty="0" err="1"/>
              <a:t>kalıcı</a:t>
            </a:r>
            <a:r>
              <a:rPr lang="en-US" dirty="0"/>
              <a:t> </a:t>
            </a:r>
            <a:r>
              <a:rPr lang="en-US" dirty="0" err="1"/>
              <a:t>değişmelerdir</a:t>
            </a:r>
            <a:r>
              <a:rPr lang="en-US" dirty="0"/>
              <a:t> (Driscoll, 1994, pp.8-9)”</a:t>
            </a:r>
            <a:endParaRPr lang="tr-TR" dirty="0"/>
          </a:p>
          <a:p>
            <a:pPr lvl="0" algn="just">
              <a:lnSpc>
                <a:spcPct val="150000"/>
              </a:lnSpc>
            </a:pPr>
            <a:r>
              <a:rPr lang="tr-TR" dirty="0" smtClean="0"/>
              <a:t>- </a:t>
            </a:r>
            <a:r>
              <a:rPr lang="en-US" dirty="0" err="1" smtClean="0"/>
              <a:t>öğrenme</a:t>
            </a:r>
            <a:r>
              <a:rPr lang="en-US" dirty="0" smtClean="0"/>
              <a:t> </a:t>
            </a:r>
            <a:r>
              <a:rPr lang="en-US" dirty="0"/>
              <a:t>“</a:t>
            </a:r>
            <a:r>
              <a:rPr lang="en-US" dirty="0" err="1"/>
              <a:t>kişilerin</a:t>
            </a:r>
            <a:r>
              <a:rPr lang="en-US" dirty="0"/>
              <a:t> </a:t>
            </a:r>
            <a:r>
              <a:rPr lang="en-US" dirty="0" err="1"/>
              <a:t>eski</a:t>
            </a:r>
            <a:r>
              <a:rPr lang="en-US" dirty="0"/>
              <a:t> </a:t>
            </a:r>
            <a:r>
              <a:rPr lang="en-US" dirty="0" err="1"/>
              <a:t>tecrübelerine</a:t>
            </a:r>
            <a:r>
              <a:rPr lang="en-US" dirty="0"/>
              <a:t> </a:t>
            </a:r>
            <a:r>
              <a:rPr lang="en-US" dirty="0" err="1"/>
              <a:t>bağlı</a:t>
            </a:r>
            <a:r>
              <a:rPr lang="en-US" dirty="0"/>
              <a:t> </a:t>
            </a:r>
            <a:r>
              <a:rPr lang="en-US" dirty="0" err="1"/>
              <a:t>olarak</a:t>
            </a:r>
            <a:r>
              <a:rPr lang="en-US" dirty="0"/>
              <a:t> </a:t>
            </a:r>
            <a:r>
              <a:rPr lang="en-US" dirty="0" err="1"/>
              <a:t>bilgi</a:t>
            </a:r>
            <a:r>
              <a:rPr lang="en-US" dirty="0"/>
              <a:t> </a:t>
            </a:r>
            <a:r>
              <a:rPr lang="en-US" dirty="0" err="1"/>
              <a:t>ve</a:t>
            </a:r>
            <a:r>
              <a:rPr lang="en-US" dirty="0"/>
              <a:t> </a:t>
            </a:r>
            <a:r>
              <a:rPr lang="en-US" dirty="0" err="1"/>
              <a:t>davranışlarında</a:t>
            </a:r>
            <a:r>
              <a:rPr lang="en-US" dirty="0"/>
              <a:t> </a:t>
            </a:r>
            <a:r>
              <a:rPr lang="en-US" dirty="0" err="1"/>
              <a:t>oluşan</a:t>
            </a:r>
            <a:r>
              <a:rPr lang="en-US" dirty="0"/>
              <a:t> </a:t>
            </a:r>
            <a:r>
              <a:rPr lang="en-US" dirty="0" err="1"/>
              <a:t>kısmen</a:t>
            </a:r>
            <a:r>
              <a:rPr lang="en-US" dirty="0"/>
              <a:t> </a:t>
            </a:r>
            <a:r>
              <a:rPr lang="en-US" dirty="0" err="1"/>
              <a:t>göreceli</a:t>
            </a:r>
            <a:r>
              <a:rPr lang="en-US" dirty="0"/>
              <a:t> </a:t>
            </a:r>
            <a:r>
              <a:rPr lang="en-US" dirty="0" err="1"/>
              <a:t>kalıcı</a:t>
            </a:r>
            <a:r>
              <a:rPr lang="en-US" dirty="0"/>
              <a:t> </a:t>
            </a:r>
            <a:r>
              <a:rPr lang="en-US" dirty="0" err="1"/>
              <a:t>değişimlerdir</a:t>
            </a:r>
            <a:r>
              <a:rPr lang="en-US" dirty="0"/>
              <a:t> (Mayer, 1982, p. 1040)</a:t>
            </a:r>
            <a:endParaRPr lang="tr-TR" dirty="0"/>
          </a:p>
          <a:p>
            <a:pPr lvl="0" algn="just">
              <a:lnSpc>
                <a:spcPct val="150000"/>
              </a:lnSpc>
            </a:pPr>
            <a:r>
              <a:rPr lang="tr-TR" dirty="0" smtClean="0"/>
              <a:t>- </a:t>
            </a:r>
            <a:r>
              <a:rPr lang="en-US" dirty="0" err="1" smtClean="0"/>
              <a:t>öğrenme</a:t>
            </a:r>
            <a:r>
              <a:rPr lang="en-US" dirty="0" smtClean="0"/>
              <a:t> </a:t>
            </a:r>
            <a:r>
              <a:rPr lang="en-US" dirty="0"/>
              <a:t>“</a:t>
            </a:r>
            <a:r>
              <a:rPr lang="en-US" dirty="0" err="1"/>
              <a:t>pratik</a:t>
            </a:r>
            <a:r>
              <a:rPr lang="en-US" dirty="0"/>
              <a:t> </a:t>
            </a:r>
            <a:r>
              <a:rPr lang="en-US" dirty="0" err="1"/>
              <a:t>uygulamalar</a:t>
            </a:r>
            <a:r>
              <a:rPr lang="en-US" dirty="0"/>
              <a:t> </a:t>
            </a:r>
            <a:r>
              <a:rPr lang="en-US" dirty="0" err="1"/>
              <a:t>ya</a:t>
            </a:r>
            <a:r>
              <a:rPr lang="en-US" dirty="0"/>
              <a:t> da </a:t>
            </a:r>
            <a:r>
              <a:rPr lang="en-US" dirty="0" err="1"/>
              <a:t>edinilen</a:t>
            </a:r>
            <a:r>
              <a:rPr lang="en-US" dirty="0"/>
              <a:t> </a:t>
            </a:r>
            <a:r>
              <a:rPr lang="en-US" dirty="0" err="1"/>
              <a:t>tecrübeler</a:t>
            </a:r>
            <a:r>
              <a:rPr lang="en-US" dirty="0"/>
              <a:t> </a:t>
            </a:r>
            <a:r>
              <a:rPr lang="en-US" dirty="0" err="1"/>
              <a:t>sırasında</a:t>
            </a:r>
            <a:r>
              <a:rPr lang="en-US" dirty="0"/>
              <a:t> </a:t>
            </a:r>
            <a:r>
              <a:rPr lang="en-US" dirty="0" err="1"/>
              <a:t>yeni</a:t>
            </a:r>
            <a:r>
              <a:rPr lang="en-US" dirty="0"/>
              <a:t> </a:t>
            </a:r>
            <a:r>
              <a:rPr lang="en-US" dirty="0" err="1"/>
              <a:t>duruma</a:t>
            </a:r>
            <a:r>
              <a:rPr lang="en-US" dirty="0"/>
              <a:t> </a:t>
            </a:r>
            <a:r>
              <a:rPr lang="en-US" dirty="0" err="1"/>
              <a:t>uyma</a:t>
            </a:r>
            <a:r>
              <a:rPr lang="en-US" dirty="0"/>
              <a:t> </a:t>
            </a:r>
            <a:r>
              <a:rPr lang="en-US" dirty="0" err="1"/>
              <a:t>veya</a:t>
            </a:r>
            <a:r>
              <a:rPr lang="en-US" dirty="0"/>
              <a:t> </a:t>
            </a:r>
            <a:r>
              <a:rPr lang="en-US" dirty="0" err="1"/>
              <a:t>yeni</a:t>
            </a:r>
            <a:r>
              <a:rPr lang="en-US" dirty="0"/>
              <a:t> </a:t>
            </a:r>
            <a:r>
              <a:rPr lang="en-US" dirty="0" err="1"/>
              <a:t>davranışların</a:t>
            </a:r>
            <a:r>
              <a:rPr lang="en-US" dirty="0"/>
              <a:t> </a:t>
            </a:r>
            <a:r>
              <a:rPr lang="en-US" dirty="0" err="1"/>
              <a:t>geliştirilmesidir</a:t>
            </a:r>
            <a:r>
              <a:rPr lang="en-US" dirty="0"/>
              <a:t> (</a:t>
            </a:r>
            <a:r>
              <a:rPr lang="en-US" dirty="0" err="1"/>
              <a:t>Shuell</a:t>
            </a:r>
            <a:r>
              <a:rPr lang="en-US" dirty="0"/>
              <a:t>, 1986, p. 412) </a:t>
            </a:r>
            <a:r>
              <a:rPr lang="en-US" dirty="0" smtClean="0"/>
              <a:t>.</a:t>
            </a:r>
            <a:endParaRPr lang="tr-TR" dirty="0" smtClean="0"/>
          </a:p>
          <a:p>
            <a:pPr lvl="0" algn="just">
              <a:lnSpc>
                <a:spcPct val="150000"/>
              </a:lnSpc>
            </a:pPr>
            <a:endParaRPr lang="tr-TR" sz="1200" dirty="0"/>
          </a:p>
          <a:p>
            <a:pPr algn="just">
              <a:lnSpc>
                <a:spcPct val="150000"/>
              </a:lnSpc>
            </a:pPr>
            <a:r>
              <a:rPr lang="tr-TR" sz="1200" dirty="0"/>
              <a:t>Özden, Y. Şimşek, H. 1998.  Davranışçılıktan </a:t>
            </a:r>
            <a:r>
              <a:rPr lang="tr-TR" sz="1200" dirty="0" err="1"/>
              <a:t>Oluşturmacılığa</a:t>
            </a:r>
            <a:r>
              <a:rPr lang="tr-TR" sz="1200" dirty="0"/>
              <a:t>: “Öğrenme” Paradigmasının Dönüşümü ve Türk Eğitimi. “Bilgi ve Toplum” Dergisi Sayı 1, (1,19).</a:t>
            </a:r>
          </a:p>
          <a:p>
            <a:pPr lvl="0" algn="just">
              <a:lnSpc>
                <a:spcPct val="150000"/>
              </a:lnSpc>
            </a:pPr>
            <a:endParaRPr lang="tr-TR" dirty="0"/>
          </a:p>
          <a:p>
            <a:pPr algn="just">
              <a:lnSpc>
                <a:spcPct val="150000"/>
              </a:lnSpc>
            </a:pPr>
            <a:endParaRPr lang="tr-TR" dirty="0"/>
          </a:p>
        </p:txBody>
      </p:sp>
      <p:sp>
        <p:nvSpPr>
          <p:cNvPr id="4" name="Veri Yer Tutucusu 3"/>
          <p:cNvSpPr>
            <a:spLocks noGrp="1"/>
          </p:cNvSpPr>
          <p:nvPr>
            <p:ph type="dt" sz="half" idx="10"/>
          </p:nvPr>
        </p:nvSpPr>
        <p:spPr/>
        <p:txBody>
          <a:bodyPr/>
          <a:lstStyle/>
          <a:p>
            <a:fld id="{7524FB74-B8B7-4BA0-BF06-C95C3C7DD5A2}"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4</a:t>
            </a:fld>
            <a:endParaRPr lang="tr-TR"/>
          </a:p>
        </p:txBody>
      </p:sp>
    </p:spTree>
    <p:extLst>
      <p:ext uri="{BB962C8B-B14F-4D97-AF65-F5344CB8AC3E}">
        <p14:creationId xmlns:p14="http://schemas.microsoft.com/office/powerpoint/2010/main" val="1011298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en-US" dirty="0" err="1"/>
              <a:t>Öte</a:t>
            </a:r>
            <a:r>
              <a:rPr lang="en-US" dirty="0"/>
              <a:t> </a:t>
            </a:r>
            <a:r>
              <a:rPr lang="en-US" dirty="0" err="1"/>
              <a:t>yandan</a:t>
            </a:r>
            <a:r>
              <a:rPr lang="en-US" dirty="0"/>
              <a:t>, </a:t>
            </a:r>
            <a:r>
              <a:rPr lang="en-US" dirty="0" err="1"/>
              <a:t>benzeri</a:t>
            </a:r>
            <a:r>
              <a:rPr lang="en-US" dirty="0"/>
              <a:t> </a:t>
            </a:r>
            <a:r>
              <a:rPr lang="en-US" dirty="0" err="1"/>
              <a:t>tanımlardan</a:t>
            </a:r>
            <a:r>
              <a:rPr lang="en-US" dirty="0"/>
              <a:t> </a:t>
            </a:r>
            <a:r>
              <a:rPr lang="en-US" dirty="0" err="1"/>
              <a:t>yola</a:t>
            </a:r>
            <a:r>
              <a:rPr lang="en-US" dirty="0"/>
              <a:t> </a:t>
            </a:r>
            <a:r>
              <a:rPr lang="en-US" dirty="0" err="1"/>
              <a:t>çıkarak</a:t>
            </a:r>
            <a:r>
              <a:rPr lang="en-US" dirty="0"/>
              <a:t> </a:t>
            </a:r>
            <a:r>
              <a:rPr lang="en-US" dirty="0" err="1"/>
              <a:t>Schunk</a:t>
            </a:r>
            <a:r>
              <a:rPr lang="en-US" dirty="0"/>
              <a:t> (1991, s. 2) </a:t>
            </a:r>
            <a:r>
              <a:rPr lang="en-US" dirty="0" err="1"/>
              <a:t>öğrenmeyi</a:t>
            </a:r>
            <a:r>
              <a:rPr lang="en-US" dirty="0"/>
              <a:t> </a:t>
            </a:r>
            <a:r>
              <a:rPr lang="en-US" dirty="0" err="1"/>
              <a:t>şöyle</a:t>
            </a:r>
            <a:r>
              <a:rPr lang="en-US" dirty="0"/>
              <a:t> </a:t>
            </a:r>
            <a:r>
              <a:rPr lang="en-US" dirty="0" err="1"/>
              <a:t>tanımlamaktadır</a:t>
            </a:r>
            <a:r>
              <a:rPr lang="en-US" dirty="0"/>
              <a:t>:</a:t>
            </a:r>
            <a:endParaRPr lang="tr-TR" dirty="0"/>
          </a:p>
          <a:p>
            <a:pPr lvl="0"/>
            <a:endParaRPr lang="tr-TR" dirty="0" smtClean="0"/>
          </a:p>
          <a:p>
            <a:pPr lvl="0"/>
            <a:endParaRPr lang="tr-TR" dirty="0"/>
          </a:p>
          <a:p>
            <a:pPr lvl="0"/>
            <a:r>
              <a:rPr lang="en-US" dirty="0" smtClean="0"/>
              <a:t>“</a:t>
            </a:r>
            <a:r>
              <a:rPr lang="en-US" dirty="0" err="1"/>
              <a:t>öğrenenin</a:t>
            </a:r>
            <a:r>
              <a:rPr lang="en-US" dirty="0"/>
              <a:t> </a:t>
            </a:r>
            <a:r>
              <a:rPr lang="en-US" dirty="0" err="1"/>
              <a:t>davranışlarında</a:t>
            </a:r>
            <a:r>
              <a:rPr lang="en-US" dirty="0"/>
              <a:t> </a:t>
            </a:r>
            <a:r>
              <a:rPr lang="en-US" dirty="0" err="1"/>
              <a:t>değişme</a:t>
            </a:r>
            <a:r>
              <a:rPr lang="en-US" dirty="0"/>
              <a:t> </a:t>
            </a:r>
            <a:r>
              <a:rPr lang="en-US" dirty="0" err="1"/>
              <a:t>ya</a:t>
            </a:r>
            <a:r>
              <a:rPr lang="en-US" dirty="0"/>
              <a:t> da </a:t>
            </a:r>
            <a:r>
              <a:rPr lang="en-US" dirty="0" err="1"/>
              <a:t>değişmeye</a:t>
            </a:r>
            <a:r>
              <a:rPr lang="en-US" dirty="0"/>
              <a:t> </a:t>
            </a:r>
            <a:r>
              <a:rPr lang="en-US" dirty="0" err="1"/>
              <a:t>neden</a:t>
            </a:r>
            <a:r>
              <a:rPr lang="en-US" dirty="0"/>
              <a:t> </a:t>
            </a:r>
            <a:r>
              <a:rPr lang="en-US" dirty="0" err="1"/>
              <a:t>olabilecek</a:t>
            </a:r>
            <a:r>
              <a:rPr lang="en-US" dirty="0"/>
              <a:t> </a:t>
            </a:r>
            <a:r>
              <a:rPr lang="en-US" dirty="0" err="1"/>
              <a:t>kapasite</a:t>
            </a:r>
            <a:r>
              <a:rPr lang="en-US" dirty="0"/>
              <a:t>,</a:t>
            </a:r>
            <a:endParaRPr lang="tr-TR" dirty="0"/>
          </a:p>
          <a:p>
            <a:pPr lvl="0"/>
            <a:r>
              <a:rPr lang="en-US" dirty="0" err="1"/>
              <a:t>pratik</a:t>
            </a:r>
            <a:r>
              <a:rPr lang="en-US" dirty="0"/>
              <a:t> </a:t>
            </a:r>
            <a:r>
              <a:rPr lang="en-US" dirty="0" err="1"/>
              <a:t>uygulamalar</a:t>
            </a:r>
            <a:r>
              <a:rPr lang="en-US" dirty="0"/>
              <a:t> </a:t>
            </a:r>
            <a:r>
              <a:rPr lang="en-US" dirty="0" err="1"/>
              <a:t>ya</a:t>
            </a:r>
            <a:r>
              <a:rPr lang="en-US" dirty="0"/>
              <a:t> da </a:t>
            </a:r>
            <a:r>
              <a:rPr lang="en-US" dirty="0" err="1"/>
              <a:t>başkalarının</a:t>
            </a:r>
            <a:r>
              <a:rPr lang="en-US" dirty="0"/>
              <a:t> </a:t>
            </a:r>
            <a:r>
              <a:rPr lang="en-US" dirty="0" err="1"/>
              <a:t>tecrübelerinden</a:t>
            </a:r>
            <a:r>
              <a:rPr lang="en-US" dirty="0"/>
              <a:t> </a:t>
            </a:r>
            <a:r>
              <a:rPr lang="en-US" dirty="0" err="1"/>
              <a:t>yararlanma</a:t>
            </a:r>
            <a:r>
              <a:rPr lang="en-US" dirty="0"/>
              <a:t> </a:t>
            </a:r>
            <a:r>
              <a:rPr lang="en-US" dirty="0" err="1"/>
              <a:t>sırasında</a:t>
            </a:r>
            <a:r>
              <a:rPr lang="en-US" dirty="0"/>
              <a:t> </a:t>
            </a:r>
            <a:r>
              <a:rPr lang="en-US" dirty="0" err="1"/>
              <a:t>oluşabilecek</a:t>
            </a:r>
            <a:r>
              <a:rPr lang="en-US" dirty="0"/>
              <a:t> </a:t>
            </a:r>
            <a:r>
              <a:rPr lang="en-US" dirty="0" err="1"/>
              <a:t>değişim</a:t>
            </a:r>
            <a:r>
              <a:rPr lang="en-US" dirty="0"/>
              <a:t> </a:t>
            </a:r>
            <a:r>
              <a:rPr lang="en-US" dirty="0" err="1"/>
              <a:t>ve</a:t>
            </a:r>
            <a:r>
              <a:rPr lang="en-US" dirty="0"/>
              <a:t>/</a:t>
            </a:r>
            <a:r>
              <a:rPr lang="en-US" dirty="0" err="1"/>
              <a:t>veya</a:t>
            </a:r>
            <a:r>
              <a:rPr lang="en-US" dirty="0"/>
              <a:t> </a:t>
            </a:r>
            <a:r>
              <a:rPr lang="en-US" dirty="0" err="1"/>
              <a:t>değişim</a:t>
            </a:r>
            <a:r>
              <a:rPr lang="en-US" dirty="0"/>
              <a:t> </a:t>
            </a:r>
            <a:r>
              <a:rPr lang="en-US" dirty="0" err="1"/>
              <a:t>kapasitesi</a:t>
            </a:r>
            <a:r>
              <a:rPr lang="en-US" dirty="0"/>
              <a:t>,</a:t>
            </a:r>
            <a:endParaRPr lang="tr-TR" dirty="0"/>
          </a:p>
          <a:p>
            <a:pPr lvl="0"/>
            <a:r>
              <a:rPr lang="en-US" dirty="0" err="1"/>
              <a:t>kalıcı</a:t>
            </a:r>
            <a:r>
              <a:rPr lang="en-US" dirty="0"/>
              <a:t> </a:t>
            </a:r>
            <a:r>
              <a:rPr lang="en-US" dirty="0" err="1"/>
              <a:t>değişim</a:t>
            </a:r>
            <a:r>
              <a:rPr lang="en-US" dirty="0"/>
              <a:t> </a:t>
            </a:r>
            <a:r>
              <a:rPr lang="en-US" dirty="0" err="1"/>
              <a:t>ya</a:t>
            </a:r>
            <a:r>
              <a:rPr lang="en-US" dirty="0"/>
              <a:t> da </a:t>
            </a:r>
            <a:r>
              <a:rPr lang="en-US" dirty="0" err="1"/>
              <a:t>değişim</a:t>
            </a:r>
            <a:r>
              <a:rPr lang="en-US" dirty="0"/>
              <a:t> </a:t>
            </a:r>
            <a:r>
              <a:rPr lang="en-US" dirty="0" err="1"/>
              <a:t>kapasitesi</a:t>
            </a:r>
            <a:r>
              <a:rPr lang="en-US" dirty="0"/>
              <a:t>.”</a:t>
            </a:r>
            <a:endParaRPr lang="tr-TR" dirty="0"/>
          </a:p>
          <a:p>
            <a:r>
              <a:rPr lang="en-US" dirty="0"/>
              <a:t> </a:t>
            </a:r>
            <a:endParaRPr lang="tr-TR" dirty="0"/>
          </a:p>
          <a:p>
            <a:endParaRPr lang="tr-TR" dirty="0"/>
          </a:p>
        </p:txBody>
      </p:sp>
      <p:sp>
        <p:nvSpPr>
          <p:cNvPr id="4" name="Veri Yer Tutucusu 3"/>
          <p:cNvSpPr>
            <a:spLocks noGrp="1"/>
          </p:cNvSpPr>
          <p:nvPr>
            <p:ph type="dt" sz="half" idx="10"/>
          </p:nvPr>
        </p:nvSpPr>
        <p:spPr/>
        <p:txBody>
          <a:bodyPr/>
          <a:lstStyle/>
          <a:p>
            <a:fld id="{7524FB74-B8B7-4BA0-BF06-C95C3C7DD5A2}"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5</a:t>
            </a:fld>
            <a:endParaRPr lang="tr-TR"/>
          </a:p>
        </p:txBody>
      </p:sp>
    </p:spTree>
    <p:extLst>
      <p:ext uri="{BB962C8B-B14F-4D97-AF65-F5344CB8AC3E}">
        <p14:creationId xmlns:p14="http://schemas.microsoft.com/office/powerpoint/2010/main" val="1081395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en-US" dirty="0" err="1"/>
              <a:t>Bütün</a:t>
            </a:r>
            <a:r>
              <a:rPr lang="en-US" dirty="0"/>
              <a:t> </a:t>
            </a:r>
            <a:r>
              <a:rPr lang="en-US" dirty="0" err="1"/>
              <a:t>bu</a:t>
            </a:r>
            <a:r>
              <a:rPr lang="en-US" dirty="0"/>
              <a:t> </a:t>
            </a:r>
            <a:r>
              <a:rPr lang="en-US" dirty="0" err="1"/>
              <a:t>tanımlardaki</a:t>
            </a:r>
            <a:r>
              <a:rPr lang="en-US" dirty="0"/>
              <a:t> </a:t>
            </a:r>
            <a:r>
              <a:rPr lang="en-US" dirty="0" err="1"/>
              <a:t>ortak</a:t>
            </a:r>
            <a:r>
              <a:rPr lang="en-US" dirty="0"/>
              <a:t> </a:t>
            </a:r>
            <a:r>
              <a:rPr lang="en-US" dirty="0" err="1"/>
              <a:t>özellik</a:t>
            </a:r>
            <a:r>
              <a:rPr lang="en-US" dirty="0"/>
              <a:t> </a:t>
            </a:r>
            <a:r>
              <a:rPr lang="en-US" dirty="0">
                <a:solidFill>
                  <a:schemeClr val="bg2">
                    <a:lumMod val="25000"/>
                  </a:schemeClr>
                </a:solidFill>
              </a:rPr>
              <a:t>“</a:t>
            </a:r>
            <a:r>
              <a:rPr lang="en-US" dirty="0" err="1">
                <a:solidFill>
                  <a:schemeClr val="bg2">
                    <a:lumMod val="25000"/>
                  </a:schemeClr>
                </a:solidFill>
              </a:rPr>
              <a:t>değişim</a:t>
            </a:r>
            <a:r>
              <a:rPr lang="en-US" dirty="0">
                <a:solidFill>
                  <a:schemeClr val="bg2">
                    <a:lumMod val="25000"/>
                  </a:schemeClr>
                </a:solidFill>
              </a:rPr>
              <a:t>” </a:t>
            </a:r>
            <a:r>
              <a:rPr lang="en-US" dirty="0" err="1"/>
              <a:t>kelimesinde</a:t>
            </a:r>
            <a:r>
              <a:rPr lang="en-US" dirty="0"/>
              <a:t> </a:t>
            </a:r>
            <a:r>
              <a:rPr lang="en-US" dirty="0" err="1"/>
              <a:t>yatmaktadır</a:t>
            </a:r>
            <a:r>
              <a:rPr lang="en-US" dirty="0"/>
              <a:t>. </a:t>
            </a:r>
            <a:r>
              <a:rPr lang="en-US" dirty="0" err="1"/>
              <a:t>Değişmeyi</a:t>
            </a:r>
            <a:r>
              <a:rPr lang="en-US" dirty="0"/>
              <a:t> </a:t>
            </a:r>
            <a:r>
              <a:rPr lang="en-US" dirty="0" err="1"/>
              <a:t>öğrenmek</a:t>
            </a:r>
            <a:r>
              <a:rPr lang="en-US" dirty="0"/>
              <a:t> </a:t>
            </a:r>
            <a:r>
              <a:rPr lang="en-US" dirty="0" err="1"/>
              <a:t>kişilerin</a:t>
            </a:r>
            <a:r>
              <a:rPr lang="en-US" dirty="0"/>
              <a:t> </a:t>
            </a:r>
            <a:r>
              <a:rPr lang="en-US" dirty="0" err="1"/>
              <a:t>sahip</a:t>
            </a:r>
            <a:r>
              <a:rPr lang="en-US" dirty="0"/>
              <a:t> </a:t>
            </a:r>
            <a:r>
              <a:rPr lang="en-US" dirty="0" err="1"/>
              <a:t>oldukları</a:t>
            </a:r>
            <a:r>
              <a:rPr lang="en-US" dirty="0"/>
              <a:t> </a:t>
            </a:r>
            <a:r>
              <a:rPr lang="en-US" dirty="0" err="1"/>
              <a:t>kapasiteyi</a:t>
            </a:r>
            <a:r>
              <a:rPr lang="en-US" dirty="0"/>
              <a:t> </a:t>
            </a:r>
            <a:r>
              <a:rPr lang="en-US" dirty="0" err="1"/>
              <a:t>ya</a:t>
            </a:r>
            <a:r>
              <a:rPr lang="en-US" dirty="0"/>
              <a:t> da </a:t>
            </a:r>
            <a:r>
              <a:rPr lang="en-US" dirty="0" err="1"/>
              <a:t>bilgi</a:t>
            </a:r>
            <a:r>
              <a:rPr lang="en-US" dirty="0"/>
              <a:t> </a:t>
            </a:r>
            <a:r>
              <a:rPr lang="en-US" dirty="0" err="1"/>
              <a:t>birikimini</a:t>
            </a:r>
            <a:r>
              <a:rPr lang="en-US" dirty="0"/>
              <a:t> </a:t>
            </a:r>
            <a:r>
              <a:rPr lang="en-US" dirty="0" err="1"/>
              <a:t>göstermesi</a:t>
            </a:r>
            <a:r>
              <a:rPr lang="en-US" dirty="0"/>
              <a:t> </a:t>
            </a:r>
            <a:r>
              <a:rPr lang="en-US" dirty="0" err="1"/>
              <a:t>açısından</a:t>
            </a:r>
            <a:r>
              <a:rPr lang="en-US" dirty="0"/>
              <a:t> </a:t>
            </a:r>
            <a:r>
              <a:rPr lang="en-US" dirty="0" err="1"/>
              <a:t>önemlidir</a:t>
            </a:r>
            <a:r>
              <a:rPr lang="en-US" dirty="0"/>
              <a:t>. </a:t>
            </a:r>
            <a:r>
              <a:rPr lang="en-US" dirty="0" err="1"/>
              <a:t>Dolayısıyla</a:t>
            </a:r>
            <a:r>
              <a:rPr lang="en-US" dirty="0"/>
              <a:t>, </a:t>
            </a:r>
            <a:r>
              <a:rPr lang="en-US" dirty="0" err="1"/>
              <a:t>öğrenmeyi</a:t>
            </a:r>
            <a:r>
              <a:rPr lang="en-US" dirty="0"/>
              <a:t> </a:t>
            </a:r>
            <a:r>
              <a:rPr lang="en-US" dirty="0" err="1"/>
              <a:t>bireylerin</a:t>
            </a:r>
            <a:r>
              <a:rPr lang="en-US" dirty="0"/>
              <a:t> </a:t>
            </a:r>
            <a:r>
              <a:rPr lang="en-US" dirty="0" err="1"/>
              <a:t>davranışlarındaki</a:t>
            </a:r>
            <a:r>
              <a:rPr lang="en-US" dirty="0"/>
              <a:t> </a:t>
            </a:r>
            <a:r>
              <a:rPr lang="en-US" dirty="0" err="1"/>
              <a:t>değişim</a:t>
            </a:r>
            <a:r>
              <a:rPr lang="en-US" dirty="0"/>
              <a:t> </a:t>
            </a:r>
            <a:r>
              <a:rPr lang="en-US" dirty="0" err="1"/>
              <a:t>ya</a:t>
            </a:r>
            <a:r>
              <a:rPr lang="en-US" dirty="0"/>
              <a:t> da o </a:t>
            </a:r>
            <a:r>
              <a:rPr lang="en-US" dirty="0" err="1"/>
              <a:t>zamana</a:t>
            </a:r>
            <a:r>
              <a:rPr lang="en-US" dirty="0"/>
              <a:t> </a:t>
            </a:r>
            <a:r>
              <a:rPr lang="en-US" dirty="0" err="1"/>
              <a:t>kadar</a:t>
            </a:r>
            <a:r>
              <a:rPr lang="en-US" dirty="0"/>
              <a:t> </a:t>
            </a:r>
            <a:r>
              <a:rPr lang="en-US" dirty="0" err="1"/>
              <a:t>bireyin</a:t>
            </a:r>
            <a:r>
              <a:rPr lang="en-US" dirty="0"/>
              <a:t> </a:t>
            </a:r>
            <a:r>
              <a:rPr lang="en-US" dirty="0" err="1"/>
              <a:t>performansında</a:t>
            </a:r>
            <a:r>
              <a:rPr lang="en-US" dirty="0"/>
              <a:t> </a:t>
            </a:r>
            <a:r>
              <a:rPr lang="en-US" dirty="0" err="1"/>
              <a:t>ortaya</a:t>
            </a:r>
            <a:r>
              <a:rPr lang="en-US" dirty="0"/>
              <a:t> </a:t>
            </a:r>
            <a:r>
              <a:rPr lang="en-US" dirty="0" err="1"/>
              <a:t>çıkan</a:t>
            </a:r>
            <a:r>
              <a:rPr lang="en-US" dirty="0"/>
              <a:t> </a:t>
            </a:r>
            <a:r>
              <a:rPr lang="en-US" dirty="0" err="1"/>
              <a:t>bir</a:t>
            </a:r>
            <a:r>
              <a:rPr lang="en-US" dirty="0"/>
              <a:t> </a:t>
            </a:r>
            <a:r>
              <a:rPr lang="en-US" dirty="0" err="1"/>
              <a:t>fark</a:t>
            </a:r>
            <a:r>
              <a:rPr lang="en-US" dirty="0"/>
              <a:t> </a:t>
            </a:r>
            <a:r>
              <a:rPr lang="en-US" dirty="0" err="1"/>
              <a:t>olarak</a:t>
            </a:r>
            <a:r>
              <a:rPr lang="en-US" dirty="0"/>
              <a:t> </a:t>
            </a:r>
            <a:r>
              <a:rPr lang="en-US" dirty="0" err="1"/>
              <a:t>görmek</a:t>
            </a:r>
            <a:r>
              <a:rPr lang="en-US" dirty="0"/>
              <a:t> </a:t>
            </a:r>
            <a:r>
              <a:rPr lang="en-US" dirty="0" err="1"/>
              <a:t>olasıdır</a:t>
            </a:r>
            <a:r>
              <a:rPr lang="en-US" dirty="0"/>
              <a:t>. </a:t>
            </a:r>
            <a:r>
              <a:rPr lang="en-US" dirty="0" err="1"/>
              <a:t>Schunk</a:t>
            </a:r>
            <a:r>
              <a:rPr lang="en-US" dirty="0"/>
              <a:t>, </a:t>
            </a:r>
            <a:r>
              <a:rPr lang="en-US" dirty="0" err="1"/>
              <a:t>öğrenmeyi</a:t>
            </a:r>
            <a:r>
              <a:rPr lang="en-US" dirty="0"/>
              <a:t> </a:t>
            </a:r>
            <a:r>
              <a:rPr lang="en-US" dirty="0" err="1"/>
              <a:t>zamanla</a:t>
            </a:r>
            <a:r>
              <a:rPr lang="en-US" dirty="0"/>
              <a:t> </a:t>
            </a:r>
            <a:r>
              <a:rPr lang="en-US" dirty="0" err="1"/>
              <a:t>kaybolmayan</a:t>
            </a:r>
            <a:r>
              <a:rPr lang="en-US" dirty="0"/>
              <a:t> </a:t>
            </a:r>
            <a:r>
              <a:rPr lang="en-US" dirty="0" err="1"/>
              <a:t>değişimler</a:t>
            </a:r>
            <a:r>
              <a:rPr lang="en-US" dirty="0"/>
              <a:t> </a:t>
            </a:r>
            <a:r>
              <a:rPr lang="en-US" dirty="0" err="1"/>
              <a:t>olarak</a:t>
            </a:r>
            <a:r>
              <a:rPr lang="en-US" dirty="0"/>
              <a:t> </a:t>
            </a:r>
            <a:r>
              <a:rPr lang="en-US" dirty="0" err="1"/>
              <a:t>tanımlarken</a:t>
            </a:r>
            <a:r>
              <a:rPr lang="en-US" dirty="0"/>
              <a:t> </a:t>
            </a:r>
            <a:r>
              <a:rPr lang="en-US" dirty="0" err="1"/>
              <a:t>bir</a:t>
            </a:r>
            <a:r>
              <a:rPr lang="en-US" dirty="0"/>
              <a:t> </a:t>
            </a:r>
            <a:r>
              <a:rPr lang="en-US" dirty="0" err="1"/>
              <a:t>yandan</a:t>
            </a:r>
            <a:r>
              <a:rPr lang="en-US" dirty="0"/>
              <a:t> da </a:t>
            </a:r>
            <a:r>
              <a:rPr lang="en-US" dirty="0" err="1"/>
              <a:t>bu</a:t>
            </a:r>
            <a:r>
              <a:rPr lang="en-US" dirty="0"/>
              <a:t> </a:t>
            </a:r>
            <a:r>
              <a:rPr lang="en-US" dirty="0" err="1"/>
              <a:t>değişimlerin</a:t>
            </a:r>
            <a:r>
              <a:rPr lang="en-US" dirty="0"/>
              <a:t> </a:t>
            </a:r>
            <a:r>
              <a:rPr lang="en-US" dirty="0" err="1"/>
              <a:t>eski</a:t>
            </a:r>
            <a:r>
              <a:rPr lang="en-US" dirty="0"/>
              <a:t> </a:t>
            </a:r>
            <a:r>
              <a:rPr lang="en-US" dirty="0" err="1"/>
              <a:t>deneyimlerimizle</a:t>
            </a:r>
            <a:r>
              <a:rPr lang="en-US" dirty="0"/>
              <a:t> </a:t>
            </a:r>
            <a:r>
              <a:rPr lang="en-US" dirty="0" err="1"/>
              <a:t>ilşkili</a:t>
            </a:r>
            <a:r>
              <a:rPr lang="en-US" dirty="0"/>
              <a:t> </a:t>
            </a:r>
            <a:r>
              <a:rPr lang="en-US" dirty="0" err="1"/>
              <a:t>olduğunu</a:t>
            </a:r>
            <a:r>
              <a:rPr lang="en-US" dirty="0"/>
              <a:t> </a:t>
            </a:r>
            <a:r>
              <a:rPr lang="en-US" dirty="0" err="1"/>
              <a:t>vurgulamaktadır</a:t>
            </a:r>
            <a:r>
              <a:rPr lang="tr-TR" dirty="0"/>
              <a:t> (Özden, Şimşek, 1998)</a:t>
            </a:r>
            <a:r>
              <a:rPr lang="en-US" dirty="0"/>
              <a:t>. </a:t>
            </a:r>
            <a:endParaRPr lang="tr-TR" dirty="0"/>
          </a:p>
          <a:p>
            <a:endParaRPr lang="tr-TR" dirty="0"/>
          </a:p>
        </p:txBody>
      </p:sp>
      <p:sp>
        <p:nvSpPr>
          <p:cNvPr id="4" name="Veri Yer Tutucusu 3"/>
          <p:cNvSpPr>
            <a:spLocks noGrp="1"/>
          </p:cNvSpPr>
          <p:nvPr>
            <p:ph type="dt" sz="half" idx="10"/>
          </p:nvPr>
        </p:nvSpPr>
        <p:spPr/>
        <p:txBody>
          <a:bodyPr/>
          <a:lstStyle/>
          <a:p>
            <a:fld id="{7524FB74-B8B7-4BA0-BF06-C95C3C7DD5A2}"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6</a:t>
            </a:fld>
            <a:endParaRPr lang="tr-TR"/>
          </a:p>
        </p:txBody>
      </p:sp>
    </p:spTree>
    <p:extLst>
      <p:ext uri="{BB962C8B-B14F-4D97-AF65-F5344CB8AC3E}">
        <p14:creationId xmlns:p14="http://schemas.microsoft.com/office/powerpoint/2010/main" val="2553767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05776" y="286604"/>
            <a:ext cx="9549904" cy="968440"/>
          </a:xfrm>
        </p:spPr>
        <p:txBody>
          <a:bodyPr>
            <a:normAutofit/>
          </a:bodyPr>
          <a:lstStyle/>
          <a:p>
            <a:r>
              <a:rPr lang="tr-TR" sz="3200" b="1" kern="0" dirty="0" err="1">
                <a:solidFill>
                  <a:schemeClr val="accent6">
                    <a:lumMod val="75000"/>
                  </a:schemeClr>
                </a:solidFill>
              </a:rPr>
              <a:t>Formal</a:t>
            </a:r>
            <a:r>
              <a:rPr lang="tr-TR" sz="3200" b="1" kern="0" dirty="0">
                <a:solidFill>
                  <a:schemeClr val="accent6">
                    <a:lumMod val="75000"/>
                  </a:schemeClr>
                </a:solidFill>
              </a:rPr>
              <a:t> </a:t>
            </a:r>
            <a:r>
              <a:rPr lang="tr-TR" sz="3200" b="1" kern="0" dirty="0" smtClean="0">
                <a:solidFill>
                  <a:schemeClr val="accent6">
                    <a:lumMod val="75000"/>
                  </a:schemeClr>
                </a:solidFill>
              </a:rPr>
              <a:t>eğitim nedir?</a:t>
            </a:r>
            <a:endParaRPr lang="tr-TR" sz="3200" b="1" dirty="0"/>
          </a:p>
        </p:txBody>
      </p:sp>
      <p:sp>
        <p:nvSpPr>
          <p:cNvPr id="3" name="İçerik Yer Tutucusu 2"/>
          <p:cNvSpPr>
            <a:spLocks noGrp="1"/>
          </p:cNvSpPr>
          <p:nvPr>
            <p:ph idx="1"/>
          </p:nvPr>
        </p:nvSpPr>
        <p:spPr/>
        <p:txBody>
          <a:bodyPr>
            <a:normAutofit/>
          </a:bodyPr>
          <a:lstStyle/>
          <a:p>
            <a:pPr marL="0" indent="0" algn="just" fontAlgn="base">
              <a:lnSpc>
                <a:spcPct val="150000"/>
              </a:lnSpc>
              <a:spcAft>
                <a:spcPct val="0"/>
              </a:spcAft>
              <a:buClr>
                <a:srgbClr val="A50021"/>
              </a:buClr>
              <a:buSzPct val="75000"/>
              <a:buNone/>
            </a:pPr>
            <a:r>
              <a:rPr lang="tr-TR" sz="2400" kern="0" dirty="0">
                <a:solidFill>
                  <a:srgbClr val="5B5249"/>
                </a:solidFill>
              </a:rPr>
              <a:t>Eğitim, </a:t>
            </a:r>
            <a:r>
              <a:rPr lang="tr-TR" sz="2400" kern="0" dirty="0" err="1">
                <a:solidFill>
                  <a:schemeClr val="accent6">
                    <a:lumMod val="75000"/>
                  </a:schemeClr>
                </a:solidFill>
              </a:rPr>
              <a:t>formal</a:t>
            </a:r>
            <a:r>
              <a:rPr lang="tr-TR" sz="2400" kern="0" dirty="0">
                <a:solidFill>
                  <a:schemeClr val="accent6">
                    <a:lumMod val="75000"/>
                  </a:schemeClr>
                </a:solidFill>
              </a:rPr>
              <a:t> ve </a:t>
            </a:r>
            <a:r>
              <a:rPr lang="tr-TR" sz="2400" kern="0" dirty="0" err="1">
                <a:solidFill>
                  <a:schemeClr val="accent6">
                    <a:lumMod val="75000"/>
                  </a:schemeClr>
                </a:solidFill>
              </a:rPr>
              <a:t>informal</a:t>
            </a:r>
            <a:r>
              <a:rPr lang="tr-TR" sz="2400" kern="0" dirty="0">
                <a:solidFill>
                  <a:schemeClr val="accent6">
                    <a:lumMod val="75000"/>
                  </a:schemeClr>
                </a:solidFill>
              </a:rPr>
              <a:t> </a:t>
            </a:r>
            <a:r>
              <a:rPr lang="tr-TR" sz="2400" kern="0" dirty="0">
                <a:solidFill>
                  <a:srgbClr val="5B5249"/>
                </a:solidFill>
              </a:rPr>
              <a:t>olmak üzere ikiye ayrılır.</a:t>
            </a:r>
          </a:p>
          <a:p>
            <a:pPr marL="0" indent="0" algn="just" fontAlgn="base">
              <a:lnSpc>
                <a:spcPct val="150000"/>
              </a:lnSpc>
              <a:spcAft>
                <a:spcPct val="0"/>
              </a:spcAft>
              <a:buClr>
                <a:srgbClr val="A50021"/>
              </a:buClr>
              <a:buSzPct val="75000"/>
              <a:buNone/>
            </a:pPr>
            <a:endParaRPr lang="tr-TR" sz="2400" kern="0" dirty="0" smtClean="0">
              <a:solidFill>
                <a:schemeClr val="accent6">
                  <a:lumMod val="75000"/>
                </a:schemeClr>
              </a:solidFill>
            </a:endParaRPr>
          </a:p>
          <a:p>
            <a:pPr marL="457200" indent="-457200" algn="just" fontAlgn="base">
              <a:lnSpc>
                <a:spcPct val="150000"/>
              </a:lnSpc>
              <a:spcAft>
                <a:spcPct val="0"/>
              </a:spcAft>
              <a:buClr>
                <a:srgbClr val="A50021"/>
              </a:buClr>
              <a:buSzPct val="75000"/>
              <a:buFont typeface="Wingdings" pitchFamily="2" charset="2"/>
              <a:buChar char="n"/>
            </a:pPr>
            <a:r>
              <a:rPr lang="tr-TR" sz="2400" kern="0" dirty="0" err="1" smtClean="0">
                <a:solidFill>
                  <a:schemeClr val="accent6">
                    <a:lumMod val="75000"/>
                  </a:schemeClr>
                </a:solidFill>
              </a:rPr>
              <a:t>Formal</a:t>
            </a:r>
            <a:r>
              <a:rPr lang="tr-TR" sz="2400" kern="0" dirty="0" smtClean="0">
                <a:solidFill>
                  <a:schemeClr val="accent6">
                    <a:lumMod val="75000"/>
                  </a:schemeClr>
                </a:solidFill>
              </a:rPr>
              <a:t> </a:t>
            </a:r>
            <a:r>
              <a:rPr lang="tr-TR" sz="2400" kern="0" dirty="0">
                <a:solidFill>
                  <a:schemeClr val="accent6">
                    <a:lumMod val="75000"/>
                  </a:schemeClr>
                </a:solidFill>
              </a:rPr>
              <a:t>eğitim, </a:t>
            </a:r>
            <a:r>
              <a:rPr lang="tr-TR" sz="2400" kern="0" dirty="0">
                <a:solidFill>
                  <a:srgbClr val="5B5249"/>
                </a:solidFill>
              </a:rPr>
              <a:t>planlı, programlı, bir amaç doğrultusunda belirli bir mekanda uzman kişilerin rehberliğinde düzenlenen bir etkinliktir. Eğitim sürecinin devam etmesinde en önemli noktaların başında planlı bir biçimde olmasıdır. Bu süreç okullarda belirlenmiş amaçlar doğrultusunda gerçekleştirilmektedir. </a:t>
            </a:r>
          </a:p>
          <a:p>
            <a:pPr>
              <a:lnSpc>
                <a:spcPct val="150000"/>
              </a:lnSpc>
            </a:pPr>
            <a:endParaRPr lang="tr-TR" dirty="0"/>
          </a:p>
        </p:txBody>
      </p:sp>
      <p:sp>
        <p:nvSpPr>
          <p:cNvPr id="4" name="Veri Yer Tutucusu 3"/>
          <p:cNvSpPr>
            <a:spLocks noGrp="1"/>
          </p:cNvSpPr>
          <p:nvPr>
            <p:ph type="dt" sz="half" idx="10"/>
          </p:nvPr>
        </p:nvSpPr>
        <p:spPr/>
        <p:txBody>
          <a:bodyPr/>
          <a:lstStyle/>
          <a:p>
            <a:fld id="{61576AB0-B690-4944-A46B-6CA63AFF4CA8}"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7</a:t>
            </a:fld>
            <a:endParaRPr lang="tr-TR"/>
          </a:p>
        </p:txBody>
      </p:sp>
    </p:spTree>
    <p:extLst>
      <p:ext uri="{BB962C8B-B14F-4D97-AF65-F5344CB8AC3E}">
        <p14:creationId xmlns:p14="http://schemas.microsoft.com/office/powerpoint/2010/main" val="1187362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04332" y="286603"/>
            <a:ext cx="9951348" cy="1341475"/>
          </a:xfrm>
        </p:spPr>
        <p:txBody>
          <a:bodyPr>
            <a:normAutofit/>
          </a:bodyPr>
          <a:lstStyle/>
          <a:p>
            <a:r>
              <a:rPr lang="tr-TR" sz="2800" b="1" dirty="0" err="1">
                <a:solidFill>
                  <a:schemeClr val="accent6">
                    <a:lumMod val="75000"/>
                  </a:schemeClr>
                </a:solidFill>
              </a:rPr>
              <a:t>İnformal</a:t>
            </a:r>
            <a:r>
              <a:rPr lang="tr-TR" sz="2800" b="1" dirty="0">
                <a:solidFill>
                  <a:schemeClr val="accent6">
                    <a:lumMod val="75000"/>
                  </a:schemeClr>
                </a:solidFill>
              </a:rPr>
              <a:t> eğitim </a:t>
            </a:r>
            <a:r>
              <a:rPr lang="tr-TR" sz="2800" b="1" dirty="0" smtClean="0">
                <a:solidFill>
                  <a:schemeClr val="accent6">
                    <a:lumMod val="75000"/>
                  </a:schemeClr>
                </a:solidFill>
              </a:rPr>
              <a:t>nedir?</a:t>
            </a:r>
            <a:endParaRPr lang="tr-TR" sz="2800" b="1" dirty="0"/>
          </a:p>
        </p:txBody>
      </p:sp>
      <p:sp>
        <p:nvSpPr>
          <p:cNvPr id="3" name="İçerik Yer Tutucusu 2"/>
          <p:cNvSpPr>
            <a:spLocks noGrp="1"/>
          </p:cNvSpPr>
          <p:nvPr>
            <p:ph idx="1"/>
          </p:nvPr>
        </p:nvSpPr>
        <p:spPr>
          <a:xfrm>
            <a:off x="1097279" y="1845734"/>
            <a:ext cx="5113949" cy="4023360"/>
          </a:xfrm>
        </p:spPr>
        <p:txBody>
          <a:bodyPr>
            <a:normAutofit/>
          </a:bodyPr>
          <a:lstStyle/>
          <a:p>
            <a:pPr algn="just"/>
            <a:endParaRPr lang="tr-TR" sz="2400" dirty="0" smtClean="0"/>
          </a:p>
          <a:p>
            <a:pPr algn="just">
              <a:lnSpc>
                <a:spcPct val="150000"/>
              </a:lnSpc>
            </a:pPr>
            <a:r>
              <a:rPr lang="tr-TR" sz="2400" dirty="0"/>
              <a:t>B</a:t>
            </a:r>
            <a:r>
              <a:rPr lang="tr-TR" sz="2400" dirty="0" smtClean="0"/>
              <a:t>ireyin </a:t>
            </a:r>
            <a:r>
              <a:rPr lang="tr-TR" sz="2400" dirty="0"/>
              <a:t>içerisinde bulunduğu ortamda kendi kendine sistemsiz ve denetimsiz bir şekilde </a:t>
            </a:r>
            <a:r>
              <a:rPr lang="tr-TR" sz="2400" dirty="0" smtClean="0"/>
              <a:t>kültürlenmesidir. Bu </a:t>
            </a:r>
            <a:r>
              <a:rPr lang="tr-TR" sz="2400" dirty="0"/>
              <a:t>kültürlenme olumlu yönde olabileceği gibi istenmeyen bir yönde de olabilir. </a:t>
            </a:r>
          </a:p>
          <a:p>
            <a:pPr>
              <a:lnSpc>
                <a:spcPct val="150000"/>
              </a:lnSpc>
            </a:pPr>
            <a:endParaRPr lang="tr-TR" sz="2400" dirty="0"/>
          </a:p>
        </p:txBody>
      </p:sp>
      <p:sp>
        <p:nvSpPr>
          <p:cNvPr id="4" name="Veri Yer Tutucusu 3"/>
          <p:cNvSpPr>
            <a:spLocks noGrp="1"/>
          </p:cNvSpPr>
          <p:nvPr>
            <p:ph type="dt" sz="half" idx="10"/>
          </p:nvPr>
        </p:nvSpPr>
        <p:spPr/>
        <p:txBody>
          <a:bodyPr/>
          <a:lstStyle/>
          <a:p>
            <a:fld id="{02D6D3E6-3343-4011-9664-3109464B2AAA}"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8</a:t>
            </a:fld>
            <a:endParaRPr lang="tr-TR"/>
          </a:p>
        </p:txBody>
      </p:sp>
    </p:spTree>
    <p:extLst>
      <p:ext uri="{BB962C8B-B14F-4D97-AF65-F5344CB8AC3E}">
        <p14:creationId xmlns:p14="http://schemas.microsoft.com/office/powerpoint/2010/main" val="2735798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solidFill>
                  <a:schemeClr val="accent6">
                    <a:lumMod val="75000"/>
                  </a:schemeClr>
                </a:solidFill>
              </a:rPr>
              <a:t>Eğitim </a:t>
            </a:r>
            <a:r>
              <a:rPr lang="tr-TR" sz="2800" b="1" dirty="0" smtClean="0">
                <a:solidFill>
                  <a:schemeClr val="accent6">
                    <a:lumMod val="75000"/>
                  </a:schemeClr>
                </a:solidFill>
              </a:rPr>
              <a:t>Programı nedir?</a:t>
            </a:r>
            <a:endParaRPr lang="tr-TR" sz="2800" b="1" dirty="0">
              <a:solidFill>
                <a:schemeClr val="accent6">
                  <a:lumMod val="75000"/>
                </a:schemeClr>
              </a:solidFill>
            </a:endParaRPr>
          </a:p>
        </p:txBody>
      </p:sp>
      <p:sp>
        <p:nvSpPr>
          <p:cNvPr id="3" name="İçerik Yer Tutucusu 2"/>
          <p:cNvSpPr>
            <a:spLocks noGrp="1"/>
          </p:cNvSpPr>
          <p:nvPr>
            <p:ph idx="1"/>
          </p:nvPr>
        </p:nvSpPr>
        <p:spPr/>
        <p:txBody>
          <a:bodyPr>
            <a:normAutofit lnSpcReduction="10000"/>
          </a:bodyPr>
          <a:lstStyle/>
          <a:p>
            <a:endParaRPr lang="tr-TR" dirty="0" smtClean="0"/>
          </a:p>
          <a:p>
            <a:pPr algn="just">
              <a:lnSpc>
                <a:spcPct val="150000"/>
              </a:lnSpc>
            </a:pPr>
            <a:r>
              <a:rPr lang="tr-TR" sz="2400" dirty="0"/>
              <a:t>Eğitim programları okullardaki eğitimin planlı, programlı olmasını sağlayan planlardır. </a:t>
            </a:r>
          </a:p>
          <a:p>
            <a:pPr algn="just">
              <a:lnSpc>
                <a:spcPct val="150000"/>
              </a:lnSpc>
            </a:pPr>
            <a:endParaRPr lang="tr-TR" sz="2400" dirty="0"/>
          </a:p>
          <a:p>
            <a:pPr algn="just">
              <a:lnSpc>
                <a:spcPct val="150000"/>
              </a:lnSpc>
            </a:pPr>
            <a:r>
              <a:rPr lang="tr-TR" sz="2400" dirty="0"/>
              <a:t>Okul içinde ve dışında yapılabilecek tüm uygulamaları kapsamaktadır. Bu amaçla eğitim  programları okullarda, okul dışındaki eğitim kurumlarında olabilecek planlardır.</a:t>
            </a:r>
          </a:p>
        </p:txBody>
      </p:sp>
      <p:sp>
        <p:nvSpPr>
          <p:cNvPr id="4" name="Veri Yer Tutucusu 3"/>
          <p:cNvSpPr>
            <a:spLocks noGrp="1"/>
          </p:cNvSpPr>
          <p:nvPr>
            <p:ph type="dt" sz="half" idx="10"/>
          </p:nvPr>
        </p:nvSpPr>
        <p:spPr/>
        <p:txBody>
          <a:bodyPr/>
          <a:lstStyle/>
          <a:p>
            <a:fld id="{483E33D2-7205-4C91-AC0E-2CF6B4D751B2}"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9</a:t>
            </a:fld>
            <a:endParaRPr lang="tr-TR"/>
          </a:p>
        </p:txBody>
      </p:sp>
    </p:spTree>
    <p:extLst>
      <p:ext uri="{BB962C8B-B14F-4D97-AF65-F5344CB8AC3E}">
        <p14:creationId xmlns:p14="http://schemas.microsoft.com/office/powerpoint/2010/main" val="2103027896"/>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61</TotalTime>
  <Words>1374</Words>
  <Application>Microsoft Office PowerPoint</Application>
  <PresentationFormat>Geniş ekran</PresentationFormat>
  <Paragraphs>194</Paragraphs>
  <Slides>24</Slides>
  <Notes>2</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24</vt:i4>
      </vt:variant>
    </vt:vector>
  </HeadingPairs>
  <TitlesOfParts>
    <vt:vector size="32" baseType="lpstr">
      <vt:lpstr>Arial</vt:lpstr>
      <vt:lpstr>Calibri</vt:lpstr>
      <vt:lpstr>Calibri Light</vt:lpstr>
      <vt:lpstr>Symbol</vt:lpstr>
      <vt:lpstr>Times New Roman</vt:lpstr>
      <vt:lpstr>Verdana</vt:lpstr>
      <vt:lpstr>Wingdings</vt:lpstr>
      <vt:lpstr>Geçmişe bakış</vt:lpstr>
      <vt:lpstr>EĞİTİMDE ETKİN ÖĞRENME </vt:lpstr>
      <vt:lpstr>PowerPoint Sunusu</vt:lpstr>
      <vt:lpstr>Öğrenme Özden, Y. Şimşek, H. 1998.  Davranışçılıktan Oluşturmacılığa: “Öğrenme” Paradigmasının Dönüşümü ve Türk Eğitimi. “Bilgi ve Toplum” Dergisi Sayı 1, (1,19).  </vt:lpstr>
      <vt:lpstr>PowerPoint Sunusu</vt:lpstr>
      <vt:lpstr>PowerPoint Sunusu</vt:lpstr>
      <vt:lpstr>PowerPoint Sunusu</vt:lpstr>
      <vt:lpstr>Formal eğitim nedir?</vt:lpstr>
      <vt:lpstr>İnformal eğitim nedir?</vt:lpstr>
      <vt:lpstr>Eğitim Programı nedir?</vt:lpstr>
      <vt:lpstr>Öğretim Programı, Ders programı, Örtük Program nedir?</vt:lpstr>
      <vt:lpstr>Öğretim Programı</vt:lpstr>
      <vt:lpstr>Ders Programı</vt:lpstr>
      <vt:lpstr>Program Geliştirme </vt:lpstr>
      <vt:lpstr>Hedef nedir?</vt:lpstr>
      <vt:lpstr>Hedef </vt:lpstr>
      <vt:lpstr>Hedefler 3 grupta ele alınabilir</vt:lpstr>
      <vt:lpstr>Eğitim, formal (biçimsel) ve informal (doğal) olarak ikiye ayrılır. </vt:lpstr>
      <vt:lpstr>Formal eğitim,</vt:lpstr>
      <vt:lpstr>Formal eğitim, 2</vt:lpstr>
      <vt:lpstr>İNFORMAL (DOĞAL) EĞİTİM</vt:lpstr>
      <vt:lpstr>ÖRGÜN EĞİTİM</vt:lpstr>
      <vt:lpstr> ÖRGÜN EĞİTİM</vt:lpstr>
      <vt:lpstr> YAYGIN EĞİTİM </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c:title>
  <dc:creator>packardbellpc</dc:creator>
  <cp:lastModifiedBy>packardbellpc</cp:lastModifiedBy>
  <cp:revision>24</cp:revision>
  <dcterms:created xsi:type="dcterms:W3CDTF">2018-02-11T19:15:32Z</dcterms:created>
  <dcterms:modified xsi:type="dcterms:W3CDTF">2018-02-15T14:34:02Z</dcterms:modified>
</cp:coreProperties>
</file>