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257" r:id="rId3"/>
    <p:sldId id="258" r:id="rId4"/>
    <p:sldId id="265" r:id="rId5"/>
    <p:sldId id="259" r:id="rId6"/>
    <p:sldId id="260" r:id="rId7"/>
    <p:sldId id="261" r:id="rId8"/>
    <p:sldId id="262" r:id="rId9"/>
    <p:sldId id="263" r:id="rId10"/>
    <p:sldId id="264"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376896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9728821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0801233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8001799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7685663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0538670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5750292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5023618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49984714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72240314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929807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3525202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8105074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29909417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532940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818778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7155603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037400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814960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086773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5360318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5497695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6652156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48998708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a:xfrm>
            <a:off x="902594" y="1133341"/>
            <a:ext cx="10515600" cy="2025539"/>
          </a:xfrm>
        </p:spPr>
        <p:txBody>
          <a:bodyPr>
            <a:normAutofit/>
          </a:bodyPr>
          <a:lstStyle/>
          <a:p>
            <a:pPr algn="ctr"/>
            <a:r>
              <a:rPr lang="tr-TR" sz="7200" b="1" dirty="0" smtClean="0">
                <a:latin typeface="Times New Roman" panose="02020603050405020304" pitchFamily="18" charset="0"/>
                <a:cs typeface="Times New Roman" panose="02020603050405020304" pitchFamily="18" charset="0"/>
              </a:rPr>
              <a:t>TARIMSAL İNŞAAT</a:t>
            </a:r>
            <a:endParaRPr lang="tr-TR" sz="72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1134414" y="3796093"/>
            <a:ext cx="10515600" cy="1819096"/>
          </a:xfrm>
        </p:spPr>
        <p:txBody>
          <a:bodyPr>
            <a:normAutofit fontScale="85000" lnSpcReduction="20000"/>
          </a:bodyPr>
          <a:lstStyle/>
          <a:p>
            <a:pPr marL="0" indent="0" algn="ctr">
              <a:buNone/>
            </a:pPr>
            <a:r>
              <a:rPr lang="tr-TR" sz="4000" b="1" dirty="0" smtClean="0">
                <a:latin typeface="Times New Roman" panose="02020603050405020304" pitchFamily="18" charset="0"/>
                <a:cs typeface="Times New Roman" panose="02020603050405020304" pitchFamily="18" charset="0"/>
              </a:rPr>
              <a:t>Doç. Dr. Havva Eylem POLAT</a:t>
            </a:r>
          </a:p>
          <a:p>
            <a:pPr marL="0" indent="0" algn="ctr">
              <a:buNone/>
            </a:pPr>
            <a:endParaRPr lang="tr-TR" sz="4000" b="1" dirty="0" smtClean="0">
              <a:latin typeface="Times New Roman" panose="02020603050405020304" pitchFamily="18" charset="0"/>
              <a:cs typeface="Times New Roman" panose="02020603050405020304" pitchFamily="18" charset="0"/>
            </a:endParaRPr>
          </a:p>
          <a:p>
            <a:pPr marL="0" indent="0" algn="ctr">
              <a:buNone/>
            </a:pPr>
            <a:r>
              <a:rPr lang="tr-TR" sz="3200" b="1" dirty="0" smtClean="0">
                <a:latin typeface="Times New Roman" panose="02020603050405020304" pitchFamily="18" charset="0"/>
                <a:cs typeface="Times New Roman" panose="02020603050405020304" pitchFamily="18" charset="0"/>
              </a:rPr>
              <a:t>Ankara </a:t>
            </a:r>
            <a:r>
              <a:rPr lang="tr-TR" sz="3200" b="1" dirty="0" smtClean="0">
                <a:latin typeface="Times New Roman" panose="02020603050405020304" pitchFamily="18" charset="0"/>
                <a:cs typeface="Times New Roman" panose="02020603050405020304" pitchFamily="18" charset="0"/>
              </a:rPr>
              <a:t>Üniversitesi Ziraat Fakültesi</a:t>
            </a:r>
          </a:p>
          <a:p>
            <a:pPr marL="0" indent="0" algn="ctr">
              <a:buNone/>
            </a:pPr>
            <a:r>
              <a:rPr lang="tr-TR" sz="3200" b="1" dirty="0" smtClean="0">
                <a:latin typeface="Times New Roman" panose="02020603050405020304" pitchFamily="18" charset="0"/>
                <a:cs typeface="Times New Roman" panose="02020603050405020304" pitchFamily="18" charset="0"/>
              </a:rPr>
              <a:t>Tarımsal Yapılar ve Sulama Bölümü</a:t>
            </a:r>
            <a:endParaRPr lang="tr-TR"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39236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nvPr>
        </p:nvGraphicFramePr>
        <p:xfrm>
          <a:off x="2639291" y="436418"/>
          <a:ext cx="7855527" cy="5449863"/>
        </p:xfrm>
        <a:graphic>
          <a:graphicData uri="http://schemas.openxmlformats.org/drawingml/2006/table">
            <a:tbl>
              <a:tblPr firstRow="1" firstCol="1" lastRow="1" lastCol="1" bandRow="1" bandCol="1"/>
              <a:tblGrid>
                <a:gridCol w="897183">
                  <a:extLst>
                    <a:ext uri="{9D8B030D-6E8A-4147-A177-3AD203B41FA5}">
                      <a16:colId xmlns:a16="http://schemas.microsoft.com/office/drawing/2014/main" val="20000"/>
                    </a:ext>
                  </a:extLst>
                </a:gridCol>
                <a:gridCol w="6958344">
                  <a:extLst>
                    <a:ext uri="{9D8B030D-6E8A-4147-A177-3AD203B41FA5}">
                      <a16:colId xmlns:a16="http://schemas.microsoft.com/office/drawing/2014/main" val="20001"/>
                    </a:ext>
                  </a:extLst>
                </a:gridCol>
              </a:tblGrid>
              <a:tr h="380468">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HAFTA</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KONU</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0"/>
                  </a:ext>
                </a:extLst>
              </a:tr>
              <a:tr h="380468">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dirty="0">
                          <a:effectLst/>
                          <a:latin typeface="Times New Roman" panose="02020603050405020304" pitchFamily="18" charset="0"/>
                          <a:ea typeface="Times New Roman" panose="02020603050405020304" pitchFamily="18" charset="0"/>
                          <a:cs typeface="Times New Roman" panose="02020603050405020304" pitchFamily="18" charset="0"/>
                        </a:rPr>
                        <a:t>Giriş, </a:t>
                      </a: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Yapı kavramı, yapıların sınıflandırılması, yapı elemanları, tarımsal yapılarda kullanılan konstrüksiyon tipleri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1"/>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Zeminler ve temeller</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2"/>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Duvarlar, istinat duvarları</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3"/>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lvl="0"/>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Kolon ve kirişler, döşemeler</a:t>
                      </a:r>
                      <a:r>
                        <a:rPr lang="tr-TR" sz="1800" kern="1200" dirty="0" smtClean="0">
                          <a:solidFill>
                            <a:schemeClr val="tx1"/>
                          </a:solidFill>
                          <a:effectLst/>
                          <a:latin typeface="+mn-lt"/>
                          <a:ea typeface="+mn-ea"/>
                          <a:cs typeface="+mn-cs"/>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4"/>
                  </a:ext>
                </a:extLst>
              </a:tr>
              <a:tr h="306221">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5</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Çatılar</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5"/>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Ahşap yapı elemanlarının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6"/>
                  </a:ext>
                </a:extLst>
              </a:tr>
              <a:tr h="340472">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7</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Çelik yapı elemanlarının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7"/>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8</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Çelik yapı elemanlarının projelenmesi (Devam)</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8"/>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9</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Hiperstatik</a:t>
                      </a: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 yapı sistemleri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9"/>
                  </a:ext>
                </a:extLst>
              </a:tr>
              <a:tr h="311048">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Hiperstatik</a:t>
                      </a: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 yapı sistemleri (Devam)</a:t>
                      </a:r>
                    </a:p>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0"/>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Çatı sistemlerinin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1"/>
                  </a:ext>
                </a:extLst>
              </a:tr>
              <a:tr h="290616">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Yapı projeleri, yapıya hazırlık, yapı projelerinin hazırlanması, ihale işleri, kontrollük hizmetleri, şantiye tekniği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2"/>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Metraj ve keşif, örnek çözümleme</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3"/>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Metraj ve keşif, örnek çözümleme, öğretim programının değerlendirilmesi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4"/>
                  </a:ext>
                </a:extLst>
              </a:tr>
              <a:tr h="321610">
                <a:tc>
                  <a:txBody>
                    <a:bodyPr/>
                    <a:lstStyle/>
                    <a:p>
                      <a:pPr algn="ct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5"/>
                  </a:ext>
                </a:extLst>
              </a:tr>
            </a:tbl>
          </a:graphicData>
        </a:graphic>
      </p:graphicFrame>
    </p:spTree>
    <p:extLst>
      <p:ext uri="{BB962C8B-B14F-4D97-AF65-F5344CB8AC3E}">
        <p14:creationId xmlns:p14="http://schemas.microsoft.com/office/powerpoint/2010/main" val="15294020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3347" y="554636"/>
            <a:ext cx="10515600" cy="5591331"/>
          </a:xfrm>
          <a:solidFill>
            <a:schemeClr val="accent1">
              <a:lumMod val="20000"/>
              <a:lumOff val="80000"/>
            </a:schemeClr>
          </a:solidFill>
        </p:spPr>
        <p:txBody>
          <a:bodyPr/>
          <a:lstStyle/>
          <a:p>
            <a:pPr marL="0" indent="0">
              <a:buNone/>
            </a:pPr>
            <a:endParaRPr lang="tr-TR" dirty="0" smtClean="0"/>
          </a:p>
          <a:p>
            <a:pPr marL="0" indent="0">
              <a:buNone/>
            </a:pPr>
            <a:r>
              <a:rPr lang="tr-TR" b="1" dirty="0" smtClean="0"/>
              <a:t>Kaynak</a:t>
            </a:r>
          </a:p>
          <a:p>
            <a:pPr marL="0" indent="0">
              <a:buNone/>
            </a:pPr>
            <a:endParaRPr lang="tr-TR" b="1" dirty="0"/>
          </a:p>
          <a:p>
            <a:pPr marL="0" indent="0" algn="just">
              <a:buNone/>
            </a:pPr>
            <a:r>
              <a:rPr lang="tr-TR" b="1" dirty="0" smtClean="0"/>
              <a:t>Olgun, M. 2013. Tarımsal İnşaat. Ankara Üniversitesi Ziraat Fakültesi Yayın No: 1612, Ders Kitabı: 564, 483 s., Ankara.</a:t>
            </a:r>
          </a:p>
          <a:p>
            <a:pPr marL="0" indent="0">
              <a:buNone/>
            </a:pPr>
            <a:endParaRPr lang="tr-TR" b="1" dirty="0"/>
          </a:p>
        </p:txBody>
      </p:sp>
    </p:spTree>
    <p:extLst>
      <p:ext uri="{BB962C8B-B14F-4D97-AF65-F5344CB8AC3E}">
        <p14:creationId xmlns:p14="http://schemas.microsoft.com/office/powerpoint/2010/main" val="42069289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820400" cy="1325563"/>
          </a:xfrm>
        </p:spPr>
        <p:txBody>
          <a:bodyPr/>
          <a:lstStyle/>
          <a:p>
            <a:r>
              <a:rPr lang="tr-TR" dirty="0" smtClean="0">
                <a:latin typeface="Times New Roman" panose="02020603050405020304" pitchFamily="18" charset="0"/>
                <a:cs typeface="Times New Roman" panose="02020603050405020304" pitchFamily="18" charset="0"/>
              </a:rPr>
              <a:t>1. GİRİŞ, </a:t>
            </a:r>
            <a:r>
              <a:rPr lang="tr-TR" smtClean="0">
                <a:latin typeface="Times New Roman" panose="02020603050405020304" pitchFamily="18" charset="0"/>
                <a:cs typeface="Times New Roman" panose="02020603050405020304" pitchFamily="18" charset="0"/>
              </a:rPr>
              <a:t>YAPI KAVRAMI ve YAPILARIN SINIFLANDIRILMASI</a:t>
            </a:r>
            <a:endParaRPr lang="tr-TR"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marL="0" indent="0" algn="just">
              <a:spcAft>
                <a:spcPts val="0"/>
              </a:spcAft>
              <a:buNone/>
            </a:pPr>
            <a:r>
              <a:rPr lang="tr-TR" dirty="0">
                <a:latin typeface="Times New Roman" panose="02020603050405020304" pitchFamily="18" charset="0"/>
                <a:ea typeface="Times New Roman" panose="02020603050405020304" pitchFamily="18" charset="0"/>
              </a:rPr>
              <a:t>Kırsal alanda tarımsal faaliyetlerin yürütüldüğü birimlere tarım işletmeleri adı verilir. Tarım işletmelerinin temel hedefi üretimin miktar ve kalitesini artırmak, üretim maliyetlerini düşürmek ve böylece işletmenin kârını en üst düzeye çıkarmaktır. Tarımsal faaliyetlerin sürekliliğinin sağlanması, işletmelerde yeterli altyapının tesis edilmesi ile gerçekleşebilir. Buna genel anlamda kırsal altyapı hizmetleri adı verilir. Tarım alanlarında kırsal altyapı hizmetlerinin oluşturulması, tarımsal üretimin en önemli temel taşıdır ve mühendislik tabanına dayanan özel bir uzmanlık alanıdır</a:t>
            </a:r>
            <a:r>
              <a:rPr lang="tr-TR" dirty="0" smtClean="0">
                <a:latin typeface="Times New Roman" panose="02020603050405020304" pitchFamily="18" charset="0"/>
                <a:ea typeface="Times New Roman" panose="02020603050405020304" pitchFamily="18" charset="0"/>
              </a:rPr>
              <a:t>.</a:t>
            </a:r>
          </a:p>
          <a:p>
            <a:pPr marL="0" indent="0" algn="just">
              <a:spcAft>
                <a:spcPts val="0"/>
              </a:spcAft>
              <a:buNone/>
            </a:pPr>
            <a:endParaRPr lang="tr-TR" sz="3200" dirty="0">
              <a:latin typeface="Times New Roman" panose="02020603050405020304" pitchFamily="18" charset="0"/>
              <a:ea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35687080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670775" y="537737"/>
            <a:ext cx="10515600" cy="5373665"/>
          </a:xfrm>
        </p:spPr>
        <p:txBody>
          <a:bodyPr>
            <a:normAutofit/>
          </a:bodyPr>
          <a:lstStyle/>
          <a:p>
            <a:pPr marL="0" indent="0" algn="just">
              <a:spcAft>
                <a:spcPts val="0"/>
              </a:spcAft>
              <a:buNone/>
            </a:pPr>
            <a:r>
              <a:rPr lang="tr-TR" dirty="0">
                <a:latin typeface="Times New Roman" panose="02020603050405020304" pitchFamily="18" charset="0"/>
                <a:ea typeface="Times New Roman" panose="02020603050405020304" pitchFamily="18" charset="0"/>
              </a:rPr>
              <a:t>Tarımsal faaliyetler için gerekli altyapı hizmetleri arasında; işletme yapı ve tesisleri, içme, kullanma ve sulama suyu temini, suyun depolanması, iletimi ve dağıtımı, bunlarla ilgili her türlü sanat yapıları, drenaj ve arazi ıslahı, atık yönetimi, arazi toplulaştırması,  kırsal yollar, yeni yerleşim alanlarının oluşturulması ve elektrik temini sayılabilir. Belirtilen hizmetlerle ilgili her türlü planlama, </a:t>
            </a:r>
            <a:r>
              <a:rPr lang="tr-TR" dirty="0" err="1">
                <a:latin typeface="Times New Roman" panose="02020603050405020304" pitchFamily="18" charset="0"/>
                <a:ea typeface="Times New Roman" panose="02020603050405020304" pitchFamily="18" charset="0"/>
              </a:rPr>
              <a:t>projeleme</a:t>
            </a:r>
            <a:r>
              <a:rPr lang="tr-TR" dirty="0">
                <a:latin typeface="Times New Roman" panose="02020603050405020304" pitchFamily="18" charset="0"/>
                <a:ea typeface="Times New Roman" panose="02020603050405020304" pitchFamily="18" charset="0"/>
              </a:rPr>
              <a:t> ve inşaat aşamaları kırsal altyapının mühendislik çalışmalarını oluşturur</a:t>
            </a:r>
            <a:r>
              <a:rPr lang="tr-TR" dirty="0" smtClean="0">
                <a:latin typeface="Times New Roman" panose="02020603050405020304" pitchFamily="18" charset="0"/>
                <a:ea typeface="Times New Roman" panose="02020603050405020304" pitchFamily="18" charset="0"/>
              </a:rPr>
              <a:t>.</a:t>
            </a:r>
          </a:p>
          <a:p>
            <a:pPr marL="0" indent="0" algn="just">
              <a:spcAft>
                <a:spcPts val="0"/>
              </a:spcAft>
              <a:buNone/>
            </a:pPr>
            <a:r>
              <a:rPr lang="tr-TR" dirty="0">
                <a:latin typeface="Times New Roman" panose="02020603050405020304" pitchFamily="18" charset="0"/>
                <a:ea typeface="Times New Roman" panose="02020603050405020304" pitchFamily="18" charset="0"/>
              </a:rPr>
              <a:t>Bu hizmetlerin yerine getirilmesi, tarımsal üretimin ve üretimle ilgili faaliyetlerin bilinmesi yanında çok iyi bir mühendislik bilgisi ile gerçekleştirilebilir. Ülkemizde Ziraat Fakültelerinin Tarımsal Yapılar ve Sulama Bölümleri ile </a:t>
            </a:r>
            <a:r>
              <a:rPr lang="tr-TR" dirty="0" err="1">
                <a:latin typeface="Times New Roman" panose="02020603050405020304" pitchFamily="18" charset="0"/>
                <a:ea typeface="Times New Roman" panose="02020603050405020304" pitchFamily="18" charset="0"/>
              </a:rPr>
              <a:t>Biyosistem</a:t>
            </a:r>
            <a:r>
              <a:rPr lang="tr-TR" dirty="0">
                <a:latin typeface="Times New Roman" panose="02020603050405020304" pitchFamily="18" charset="0"/>
                <a:ea typeface="Times New Roman" panose="02020603050405020304" pitchFamily="18" charset="0"/>
              </a:rPr>
              <a:t> Mühendisliği Bölümlerinde bu donanıma yönelik eğitim verilmekte ve mezunlar bu konularda uzmanlık kazanmaktadırlar.  </a:t>
            </a:r>
            <a:endParaRPr lang="tr-TR"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9534404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5" name="İçerik Yer Tutucusu 4"/>
          <p:cNvSpPr>
            <a:spLocks noGrp="1"/>
          </p:cNvSpPr>
          <p:nvPr>
            <p:ph idx="1"/>
          </p:nvPr>
        </p:nvSpPr>
        <p:spPr>
          <a:xfrm>
            <a:off x="748048" y="872588"/>
            <a:ext cx="10515600" cy="5090330"/>
          </a:xfrm>
        </p:spPr>
        <p:txBody>
          <a:bodyPr>
            <a:normAutofit fontScale="92500"/>
          </a:bodyPr>
          <a:lstStyle/>
          <a:p>
            <a:pPr marL="0" indent="0" algn="just">
              <a:buNone/>
            </a:pPr>
            <a:r>
              <a:rPr lang="tr-TR" dirty="0">
                <a:latin typeface="Times New Roman" panose="02020603050405020304" pitchFamily="18" charset="0"/>
                <a:cs typeface="Times New Roman" panose="02020603050405020304" pitchFamily="18" charset="0"/>
              </a:rPr>
              <a:t>Genel olarak yapılar; belirli bir gereksinimi karşılamak amacıyla, çeşitli malzeme ve yapım yöntemlerine uygun olarak inşa edilen bina ve tesislerdir. </a:t>
            </a:r>
          </a:p>
          <a:p>
            <a:pPr marL="0" indent="0" algn="just">
              <a:buNone/>
            </a:pPr>
            <a:r>
              <a:rPr lang="tr-TR" dirty="0">
                <a:latin typeface="Times New Roman" panose="02020603050405020304" pitchFamily="18" charset="0"/>
                <a:cs typeface="Times New Roman" panose="02020603050405020304" pitchFamily="18" charset="0"/>
              </a:rPr>
              <a:t>Yapıların belirli gereksinimleri karşılayabilmeleri için şekil, malzeme ve inşa teknikleri yönünden standartlar geliştirilmiş, genel ve özel şartnameler hazırlanmıştır. Herhangi bir yapıdan beklenilen fonksiyonlar şöyle sıralanabilir;</a:t>
            </a:r>
          </a:p>
          <a:p>
            <a:pPr marL="0" indent="0" algn="just">
              <a:buNone/>
            </a:pPr>
            <a:r>
              <a:rPr lang="tr-TR" dirty="0" smtClean="0">
                <a:latin typeface="Times New Roman" panose="02020603050405020304" pitchFamily="18" charset="0"/>
                <a:cs typeface="Times New Roman" panose="02020603050405020304" pitchFamily="18" charset="0"/>
              </a:rPr>
              <a:t>•Dengede </a:t>
            </a:r>
            <a:r>
              <a:rPr lang="tr-TR" dirty="0">
                <a:latin typeface="Times New Roman" panose="02020603050405020304" pitchFamily="18" charset="0"/>
                <a:cs typeface="Times New Roman" panose="02020603050405020304" pitchFamily="18" charset="0"/>
              </a:rPr>
              <a:t>olmalı,</a:t>
            </a:r>
          </a:p>
          <a:p>
            <a:pPr marL="0" indent="0" algn="just">
              <a:buNone/>
            </a:pPr>
            <a:r>
              <a:rPr lang="tr-TR" dirty="0" smtClean="0">
                <a:latin typeface="Times New Roman" panose="02020603050405020304" pitchFamily="18" charset="0"/>
                <a:cs typeface="Times New Roman" panose="02020603050405020304" pitchFamily="18" charset="0"/>
              </a:rPr>
              <a:t>•Yeter </a:t>
            </a:r>
            <a:r>
              <a:rPr lang="tr-TR" dirty="0">
                <a:latin typeface="Times New Roman" panose="02020603050405020304" pitchFamily="18" charset="0"/>
                <a:cs typeface="Times New Roman" panose="02020603050405020304" pitchFamily="18" charset="0"/>
              </a:rPr>
              <a:t>derecede sağlam ve dayanıklı olmalı,</a:t>
            </a:r>
          </a:p>
          <a:p>
            <a:pPr marL="0" indent="0" algn="just">
              <a:buNone/>
            </a:pPr>
            <a:r>
              <a:rPr lang="tr-TR" dirty="0" smtClean="0">
                <a:latin typeface="Times New Roman" panose="02020603050405020304" pitchFamily="18" charset="0"/>
                <a:cs typeface="Times New Roman" panose="02020603050405020304" pitchFamily="18" charset="0"/>
              </a:rPr>
              <a:t>•Ekonomik </a:t>
            </a:r>
            <a:r>
              <a:rPr lang="tr-TR" dirty="0">
                <a:latin typeface="Times New Roman" panose="02020603050405020304" pitchFamily="18" charset="0"/>
                <a:cs typeface="Times New Roman" panose="02020603050405020304" pitchFamily="18" charset="0"/>
              </a:rPr>
              <a:t>olmalı,</a:t>
            </a:r>
          </a:p>
          <a:p>
            <a:pPr marL="0" indent="0" algn="just">
              <a:buNone/>
            </a:pPr>
            <a:r>
              <a:rPr lang="tr-TR" dirty="0" smtClean="0">
                <a:latin typeface="Times New Roman" panose="02020603050405020304" pitchFamily="18" charset="0"/>
                <a:cs typeface="Times New Roman" panose="02020603050405020304" pitchFamily="18" charset="0"/>
              </a:rPr>
              <a:t>•Estetik </a:t>
            </a:r>
            <a:r>
              <a:rPr lang="tr-TR" dirty="0">
                <a:latin typeface="Times New Roman" panose="02020603050405020304" pitchFamily="18" charset="0"/>
                <a:cs typeface="Times New Roman" panose="02020603050405020304" pitchFamily="18" charset="0"/>
              </a:rPr>
              <a:t>olmalı,</a:t>
            </a:r>
          </a:p>
          <a:p>
            <a:pPr marL="0" indent="0" algn="just">
              <a:buNone/>
            </a:pPr>
            <a:r>
              <a:rPr lang="tr-TR" dirty="0" smtClean="0">
                <a:latin typeface="Times New Roman" panose="02020603050405020304" pitchFamily="18" charset="0"/>
                <a:cs typeface="Times New Roman" panose="02020603050405020304" pitchFamily="18" charset="0"/>
              </a:rPr>
              <a:t>•Amacı </a:t>
            </a:r>
            <a:r>
              <a:rPr lang="tr-TR" dirty="0">
                <a:latin typeface="Times New Roman" panose="02020603050405020304" pitchFamily="18" charset="0"/>
                <a:cs typeface="Times New Roman" panose="02020603050405020304" pitchFamily="18" charset="0"/>
              </a:rPr>
              <a:t>doğrultusunda kendisinden beklenilen fonksiyonları sağlamalıdır.</a:t>
            </a:r>
          </a:p>
          <a:p>
            <a:pPr marL="0" indent="0">
              <a:buNone/>
            </a:pPr>
            <a:endParaRPr lang="tr-TR" dirty="0"/>
          </a:p>
        </p:txBody>
      </p:sp>
    </p:spTree>
    <p:extLst>
      <p:ext uri="{BB962C8B-B14F-4D97-AF65-F5344CB8AC3E}">
        <p14:creationId xmlns:p14="http://schemas.microsoft.com/office/powerpoint/2010/main" val="16297303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5" name="İçerik Yer Tutucusu 4"/>
          <p:cNvSpPr>
            <a:spLocks noGrp="1"/>
          </p:cNvSpPr>
          <p:nvPr>
            <p:ph idx="1"/>
          </p:nvPr>
        </p:nvSpPr>
        <p:spPr>
          <a:xfrm>
            <a:off x="632138" y="550616"/>
            <a:ext cx="10515600" cy="5528211"/>
          </a:xfrm>
        </p:spPr>
        <p:txBody>
          <a:bodyPr>
            <a:normAutofit lnSpcReduction="10000"/>
          </a:bodyPr>
          <a:lstStyle/>
          <a:p>
            <a:pPr marL="0" indent="0" algn="just">
              <a:spcAft>
                <a:spcPts val="0"/>
              </a:spcAft>
              <a:buNone/>
            </a:pPr>
            <a:r>
              <a:rPr lang="tr-TR" dirty="0">
                <a:latin typeface="Times New Roman" panose="02020603050405020304" pitchFamily="18" charset="0"/>
                <a:ea typeface="Times New Roman" panose="02020603050405020304" pitchFamily="18" charset="0"/>
              </a:rPr>
              <a:t>Bina yapıları; kullanılış amaçları, özellikleri, yapılış sistemleri ve kullanılan malzemeler dikkate alınarak farklı şekillerde </a:t>
            </a:r>
            <a:r>
              <a:rPr lang="tr-TR" dirty="0" smtClean="0">
                <a:latin typeface="Times New Roman" panose="02020603050405020304" pitchFamily="18" charset="0"/>
                <a:ea typeface="Times New Roman" panose="02020603050405020304" pitchFamily="18" charset="0"/>
              </a:rPr>
              <a:t>sınıflandırılabilirler.</a:t>
            </a:r>
          </a:p>
          <a:p>
            <a:pPr marL="0" indent="0" algn="just">
              <a:spcAft>
                <a:spcPts val="0"/>
              </a:spcAft>
              <a:buNone/>
            </a:pPr>
            <a:r>
              <a:rPr lang="tr-TR" b="1" dirty="0">
                <a:latin typeface="Times New Roman" panose="02020603050405020304" pitchFamily="18" charset="0"/>
                <a:ea typeface="Times New Roman" panose="02020603050405020304" pitchFamily="18" charset="0"/>
              </a:rPr>
              <a:t>Yapılış Amaçlarına Göre </a:t>
            </a:r>
            <a:r>
              <a:rPr lang="tr-TR" b="1" dirty="0" smtClean="0">
                <a:latin typeface="Times New Roman" panose="02020603050405020304" pitchFamily="18" charset="0"/>
                <a:ea typeface="Times New Roman" panose="02020603050405020304" pitchFamily="18" charset="0"/>
              </a:rPr>
              <a:t>Sınıflandırma</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smtClean="0">
                <a:latin typeface="Times New Roman" panose="02020603050405020304" pitchFamily="18" charset="0"/>
                <a:ea typeface="Times New Roman" panose="02020603050405020304" pitchFamily="18" charset="0"/>
              </a:rPr>
              <a:t>Meskenler</a:t>
            </a:r>
            <a:r>
              <a:rPr lang="tr-TR" dirty="0">
                <a:latin typeface="Times New Roman" panose="02020603050405020304" pitchFamily="18" charset="0"/>
                <a:ea typeface="Times New Roman" panose="02020603050405020304" pitchFamily="18" charset="0"/>
              </a:rPr>
              <a:t>, konutlar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Kültür binaları</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Sağlık binaları</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Sosyal yapılar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Ticari yapılar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Dini yapılar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Konaklama yapıları</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b="1" i="1" dirty="0">
                <a:latin typeface="Times New Roman" panose="02020603050405020304" pitchFamily="18" charset="0"/>
                <a:ea typeface="Times New Roman" panose="02020603050405020304" pitchFamily="18" charset="0"/>
              </a:rPr>
              <a:t>Tarımsal yapılar</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endParaRPr lang="tr-TR" dirty="0"/>
          </a:p>
        </p:txBody>
      </p:sp>
    </p:spTree>
    <p:extLst>
      <p:ext uri="{BB962C8B-B14F-4D97-AF65-F5344CB8AC3E}">
        <p14:creationId xmlns:p14="http://schemas.microsoft.com/office/powerpoint/2010/main" val="32524835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48048" y="421828"/>
            <a:ext cx="10515600" cy="5631242"/>
          </a:xfrm>
        </p:spPr>
        <p:txBody>
          <a:bodyPr>
            <a:normAutofit fontScale="92500" lnSpcReduction="20000"/>
          </a:bodyPr>
          <a:lstStyle/>
          <a:p>
            <a:pPr marL="0" indent="0" algn="just">
              <a:buNone/>
            </a:pPr>
            <a:r>
              <a:rPr lang="tr-TR" b="1" dirty="0" smtClean="0">
                <a:latin typeface="Times New Roman" panose="02020603050405020304" pitchFamily="18" charset="0"/>
                <a:ea typeface="Times New Roman" panose="02020603050405020304" pitchFamily="18" charset="0"/>
              </a:rPr>
              <a:t>Binayı </a:t>
            </a:r>
            <a:r>
              <a:rPr lang="tr-TR" b="1" dirty="0">
                <a:latin typeface="Times New Roman" panose="02020603050405020304" pitchFamily="18" charset="0"/>
                <a:ea typeface="Times New Roman" panose="02020603050405020304" pitchFamily="18" charset="0"/>
              </a:rPr>
              <a:t>Oluşturan Sistemlere Göre </a:t>
            </a:r>
            <a:r>
              <a:rPr lang="tr-TR" b="1" dirty="0" smtClean="0">
                <a:latin typeface="Times New Roman" panose="02020603050405020304" pitchFamily="18" charset="0"/>
                <a:ea typeface="Times New Roman" panose="02020603050405020304" pitchFamily="18" charset="0"/>
              </a:rPr>
              <a:t>Sınıflandırma</a:t>
            </a:r>
          </a:p>
          <a:p>
            <a:pPr algn="just"/>
            <a:r>
              <a:rPr lang="tr-TR" dirty="0">
                <a:latin typeface="Times New Roman" panose="02020603050405020304" pitchFamily="18" charset="0"/>
                <a:ea typeface="Times New Roman" panose="02020603050405020304" pitchFamily="18" charset="0"/>
              </a:rPr>
              <a:t>Taşıyıcı </a:t>
            </a:r>
            <a:r>
              <a:rPr lang="tr-TR" dirty="0" smtClean="0">
                <a:latin typeface="Times New Roman" panose="02020603050405020304" pitchFamily="18" charset="0"/>
                <a:ea typeface="Times New Roman" panose="02020603050405020304" pitchFamily="18" charset="0"/>
              </a:rPr>
              <a:t>sistemler</a:t>
            </a:r>
          </a:p>
          <a:p>
            <a:pPr algn="just"/>
            <a:r>
              <a:rPr lang="tr-TR" dirty="0">
                <a:latin typeface="Times New Roman" panose="02020603050405020304" pitchFamily="18" charset="0"/>
                <a:ea typeface="Times New Roman" panose="02020603050405020304" pitchFamily="18" charset="0"/>
              </a:rPr>
              <a:t>Tamamlayıcı </a:t>
            </a:r>
            <a:r>
              <a:rPr lang="tr-TR" dirty="0" smtClean="0">
                <a:latin typeface="Times New Roman" panose="02020603050405020304" pitchFamily="18" charset="0"/>
                <a:ea typeface="Times New Roman" panose="02020603050405020304" pitchFamily="18" charset="0"/>
              </a:rPr>
              <a:t>sistemler</a:t>
            </a:r>
          </a:p>
          <a:p>
            <a:pPr algn="just"/>
            <a:r>
              <a:rPr lang="tr-TR" dirty="0" smtClean="0">
                <a:latin typeface="Times New Roman" panose="02020603050405020304" pitchFamily="18" charset="0"/>
                <a:ea typeface="Times New Roman" panose="02020603050405020304" pitchFamily="18" charset="0"/>
              </a:rPr>
              <a:t>Tesisatlar</a:t>
            </a:r>
          </a:p>
          <a:p>
            <a:pPr marL="0" indent="0" algn="just">
              <a:buNone/>
            </a:pPr>
            <a:r>
              <a:rPr lang="tr-TR" b="1" dirty="0">
                <a:latin typeface="Times New Roman" panose="02020603050405020304" pitchFamily="18" charset="0"/>
                <a:ea typeface="Times New Roman" panose="02020603050405020304" pitchFamily="18" charset="0"/>
              </a:rPr>
              <a:t>Taşıyıcı Elemanların Statik Durumlarına Göre </a:t>
            </a:r>
            <a:r>
              <a:rPr lang="tr-TR" b="1" dirty="0" smtClean="0">
                <a:latin typeface="Times New Roman" panose="02020603050405020304" pitchFamily="18" charset="0"/>
                <a:ea typeface="Times New Roman" panose="02020603050405020304" pitchFamily="18" charset="0"/>
              </a:rPr>
              <a:t>Sınıflandırma</a:t>
            </a:r>
          </a:p>
          <a:p>
            <a:pPr algn="just"/>
            <a:r>
              <a:rPr lang="tr-TR" dirty="0">
                <a:latin typeface="Times New Roman" panose="02020603050405020304" pitchFamily="18" charset="0"/>
                <a:ea typeface="Times New Roman" panose="02020603050405020304" pitchFamily="18" charset="0"/>
              </a:rPr>
              <a:t>Yığma </a:t>
            </a:r>
            <a:r>
              <a:rPr lang="tr-TR" dirty="0" smtClean="0">
                <a:latin typeface="Times New Roman" panose="02020603050405020304" pitchFamily="18" charset="0"/>
                <a:ea typeface="Times New Roman" panose="02020603050405020304" pitchFamily="18" charset="0"/>
              </a:rPr>
              <a:t>yapılar</a:t>
            </a:r>
          </a:p>
          <a:p>
            <a:pPr algn="just"/>
            <a:r>
              <a:rPr lang="tr-TR" dirty="0">
                <a:latin typeface="Times New Roman" panose="02020603050405020304" pitchFamily="18" charset="0"/>
                <a:ea typeface="Times New Roman" panose="02020603050405020304" pitchFamily="18" charset="0"/>
              </a:rPr>
              <a:t>Karkas (iskelet) </a:t>
            </a:r>
            <a:r>
              <a:rPr lang="tr-TR" dirty="0" smtClean="0">
                <a:latin typeface="Times New Roman" panose="02020603050405020304" pitchFamily="18" charset="0"/>
                <a:ea typeface="Times New Roman" panose="02020603050405020304" pitchFamily="18" charset="0"/>
              </a:rPr>
              <a:t>yapılar</a:t>
            </a:r>
          </a:p>
          <a:p>
            <a:pPr algn="just"/>
            <a:r>
              <a:rPr lang="tr-TR" dirty="0">
                <a:latin typeface="Times New Roman" panose="02020603050405020304" pitchFamily="18" charset="0"/>
                <a:ea typeface="Times New Roman" panose="02020603050405020304" pitchFamily="18" charset="0"/>
              </a:rPr>
              <a:t>Prefabrik (takma) </a:t>
            </a:r>
            <a:r>
              <a:rPr lang="tr-TR" dirty="0" smtClean="0">
                <a:latin typeface="Times New Roman" panose="02020603050405020304" pitchFamily="18" charset="0"/>
                <a:ea typeface="Times New Roman" panose="02020603050405020304" pitchFamily="18" charset="0"/>
              </a:rPr>
              <a:t>yapılar</a:t>
            </a:r>
            <a:endParaRPr lang="tr-TR" dirty="0">
              <a:latin typeface="Times New Roman" panose="02020603050405020304" pitchFamily="18" charset="0"/>
              <a:ea typeface="Times New Roman" panose="02020603050405020304" pitchFamily="18" charset="0"/>
            </a:endParaRPr>
          </a:p>
          <a:p>
            <a:pPr marL="0" indent="0" algn="just">
              <a:spcAft>
                <a:spcPts val="0"/>
              </a:spcAft>
              <a:buNone/>
            </a:pPr>
            <a:r>
              <a:rPr lang="tr-TR" b="1" dirty="0">
                <a:latin typeface="Times New Roman" panose="02020603050405020304" pitchFamily="18" charset="0"/>
                <a:ea typeface="Times New Roman" panose="02020603050405020304" pitchFamily="18" charset="0"/>
              </a:rPr>
              <a:t>Kullanılan Malzemenin Çeşidine Göre </a:t>
            </a:r>
            <a:r>
              <a:rPr lang="tr-TR" b="1" dirty="0" smtClean="0">
                <a:latin typeface="Times New Roman" panose="02020603050405020304" pitchFamily="18" charset="0"/>
                <a:ea typeface="Times New Roman" panose="02020603050405020304" pitchFamily="18" charset="0"/>
              </a:rPr>
              <a:t>Sınıflandırma</a:t>
            </a:r>
          </a:p>
          <a:p>
            <a:pPr algn="just">
              <a:spcAft>
                <a:spcPts val="0"/>
              </a:spcAft>
            </a:pPr>
            <a:r>
              <a:rPr lang="tr-TR" dirty="0">
                <a:latin typeface="Times New Roman" panose="02020603050405020304" pitchFamily="18" charset="0"/>
                <a:ea typeface="Times New Roman" panose="02020603050405020304" pitchFamily="18" charset="0"/>
              </a:rPr>
              <a:t>Kâgir </a:t>
            </a:r>
            <a:r>
              <a:rPr lang="tr-TR" dirty="0" smtClean="0">
                <a:latin typeface="Times New Roman" panose="02020603050405020304" pitchFamily="18" charset="0"/>
                <a:ea typeface="Times New Roman" panose="02020603050405020304" pitchFamily="18" charset="0"/>
              </a:rPr>
              <a:t>yapılar</a:t>
            </a:r>
          </a:p>
          <a:p>
            <a:pPr algn="just">
              <a:spcAft>
                <a:spcPts val="0"/>
              </a:spcAft>
            </a:pPr>
            <a:r>
              <a:rPr lang="tr-TR" dirty="0">
                <a:latin typeface="Times New Roman" panose="02020603050405020304" pitchFamily="18" charset="0"/>
                <a:ea typeface="Times New Roman" panose="02020603050405020304" pitchFamily="18" charset="0"/>
              </a:rPr>
              <a:t>Betonarme </a:t>
            </a:r>
            <a:r>
              <a:rPr lang="tr-TR" dirty="0" smtClean="0">
                <a:latin typeface="Times New Roman" panose="02020603050405020304" pitchFamily="18" charset="0"/>
                <a:ea typeface="Times New Roman" panose="02020603050405020304" pitchFamily="18" charset="0"/>
              </a:rPr>
              <a:t>yapılar</a:t>
            </a:r>
          </a:p>
          <a:p>
            <a:pPr algn="just">
              <a:spcAft>
                <a:spcPts val="0"/>
              </a:spcAft>
            </a:pPr>
            <a:r>
              <a:rPr lang="tr-TR" dirty="0">
                <a:latin typeface="Times New Roman" panose="02020603050405020304" pitchFamily="18" charset="0"/>
                <a:ea typeface="Times New Roman" panose="02020603050405020304" pitchFamily="18" charset="0"/>
              </a:rPr>
              <a:t>Ahşap </a:t>
            </a:r>
            <a:r>
              <a:rPr lang="tr-TR" dirty="0" smtClean="0">
                <a:latin typeface="Times New Roman" panose="02020603050405020304" pitchFamily="18" charset="0"/>
                <a:ea typeface="Times New Roman" panose="02020603050405020304" pitchFamily="18" charset="0"/>
              </a:rPr>
              <a:t>yapılar</a:t>
            </a:r>
          </a:p>
          <a:p>
            <a:pPr algn="just">
              <a:spcAft>
                <a:spcPts val="0"/>
              </a:spcAft>
            </a:pPr>
            <a:r>
              <a:rPr lang="tr-TR" dirty="0">
                <a:latin typeface="Times New Roman" panose="02020603050405020304" pitchFamily="18" charset="0"/>
                <a:ea typeface="Times New Roman" panose="02020603050405020304" pitchFamily="18" charset="0"/>
              </a:rPr>
              <a:t>Çelik yapılar</a:t>
            </a:r>
          </a:p>
          <a:p>
            <a:pPr marL="0" indent="0" algn="just">
              <a:buNone/>
            </a:pPr>
            <a:endParaRPr lang="tr-TR" dirty="0"/>
          </a:p>
        </p:txBody>
      </p:sp>
    </p:spTree>
    <p:extLst>
      <p:ext uri="{BB962C8B-B14F-4D97-AF65-F5344CB8AC3E}">
        <p14:creationId xmlns:p14="http://schemas.microsoft.com/office/powerpoint/2010/main" val="3514656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03401" y="528936"/>
            <a:ext cx="10515600" cy="5749944"/>
          </a:xfrm>
        </p:spPr>
        <p:txBody>
          <a:bodyPr>
            <a:normAutofit/>
          </a:bodyPr>
          <a:lstStyle/>
          <a:p>
            <a:pPr marL="363538" indent="-363538" algn="just">
              <a:buNone/>
              <a:tabLst>
                <a:tab pos="228600" algn="l"/>
              </a:tabLst>
            </a:pPr>
            <a:r>
              <a:rPr lang="tr-TR" sz="2400" b="1" dirty="0" smtClean="0">
                <a:latin typeface="Times New Roman" panose="02020603050405020304" pitchFamily="18" charset="0"/>
                <a:ea typeface="Times New Roman" panose="02020603050405020304" pitchFamily="18" charset="0"/>
              </a:rPr>
              <a:t>TARIMSAL </a:t>
            </a:r>
            <a:r>
              <a:rPr lang="tr-TR" sz="2400" b="1" dirty="0">
                <a:latin typeface="Times New Roman" panose="02020603050405020304" pitchFamily="18" charset="0"/>
                <a:ea typeface="Times New Roman" panose="02020603050405020304" pitchFamily="18" charset="0"/>
              </a:rPr>
              <a:t>YAPILARDA KONSTRÜKSİYON </a:t>
            </a:r>
            <a:r>
              <a:rPr lang="tr-TR" sz="2400" b="1" dirty="0" smtClean="0">
                <a:latin typeface="Times New Roman" panose="02020603050405020304" pitchFamily="18" charset="0"/>
                <a:ea typeface="Times New Roman" panose="02020603050405020304" pitchFamily="18" charset="0"/>
              </a:rPr>
              <a:t>ŞEKİLLERİ</a:t>
            </a:r>
          </a:p>
          <a:p>
            <a:pPr marL="363538" indent="-363538" algn="just">
              <a:buNone/>
              <a:tabLst>
                <a:tab pos="228600" algn="l"/>
              </a:tabLst>
            </a:pPr>
            <a:r>
              <a:rPr lang="tr-TR" sz="2400" dirty="0" smtClean="0">
                <a:latin typeface="Times New Roman" panose="02020603050405020304" pitchFamily="18" charset="0"/>
                <a:ea typeface="Times New Roman" panose="02020603050405020304" pitchFamily="18" charset="0"/>
              </a:rPr>
              <a:t>Yapılar birbirlerine eklenmiş farklı elemanlardan oluşurlar. Yapının tamamının</a:t>
            </a:r>
          </a:p>
          <a:p>
            <a:pPr marL="363538" indent="-363538" algn="just">
              <a:buNone/>
              <a:tabLst>
                <a:tab pos="228600" algn="l"/>
              </a:tabLst>
            </a:pPr>
            <a:r>
              <a:rPr lang="tr-TR" sz="2400" dirty="0" smtClean="0">
                <a:latin typeface="Times New Roman" panose="02020603050405020304" pitchFamily="18" charset="0"/>
                <a:ea typeface="Times New Roman" panose="02020603050405020304" pitchFamily="18" charset="0"/>
              </a:rPr>
              <a:t>dengede kalabilmesi için yapıyı oluşturan her bir elemanın kendi ağırlığı dahil</a:t>
            </a:r>
          </a:p>
          <a:p>
            <a:pPr marL="363538" indent="-363538" algn="just">
              <a:buNone/>
              <a:tabLst>
                <a:tab pos="228600" algn="l"/>
              </a:tabLst>
            </a:pPr>
            <a:r>
              <a:rPr lang="tr-TR" sz="2400" dirty="0" smtClean="0">
                <a:latin typeface="Times New Roman" panose="02020603050405020304" pitchFamily="18" charset="0"/>
                <a:ea typeface="Times New Roman" panose="02020603050405020304" pitchFamily="18" charset="0"/>
              </a:rPr>
              <a:t>üzerine gelen yüklerin etkisi altında statik denge de kalması gerekir.</a:t>
            </a:r>
          </a:p>
          <a:p>
            <a:pPr marL="363538" indent="-363538" algn="just">
              <a:buNone/>
              <a:tabLst>
                <a:tab pos="228600" algn="l"/>
              </a:tabLst>
            </a:pPr>
            <a:r>
              <a:rPr lang="tr-TR" sz="2400" dirty="0" smtClean="0">
                <a:latin typeface="Times New Roman" panose="02020603050405020304" pitchFamily="18" charset="0"/>
                <a:ea typeface="Times New Roman" panose="02020603050405020304" pitchFamily="18" charset="0"/>
              </a:rPr>
              <a:t>Tarımsal yapılar genel olarak tek katlı yapılar olup, yapıyı oluşturan elemanların yük</a:t>
            </a:r>
          </a:p>
          <a:p>
            <a:pPr marL="363538" indent="-363538" algn="just">
              <a:buNone/>
              <a:tabLst>
                <a:tab pos="228600" algn="l"/>
              </a:tabLst>
            </a:pPr>
            <a:r>
              <a:rPr lang="tr-TR" sz="2400" dirty="0" smtClean="0">
                <a:latin typeface="Times New Roman" panose="02020603050405020304" pitchFamily="18" charset="0"/>
                <a:ea typeface="Times New Roman" panose="02020603050405020304" pitchFamily="18" charset="0"/>
              </a:rPr>
              <a:t>taşıma ve yükü aktarma durumlarına göre; </a:t>
            </a:r>
            <a:r>
              <a:rPr lang="tr-TR" sz="2400" b="1" i="1" dirty="0" smtClean="0">
                <a:latin typeface="Times New Roman" panose="02020603050405020304" pitchFamily="18" charset="0"/>
                <a:ea typeface="Times New Roman" panose="02020603050405020304" pitchFamily="18" charset="0"/>
              </a:rPr>
              <a:t>yığma yapılar</a:t>
            </a:r>
            <a:r>
              <a:rPr lang="tr-TR" sz="2400" dirty="0" smtClean="0">
                <a:latin typeface="Times New Roman" panose="02020603050405020304" pitchFamily="18" charset="0"/>
                <a:ea typeface="Times New Roman" panose="02020603050405020304" pitchFamily="18" charset="0"/>
              </a:rPr>
              <a:t>, </a:t>
            </a:r>
            <a:r>
              <a:rPr lang="tr-TR" sz="2400" b="1" i="1" dirty="0" smtClean="0">
                <a:latin typeface="Times New Roman" panose="02020603050405020304" pitchFamily="18" charset="0"/>
                <a:ea typeface="Times New Roman" panose="02020603050405020304" pitchFamily="18" charset="0"/>
              </a:rPr>
              <a:t>karkas yapılar</a:t>
            </a:r>
            <a:r>
              <a:rPr lang="tr-TR" sz="2400" dirty="0" smtClean="0">
                <a:latin typeface="Times New Roman" panose="02020603050405020304" pitchFamily="18" charset="0"/>
                <a:ea typeface="Times New Roman" panose="02020603050405020304" pitchFamily="18" charset="0"/>
              </a:rPr>
              <a:t> ve</a:t>
            </a:r>
          </a:p>
          <a:p>
            <a:pPr marL="363538" indent="-363538" algn="just">
              <a:buNone/>
              <a:tabLst>
                <a:tab pos="228600" algn="l"/>
              </a:tabLst>
            </a:pPr>
            <a:r>
              <a:rPr lang="tr-TR" sz="2400" b="1" i="1" dirty="0" smtClean="0">
                <a:latin typeface="Times New Roman" panose="02020603050405020304" pitchFamily="18" charset="0"/>
                <a:ea typeface="Times New Roman" panose="02020603050405020304" pitchFamily="18" charset="0"/>
              </a:rPr>
              <a:t>çerçeveler </a:t>
            </a:r>
            <a:r>
              <a:rPr lang="tr-TR" sz="2400" dirty="0" smtClean="0">
                <a:latin typeface="Times New Roman" panose="02020603050405020304" pitchFamily="18" charset="0"/>
                <a:ea typeface="Times New Roman" panose="02020603050405020304" pitchFamily="18" charset="0"/>
              </a:rPr>
              <a:t>olmak üzere üç farklı konstrüksiyonda inşa edilirler.</a:t>
            </a:r>
          </a:p>
          <a:p>
            <a:pPr marL="363538" indent="-363538" algn="just">
              <a:buNone/>
              <a:tabLst>
                <a:tab pos="228600" algn="l"/>
              </a:tabLst>
            </a:pPr>
            <a:endParaRPr lang="tr-TR" sz="2400" dirty="0" smtClean="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717966780"/>
      </p:ext>
    </p:extLst>
  </p:cSld>
  <p:clrMapOvr>
    <a:masterClrMapping/>
  </p:clrMapOvr>
</p:sld>
</file>

<file path=ppt/theme/theme1.xml><?xml version="1.0" encoding="utf-8"?>
<a:theme xmlns:a="http://schemas.openxmlformats.org/drawingml/2006/main" name="1_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595</Words>
  <Application>Microsoft Office PowerPoint</Application>
  <PresentationFormat>Geniş ekran</PresentationFormat>
  <Paragraphs>81</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2</vt:i4>
      </vt:variant>
      <vt:variant>
        <vt:lpstr>Slayt Başlıkları</vt:lpstr>
      </vt:variant>
      <vt:variant>
        <vt:i4>9</vt:i4>
      </vt:variant>
    </vt:vector>
  </HeadingPairs>
  <TitlesOfParts>
    <vt:vector size="16" baseType="lpstr">
      <vt:lpstr>Arial</vt:lpstr>
      <vt:lpstr>Calibri</vt:lpstr>
      <vt:lpstr>Calibri Light</vt:lpstr>
      <vt:lpstr>Symbol</vt:lpstr>
      <vt:lpstr>Times New Roman</vt:lpstr>
      <vt:lpstr>1_Office Teması</vt:lpstr>
      <vt:lpstr>Office Teması</vt:lpstr>
      <vt:lpstr>TARIMSAL İNŞAAT</vt:lpstr>
      <vt:lpstr>PowerPoint Sunusu</vt:lpstr>
      <vt:lpstr>PowerPoint Sunusu</vt:lpstr>
      <vt:lpstr>1. GİRİŞ, YAPI KAVRAMI ve YAPILARIN SINIFLANDIRILMASI</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Metin OLGUN</dc:creator>
  <cp:lastModifiedBy>Ahmet</cp:lastModifiedBy>
  <cp:revision>3</cp:revision>
  <dcterms:created xsi:type="dcterms:W3CDTF">2020-01-09T13:29:22Z</dcterms:created>
  <dcterms:modified xsi:type="dcterms:W3CDTF">2023-01-03T14:18:48Z</dcterms:modified>
</cp:coreProperties>
</file>